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Lst>
  <p:notesMasterIdLst>
    <p:notesMasterId r:id="rId6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课程导览" id="{c715fc5c-e453-4fee-a96b-d891fbb71faf}">
          <p14:sldIdLst>
            <p14:sldId id="256"/>
            <p14:sldId id="257"/>
            <p14:sldId id="258"/>
          </p14:sldIdLst>
        </p14:section>
        <p14:section name="01 开场：生活中的隐形计算机" id="{bb5441e9-a554-0fb0-45ca-ca0599bfac63}">
          <p14:sldIdLst>
            <p14:sldId id="259"/>
            <p14:sldId id="260"/>
            <p14:sldId id="261"/>
          </p14:sldIdLst>
        </p14:section>
        <p14:section name="02 起源（古代—1930年代）" id="{c37f1d6a-58b4-e765-962e-7a9e994ae1a5}">
          <p14:sldIdLst>
            <p14:sldId id="262"/>
            <p14:sldId id="263"/>
            <p14:sldId id="264"/>
            <p14:sldId id="265"/>
          </p14:sldIdLst>
        </p14:section>
        <p14:section name="03 早期电子计算（1930—1950年代）" id="{077dfc4d-0912-7a61-58c0-8a8ff3a205fa}">
          <p14:sldIdLst>
            <p14:sldId id="266"/>
            <p14:sldId id="267"/>
            <p14:sldId id="268"/>
          </p14:sldIdLst>
        </p14:section>
        <p14:section name="04 芯片革命（1947—1970年代）" id="{b033400b-ef1b-6b45-604c-fe12a523d577}">
          <p14:sldIdLst>
            <p14:sldId id="269"/>
            <p14:sldId id="270"/>
            <p14:sldId id="271"/>
            <p14:sldId id="272"/>
            <p14:sldId id="273"/>
          </p14:sldIdLst>
        </p14:section>
        <p14:section name="05 大型机、超算与个人电脑" id="{186c3e25-f2e5-f6b5-2150-3162e2c35484}">
          <p14:sldIdLst>
            <p14:sldId id="274"/>
            <p14:sldId id="275"/>
            <p14:sldId id="276"/>
            <p14:sldId id="277"/>
          </p14:sldIdLst>
        </p14:section>
        <p14:section name="06 操作系统演变" id="{8e7135c5-e059-638b-5457-9c93a787e0ab}">
          <p14:sldIdLst>
            <p14:sldId id="278"/>
            <p14:sldId id="279"/>
            <p14:sldId id="280"/>
          </p14:sldIdLst>
        </p14:section>
        <p14:section name="07 网络与互联网" id="{08e5674f-4eae-eb2c-2d4f-fc2f8f2471bd}">
          <p14:sldIdLst>
            <p14:sldId id="281"/>
            <p14:sldId id="282"/>
            <p14:sldId id="283"/>
            <p14:sldId id="284"/>
          </p14:sldIdLst>
        </p14:section>
        <p14:section name="08 Wi-Fi、路由器、交换机、服务器" id="{ff67d1fa-c4b7-cb36-a2f7-91274b6e490d}">
          <p14:sldIdLst>
            <p14:sldId id="285"/>
            <p14:sldId id="286"/>
            <p14:sldId id="287"/>
            <p14:sldId id="288"/>
          </p14:sldIdLst>
        </p14:section>
        <p14:section name="09 手机、平板与移动计算" id="{b6c9e24e-ebcd-6eb6-0227-38db5e303104}">
          <p14:sldIdLst>
            <p14:sldId id="289"/>
            <p14:sldId id="290"/>
            <p14:sldId id="291"/>
          </p14:sldIdLst>
        </p14:section>
        <p14:section name="10 数据中心、云计算与AI（2000—2026）" id="{3db895e6-0e78-adfc-5459-7f07dc2377fa}">
          <p14:sldIdLst>
            <p14:sldId id="292"/>
            <p14:sldId id="293"/>
            <p14:sldId id="294"/>
            <p14:sldId id="295"/>
            <p14:sldId id="296"/>
            <p14:sldId id="297"/>
            <p14:sldId id="298"/>
          </p14:sldIdLst>
        </p14:section>
        <p14:section name="11 世界与中国的贡献" id="{6e449215-9153-9e7f-cf3f-7d6fee8de2e6}">
          <p14:sldIdLst>
            <p14:sldId id="299"/>
            <p14:sldId id="300"/>
            <p14:sldId id="301"/>
          </p14:sldIdLst>
        </p14:section>
        <p14:section name="12 对人类的帮助与代价" id="{30382225-c8da-accf-61fb-f3af8dd87af6}">
          <p14:sldIdLst>
            <p14:sldId id="302"/>
            <p14:sldId id="303"/>
          </p14:sldIdLst>
        </p14:section>
        <p14:section name="13 就业与职业变化" id="{b94c90ee-32a1-729d-5042-215340dc5647}">
          <p14:sldIdLst>
            <p14:sldId id="304"/>
          </p14:sldIdLst>
        </p14:section>
        <p14:section name="14 什么教育推动科技进步" id="{7ba1ff06-0c20-705d-e12e-61a9bbe4a0f4}">
          <p14:sldIdLst>
            <p14:sldId id="305"/>
            <p14:sldId id="306"/>
          </p14:sldIdLst>
        </p14:section>
        <p14:section name="15 未来与行动" id="{9377f29d-cb03-9fbc-d7f3-56a7badff7b1}">
          <p14:sldIdLst>
            <p14:sldId id="307"/>
            <p14:sldId id="308"/>
          </p14:sldIdLst>
        </p14:section>
        <p14:section name="术语表与资料来源" id="{dd672311-a284-62b0-d6c5-9778fee5a327}">
          <p14:sldIdLst>
            <p14:sldId id="309"/>
            <p14:sldId id="310"/>
            <p14:sldId id="311"/>
            <p14:sldId id="312"/>
            <p14:sldId id="313"/>
            <p14:sldId id="314"/>
            <p14:sldId id="31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notesMaster" Target="notesMasters/notesMaster1.xml"/><Relationship Id="rId63" Type="http://schemas.openxmlformats.org/officeDocument/2006/relationships/presProps" Target="presProps.xml"/><Relationship Id="rId64" Type="http://schemas.openxmlformats.org/officeDocument/2006/relationships/viewProps" Target="viewProps.xml"/><Relationship Id="rId65" Type="http://schemas.openxmlformats.org/officeDocument/2006/relationships/theme" Target="theme/theme1.xml"/><Relationship Id="rId6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同学们好！今天我们坐上比特的时光机，从几千年前的算盘一路飞到2026年的人工智能。本课是“少年科技通识系列”的第1部，主题是：人类如何让机器学会计算、连接与创造。上课约定三件事：第一，听到“第一台”“首个”时，要追问“按什么标准算第一”；第二，看到“【想象情景】”说明是为了讲故事设计的场景，不是历史记录；第三，2026年的内容只讲已经核实的事实，未来趋势会标“【展望】”。12—15岁的同学可以留意每页卡片里的“历史争议”，课后试着去来源页的权威网站核对一条事实。</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页介绍整个系列。系列一共10部，从历史讲到未来：第1部就是今天的《从算盘到人工智能》，讲计算机从起源到2026年的发展；后面会分别深入人工智能、机器人、量子计算与超级计算机、互联网、芯片、编程、网络安全、太空计算，最后一部展望未来100年。老师可以请同学们投票：你最想先读哪一部？为什么？这能帮助我们了解大家的兴趣。提醒：第2部以后的书目目前都在规划中，今天这一课打下的基础——输入处理存储输出、芯片、网络、操作系统、AI的工作方式——在后面每一部都会用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给老师的路线图，不需要向学生展示。表中“页码”由生成器自动计算。45分钟精简版合计45分钟：建议保留热身①、互动②（真空管与芯片）、互动③（时间轴猜年代）、互动④或⑤其中一个、互动⑥（AI真假信息），其余互动布置为课后任务。90分钟完整版合计90分钟，可分两课时：第一课时到“芯片革命＋时间轴①”结束（约36分钟）再加大型机与操作系统，第二课时从网络开始。每页备注里都有约120—250字讲稿、12—15岁拓展和互动答案。8—11岁班级讲卡片上的“发生了什么”即可；12—15岁班级可补充备注中的拓展内容和“历史争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想象情景】比特、安安和乐乐是本书虚构的角色：比特是机器人向导，安安爱问“为什么”，乐乐爱问“怎么做”。今天他们带我们穿越时空。先抛出问题：手机、汽车、医院里的设备，为什么也叫计算机？判断标准不是长相，而是功能：能不能接收输入、按程序处理、存储结果、输出信息。手机有触摸屏（输入）、芯片（处理）、存储空间（存储）、屏幕和扬声器（输出），所以它就是一台计算机。12—15岁拓展：“计算机”英文computer最早指“做计算的人”，后来才指机器。让同学们先说出三个身边可能藏着计算机的东西，下一页揭晓。</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①热身抢答，答案：第1题选智能手机——它能接收输入、运行程序、存储和输出信息；椅子和铅笔都不会处理信息。第2题错误——“服务器”是一种角色，为别的设备提供服务的计算机就是服务器，一台普通电脑也可以当服务器，数据中心机柜里的只是最常见的样子。讲解卡片时可以请同学补充：汽车里有很多控制芯片；超市收银机扫描条码后要查价格、改库存；卫星要计算轨道和处理信号。英特尔4004资料里的“今天的例子”就提到：冰箱、玩具、汽车里都有微处理器。12—15岁拓展：这些藏在设备里、专门干一件事的计算机常被称为“嵌入式系统”。</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从左到右：①输入——键盘、触摸屏、麦克风、摄像头把信息送进来；②处理——CPU按照程序一步步计算和判断；存储——内存像书桌，放正在用的东西，断电就清空；硬盘或SSD像书柜，断电也还在；③输出——屏幕、扬声器、打印机把结果告诉我们。最上面的“程序”就是写给计算机的详细菜谱。最下面：计算机内部的一切信息都用0和1表示，电路用高低电平代表1和0。1个比特就是一个0或1，8个比特是1个字节。12—15岁拓展：试着用8个比特表示数字5——00000101。课堂小练习：用“开灯=1、关灯=0”，请8位同学站成一排表示一个字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二站，回到没有电的年代。许多古代文明都发明过计数板或算盘，中国珠算流传很广，2013年“中国珠算”被列入联合国教科文组织人类非物质文化遗产代表作名录；算盘确切起源有多种说法，本书不指定唯一发明者。1617年苏格兰的纳皮尔介绍了刻着数字的算筹，帮人算乘除。1623年德国图宾根的席卡德设计过会自动进位的“计算钟”，但原机失传。1820年法国的托马斯算术仪获专利，1850年代起较大规模生产，被认为是第一款商业上成功的机械计算器。12—15岁拓展：纳皮尔1614年发表对数，后来催生计算尺，工程师用了三百多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张卡片是三个关键想法。帕斯卡1642年在法国鲁昂造出加法器，为了帮做税务工作的爸爸算账；它用齿轮自动进位，但它不是唯一的“第一台”，席卡德的设计更早。莱布尼茨1703年发表二进制算术论文，只用0和1就能写出所有的数；他注意到《易经》卦象与二进制排列相似，但那只是结构相似，不代表《易经》作者发明了二进制运算。雅卡尔提花机用一串穿孔卡控制织布花纹，换一组卡片就换一种图案——这就是“程序”的雏形；1801年已有演示，1804年前后定型。12—15岁拓展：莱布尼茨还造了步进计算器，其“莱布尼茨轮”被机械计算器沿用了两百多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1822年，英国伦敦的巴贝奇发现人工计算的数学表经常出错，提出造“差分机”自动算表；他生前没有完成，1991年伦敦科学博物馆依据他的图纸造出能运行的计算部分，证明设计可行。1837年他又设计了分析机：用穿孔卡输入程序，有“仓库”（存储器）和“工厂”（运算器），还能条件跳转和循环——这是通用计算机的完整构想，可惜没有建成。阿达·洛芙莱斯在1843年发表的注释中写出了计算伯努利数的步骤，常被称为最早发表的计算机程序之一；她还预见机器能处理数字以外的符号，比如音乐。12—15岁讨论：“第一位程序员”的说法有学术讨论，因为巴贝奇本人也写过程序草稿。</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页三个人分别给计算机带来了“逻辑”“数据处理”和“理论”。布尔1854年用真和假做数学，与、或、非三种运算后来成了电路的开关语言；1937年美国的香农证明继电器开关电路能实现布尔代数。霍列瑞斯的电动制表机让1890年美国人口普查大大加快：卡片上的孔让电路接通，计数器自动加一；他创办的公司后来合并更名为IBM。图灵1936年提出“图灵机”，用只会读、写、移动的抽象机器定义了什么是“可计算”，还提出能模拟任何图灵机的“通用机”。同期美国数学家丘奇用不同方法得出相关结论。互动小问题：搜索时用“且/或”筛选，用的是谁的数学？答案：布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页是本课最重要的“思维工具”：问“第一台计算机是谁”，答案取决于标准。Z3在1941年5月12日于柏林展示，可编程、全自动，但用的是继电器，属于机电式，原机1943年在空袭中被毁。ABC在美国艾姆斯研制，用真空管做电子运算，但不可编程。Colossus 1944年在英国用于破译密码，电子且可编程，但只为破译设计，直到1970年代才解密公开。哈佛马克一号也是机电式。ENIAC电子、可编程、通用，但早期要插线改程序。曼彻斯特“宝贝”1948年6月21日第一次运行存储在电子存储器中的程序。互动小问：如果标准是“商用”，答案是谁？答：UNIVAC I是美国第一台商用计算机，但英国费兰蒂Mark 1交付略早。所以不能说某个人单独发明了计算机。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想象情景】比特的时光机降落在1946年的美国费城，一排排机柜摆满整个房间。ENIAC约重27吨、占地约167平方米、使用约17,468个真空管，最初用于计算炮弹弹道。真空管工作时发热、耗电量很大，还容易烧坏，需要经常更换。六位女性程序员在没有手册的情况下学会了为它编程。互动②答案（估算题，看数量级）：一个普通鞋盒大约能装十几万到二十几万粒米，所以一个鞋盒的空间，换成晶体管大小就能放下十几万个；而一颗手机芯片有几十亿个晶体管——如果每个都像真空管那么大，需要的空间比很多栋楼还大。这就是为什么晶体管和芯片让计算机能放进口袋。12—15岁拓展：ENIAC“第一台通用电子计算机”的说法要加限定——Colossus更早但专用，ABC电子但不可编程，Z3可编程但为机电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IAC换程序要重新插线，很麻烦。1945年6月30日，冯·诺伊曼起草《EDVAC报告初稿》，描述把指令和数据存放在同一个存储器中的结构，后来被称为“冯·诺伊曼结构”。但这个思想也来自埃克特、莫奇利等ENIAC团队的讨论，报告只署了冯·诺伊曼的名字，署名问题至今有争议。1948年6月21日，英国曼彻斯特大学的实验机“宝贝”第一次从电子存储器里读出程序并运行成功，验证了这一思想——它是实验机，不是提供计算服务的机器。1949年5月6日，剑桥大学的EDSAC运行第一个程序，随后天天为研究人员提供计算服务。12—15岁拓展：今天下载安装一个App不用拆开手机，就是存储程序思想的结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右边的图：同样做“开关”的工作，器件从真空管到晶体管、集成电路、微处理器，一个比一个小。真空管像会发热发光的玻璃“电子阀门”；晶体管是一个极小的、由电控制的开关，比真空管小、省电、不容易坏。把许多晶体管和连线做在同一小片材料上，就是集成电路，也就是芯片。1971年，英特尔把计算机的“大脑”CPU做进了一颗芯片。今天一颗手机芯片里有几十亿个晶体管。12—15岁拓展：芯片的变小靠的是制造工艺进步，但这种进步越来越难，摩尔定律的节拍已经放缓，后面会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1947年12月，贝尔实验室的巴丁和布拉顿演示了点接触晶体管，肖克利随后提出结型晶体管，三人获1956年诺贝尔物理学奖。1958年9月，德州仪器的基尔比演示了锗片上的集成电路；1959年仙童半导体的诺伊斯提出基于平面工艺的硅集成电路，更适合量产。两人是独立发明，常并称共同发明者；基尔比获2000年诺贝尔物理学奖，诺伊斯已于1990年去世。1959年贝尔实验室的阿塔拉和姜大元演示了MOS场效应晶体管，它容易做小、做多，是今天CPU、内存、闪存里数量最多的器件。提问：为什么诺伊斯没有获得诺贝尔奖？答：诺贝尔奖不授予已去世的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Intel 4004的故事是一个国际合作的故事：日本计算器公司Busicom委托英特尔设计计算器芯片，团队最终把CPU做在一块芯片上。4004约有2300个晶体管，1971年11月公开销售，是第一款商用单片微处理器；来自日本的岛正利参与了逻辑设计。同期也有其他公司研发类似芯片，所以要说“第一款商用”。摩尔在1965年观察到芯片上的元件数每年约翻一番，1975年修正为约每两年翻一番。注意：摩尔定律是对产业趋势的观察和目标，不是像万有引力那样的自然定律，近年增速已放缓。互动小问：判断“摩尔定律永远成立”——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这是本课第一张大幅图解：打开电脑主机看一看。编号1主板，把各部件连在一起；2 CPU中央处理器，执行程序指令、负责计算和判断；3 GPU图形处理器，有很多小核心，擅长同时处理大量计算，最初用于画游戏画面，今天也用来训练AI；4内存RAM，放正在用的程序和数据；5固态硬盘SSD，用闪存芯片长期保存数据，没有机械运动部件；6电源，把插座的交流电变成各部件需要的直流电；7网卡，通过网线或Wi-Fi收发数据。互动小练习（连线）：CPU—总指挥，RAM—书桌，SSD—书柜，GPU—画师团队。12—15岁拓展：手机没有这么大的主板，它把CPU、GPU等集成在一颗“系统级芯片”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互动③时间轴猜年代。答案：A雅卡尔提花机——1804年（1801年已有演示，1804年前后定型）；B图灵机论文——1936年；C ENIAC公开亮相——1946年2月15日；D Intel 4004——1971年11月15日。玩法：先让各组写下猜测，再揭晓，误差最小的组得分。讲解要点：时间轴按年份先后排列，间隔不按比例。从算盘到帕斯卡隔了两千多年，而从晶体管（1947）到Intel 4004（1971）只用了24年，到Apple II（1977）个人电脑已经走进家庭——科技越到后面变化越快。12—15岁拓展：请同学找出时间轴上“同一年”发生的两件大事：1969年ARPANET发出第一条消息，同年贝尔实验室开始开发UNIX。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计算机家族图：从大到小有超级计算机、大型机、小型机、服务器、个人电脑、笔记本、手机和平板。大小不同，是因为用途不同：大型机强调可靠和兼容，银行和航空订票长期依赖它；超级计算机追求极限速度，用来做天气预报、新药研究；个人电脑给一个人用。要特别讲清：服务器不是某种固定外形，而是一种角色——为别的设备提供服务。数据中心里的服务器是装在机柜里的，但一台普通电脑也能当服务器。我们常说的“云”，背后就是大量真实的服务器。12—15岁拓展：工作站是性能更强的个人计算机，常用于工程设计、动画制作和科研。</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1964年4月7日，IBM发布System/360，一整个家族的不同型号共享兼容的指令集，公司换大机器时不用重写软件——“兼容性”从此成为计算机产业的重要原则，就像新手机能运行旧App。同年，克雷为控制数据公司设计的CDC 6600成为当时最快的计算机，常被称为第一台超级计算机，但“第一台超算”只是习惯说法，没有统一定义；克雷后来推出了以圆柱外形闻名的Cray-1（1976）。1965年DEC推出PDP-8，比大型机便宜得多，被认为是第一款商业上成功的小型计算机，让大学实验室也能拥有自己的计算机。12—15岁拓展：UNIX最早就运行在DEC的PDP-7和PDP-11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1975年1月，Altair 8800登上《大众电子》封面：它是需要自己组装的套件，没有屏幕和键盘，只有开关和小灯，却点燃了爱好者的热情。比尔·盖茨和保罗·艾伦为它编写BASIC解释器，并在1975年创办微软。1977年，Apple II与Commodore PET、TRS-80相继上市，被称为“1977三剑客”；Apple II插上电就能用，还能显示彩色画面，1979年的电子表格软件VisiCalc让它变成了办公工具。1981年8月12日IBM PC发布，用英特尔8088处理器和微软的DOS；开放的架构让康柏等厂商生产兼容机，“PC”逐渐成为个人电脑的代名词。提问：为什么“开放架构”能让PC普及？答：很多厂商都能造兼容机，价格下降、选择变多。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1968年12月9日，恩格尔巴特在旧金山做了著名的“所有演示之母”，第一次公开展示鼠标、超文本链接、视频会议和协同编辑。1973年施乐帕洛阿尔托研究中心的Alto把位图显示器、鼠标、图形界面和以太网结合在一起，但没有大规模销售。它启发了苹果Lisa（1983）和1984年1月24日发布的Macintosh——Macintosh是首批在大众市场取得成功的图形界面个人电脑之一，让普通人点点图标就能操作电脑。1985年东芝T1100常被视为首批面向大众的IBM兼容笔记本电脑之一；1981年的Osborne 1是更早的便携电脑，所以“第一台笔记本”有多个候选。12—15岁拓展：日本企业在液晶屏和小型化上贡献突出。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操作系统像学校的教务处：安排教室、时间和资源，让每个班级（应用程序）有序上课。它分层工作：最下面是硬件，中间是操作系统，最核心的部分叫内核，直接管理CPU、内存和设备；最上面是我们使用的应用程序。早期计算机很贵，人们把任务排成一批一批交给机器运行，这叫批处理；后来出现分时系统，让很多人通过终端轮流使用同一台计算机，每人感觉像独占一样。程序设计也在进步：1952年格蕾丝·霍珀团队完成早期编译器A-0，1957年IBM发布FORTRAN，让人能用更接近人类语言的方式写程序。12—15岁拓展：今天手机同时开着多个App，也是操作系统在快速轮流分配CPU时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1969年，贝尔实验室的汤普森和里奇在一台旧小型机PDP-7上写出UNIX；1973年它大部分用里奇发明的C语言重写，因此容易移植到不同计算机。“小工具组合完成大任务”的设计哲学影响深远。伯克利的BSD（1977—1978）基于UNIX代码发展而来，加入了TCP/IP网络等功能。1983年9月27日斯托曼宣布GNU计划，要做一套人人可以自由使用、学习、修改和分享的系统；注意“自由软件”强调自由，不等于“免费”，开源软件也要遵守许可证。1991年8月25日，芬兰大学生托瓦兹宣布开发Linux内核；Linux是类UNIX系统，但不是从UNIX源代码演化来的。GNU工具加Linux内核，才组成Debian、Ubuntu等发行版。</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这是第二张大幅图解：操作系统家族关系图。实线表示代码传承，虚线表示受启发或被取代。UNIX衍生出BSD，BSD代码进入NeXTSTEP，再到2001年的Mac OS X和今天的macOS，iOS和iPadOS共享同一底层Darwin；经典Mac OS（1984）被Mac OS X取代，它本身不是UNIX。GNU工具和Linux内核组成发行版；Android和ChromeOS也使用Linux内核。微软的DOS线和NT线单独一组：Windows 1.0（1985）运行在MS-DOS之上，Windows XP起家用版迁到NT内核，延续到Windows 11。三条结论：macOS不是Linux；Linux严格说是内核；开源不等于完全免费或没有规则。互动小问：Android用哪个内核？答：Linux内核。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先分清两个词：互联网是“网络的网络”——全球无数网络通过TCP/IP协议互相连接；万维网（Web）是运行在互联网上的一种信息服务，通过网址和超链接访问网页。电子邮件、视频通话、网络游戏也用互联网，但它们不是Web。网络发展的三个关键节点：1969年ARPANET发出第一条消息，它是最早使用分组交换的广域网之一；1983年1月1日ARPANET全面切换到TCP/IP；1989年3月伯纳斯-李在CERN提出万维网，1991年网站对外开放。12—15岁拓展：分组交换思想由美国的保罗·巴兰和英国的唐纳德·戴维斯在1960年代分别提出，互联网不是某一个人或某一天发明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1969年10月29日，加州大学洛杉矶分校的计算机向几百公里外的斯坦福研究所发消息，本来要输入LOGIN，只传了“LO”两个字母系统就崩溃了——失败也是历史的一部分；到1969年底ARPANET连接了4个节点。1974年瑟夫和卡恩发表论文，描述让不同网络互相连接的传输控制协议，同年RFC 675给出规范，后来分成TCP和IP两层：IP负责写地址，TCP负责确认包裹一件不少。“互联网”一词正源于“网络互联”。按照RFC 801的过渡计划，1983年1月1日ARPANET从旧协议NCP切换到TCP/IP，这一天常被称作“互联网的生日”，但这只是一种流行说法。提问：一条长消息为什么要切成很多小包？答：可以走不同路线、出错只重发一小块、网络更不容易堵塞。</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1983年，南加州大学信息科学研究所的莫卡派乔斯提出域名系统DNS，它像网络电话簿，把好记的名字翻译成数字IP地址，1985年起出现.com等顶级域名。1989年3月，伯纳斯-李在欧洲核子研究中心CERN提交信息管理提案；1990年底他在NeXT电脑上运行了第一个网页服务器和浏览器；1991年网站对外开放；1993年4月30日CERN宣布万维网软件进入公有领域，人人可免费使用——开放让Web迅速普及。1993年的Mosaic浏览器把图文混排带进网页，但它不是第一个浏览器。1998年谷歌公司成立，用网页之间的链接关系给网页排序；中国的百度2000年在北京创立。12—15岁拓展：1971年汤姆林森用“@”在不同电脑之间发出电子邮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一张照片被拆成编号1—4的数据包，每个包都写着发件IP和收件IP，它们可能经过不同的路由器，到达后按编号重新拼回完整照片。互动④玩法：准备信封和卡片，把“我爱计算机历史”这样一句话拆成几张编号卡片，同学分别扮演手机、无线接入点、路由器、交换机、ISP和服务器，在教室内慢走传递；故意让一个信封绕远路，最后由“服务器”按编号重组。排序题答案：手机→Wi-Fi无线接入点→路由器→光猫/ISP→互联网→网站服务器；网页内容再按相反方向回来。讨论：如果一个包丢了怎么办？答：TCP会发现缺少并要求重发。安全提醒：传递时不要奔跑。</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节认识网络设备小队。无线接入点AP让手机、平板用Wi-Fi接入有线网络；交换机在同一个局域网内，根据设备的硬件地址转发数据；路由器在不同网络之间转发数据包、选择路径，例如连接家庭网络和运营商网络；光猫在运营商的光纤和家庭网络之间转换信号；服务器为其他设备提供服务。家里那个“路由器”盒子通常同时集成了路由器、交换机和AP三种功能，所以大家容易把它们混为一谈。为什么Wi-Fi连上了还上不了网？因为Wi-Fi只是手机到路由器之间的无线连接，如果光猫、光纤或运营商出了问题，照样上不了互联网。不要说“交换机就是路由器”“Wi-Fi就是互联网”。</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第三张大幅图解：家庭网络拓扑。手机、平板、笔记本通过Wi-Fi连到家用无线路由器；台式机和电视用网线连接。路由器盒子里有三种角色：无线接入点、交换机、路由器。路由器再经过光猫、光纤连到ISP（互联网服务提供商），进入互联网，最后到达数据中心里的服务器。关键词：IP地址是网络世界的门牌号；带宽像马路有几条车道；延迟是从出发到到达花的时间——带宽大不一定延迟低。家里这些设备组成一个局域网。课后可以做“画出我家的网络地图”：在家长同意下观察，但不要更改路由器设置，也不要拍照或公开Wi-Fi密码和设备标签上的信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学校的网络比家里大：每间教室天花板上有一个无线AP，用网线连到楼层交换机（图中交换机还通过网线给AP供电，这叫PoE）；楼层交换机汇聚到核心交换机，再连到“路由器＋防火墙”，经过ISP进入互联网；核心交换机旁边还连着学校机房的服务器，存课件和账号。图下方对比了交换机和路由器的作用。关键词：光纤用光传信号，速度快、距离远；云计算是通过网络租用数据中心的计算和存储；网络安全包括强密码、及时更新、防火墙和识别诈骗。12—15岁拓展：Wi-Fi的代际命名（Wi-Fi 4/5/6/7）由Wi-Fi联盟在2018年推出，2024年1月推出Wi-Fi 7认证。</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互动⑤答案：1路由器—D在不同网络之间选路转发；2交换机—B在同一局域网内转发数据；3无线接入点—F让手机用Wi-Fi接入有线网络；4光猫—C光信号与电信号互相转换；5服务器—E为其他设备提供服务；6 DNS—A把域名翻译成IP地址。判断题：第1题错，Wi-Fi只是设备到路由器之间的无线连接，路由器还要通过光猫和ISP才能连上互联网；第2题错，交换机在同一局域网内转发，路由器在不同网络之间选路；第3题对。玩法建议：可以把设备名和职责写在卡片上，分组比赛配对速度。8—11岁班级可以只做前4组连线。</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移动计算演进图：1973年手持移动电话、1990年代的PDA（掌上电脑）、2007年iPhone、2008年首款商用Android手机、2010年iPad，到今天的5G手机和平板。手机能输入、处理、存储、输出，还能安装程序，所以它是一台计算机。讲移动史时要分清三个时间点：发布（第一次公开展示）、上市（开始卖）、普及（很多人都在用）。比如移动电话1973年公开演示，1983年DynaTAC 8000X才商用上市；iPhone 2007年1月9日发布、6月29日在美国上市。12—15岁拓展：1991年芬兰打出世界首次GSM数字手机通话，GSM是欧洲协作制定的2G标准，支持短信。</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1973年4月3日，摩托罗拉的库珀在纽约街头用一部像砖头一样的原型手机公开打出电话；要区分“演示”（1973）与“商用上市”（1983）。1994年IBM与BellSouth推出的IBM Simon有触摸屏，能收发邮件、记日程，被很多人称为最早的智能手机之一；不过“智能手机”这个词后来才流行，“第一部”说法不一。1990年代的PDA（如Psion、Palm Pilot）也为智能手机铺了路。2007年1月9日，iPhone在旧金山发布，用一块大触摸屏代替实体键盘；2008年7月App Store上线，开启了手机应用生态。iPhone的贡献在于整合与体验，而不是发明触摸屏。互动小问：iPhone是哪一年发布的？答：2007年。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Android于2007年11月宣布，首款商用机HTC Dream（T-Mobile G1）于2008年10月22日在美国上市。Android使用Linux内核，许多不同品牌的手机都可以使用，今天是全球用户最多的移动操作系统，许多国产手机使用基于Android的系统。2010年1月27日iPad发布、4月3日在美国上市，推动平板电脑进入家庭和课堂；平板概念早已存在，iPad不是第一款平板；2019年起iPad使用单独命名的iPadOS。5G方面，3GPP在2018年完成首版5G标准，2019年4月韩国和美国率先商用，中国于2019年6月发放5G牌照、11月正式商用。5G标准是全球企业共同参与制定的。12—15岁拓展：5G不仅更快，还要连接更多物联网设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手机和电脑通过互联网连到“云”，放大一看，云是一栋数据中心——高速网络、成排的服务器机柜、冷却系统和备用电源。云计算就是通过网络按需租用数据中心的计算、存储和软件服务。虚拟化技术让一台物理服务器分成多台互相隔离的虚拟机，同时服务很多用户，提高利用率。这一节的主线：2006年云计算服务兴起；同一时期GPU被用来做通用并行计算；2012年深度学习在图像识别上取得突破；2017年Transformer出现；2022年生成式AI走向大众。12—15岁拓展：数据中心耗电很大，绿色计算和节能冷却是重要课题，第12节还会讲到能源代价。</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2006年亚马逊推出S3存储和EC2计算服务，成为公有云的代表，此后微软、谷歌、阿里云（2009年成立）等相继提供云服务。同一年英伟达发布CUDA平台，让程序员能用原本画游戏画面的显卡做大量并行计算。2012年，多伦多大学团队用GPU训练的神经网络AlexNet在ImageNet图像识别挑战赛中大幅降低错误率，深度学习从此成为AI主流方法。ImageNet数据集由李飞飞团队建立，2009年发表。辛顿因神经网络研究与霍普菲尔德共获2024年诺贝尔物理学奖。总结：数据（ImageNet）＋算力（GPU）＋算法（深度神经网络）三者结合，带来了这次突破。提问：为什么GPU适合训练AI？答：它有很多小核心，擅长同时做大量相似的计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看图分两个阶段：训练阶段，给神经网络看大量带答案的例子，答错了就把很多“旋钮”（参数）拧一拧，反复练习，得到模型；使用阶段，输入新问题或图片，模型根据学到的规律给出预测或生成内容。右侧是AI的局限：会出错，还说得很像真的；学的例子有偏差，结果也会偏；重要的事要人类核实；它在算规律，不等于有意识或真的“懂”。传统程序的规则由程序员明确写出，AI的规则从数据中学来，所以更灵活，但也更难解释。边缘AI指在手机、摄像头、工厂设备上直接运行AI，不必都传到远方的数据中心。不要把AI拟人化：它是工具，不是朋友，也不是敌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2017年6月，谷歌的8位作者（来自多个国家）发表论文《Attention Is All You Need》，提出基于“注意力机制”的Transformer，它易于在GPU上并行训练，成为今天大语言模型、翻译和多模态AI的基础。2022年11月30日OpenAI发布ChatGPT，用聊天的方式回答问题、写文章，生成式AI走向大众；此后多国公司和研究机构陆续发布各类大模型。大语言模型通过大量文本学习预测和生成文字，它不懂“真假”，可能“一本正经地说错话”，这叫幻觉。2020年11月AlphaFold 2在蛋白质结构预测评估中表现突出，哈萨比斯、江珀与大卫·贝克共获2024年诺贝尔化学奖。2016年AlphaGo以4:1战胜李世石也是重要里程碑，但会下棋不等于全面超越人类智能。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量子计算利用量子比特的叠加和纠缠计算，目前仍在实验室阶段。2019年谷歌“悬铃木”在随机电路采样任务上宣称实现量子优越性（IBM提出异议）；2020年中国科学技术大学的“九章”光量子原型机在玻色采样任务上实现量子计算优越性；2024年谷歌Willow芯片展示了纠错进展。这些都是特定任务的实验，量子计算机距离通用实用仍很远。2026年已核实事实：6月发布的第67期TOP500榜单中，深圳的LineShine以约2.2 EFlop/s（每秒约220亿亿次）的HPL成绩位列第一；前五名均达到百亿亿次（E级）。但TOP500只衡量HPL一种基准测试，并非所有超算都参加排名。AI与机器人的现状和展望放在第15节讲。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互动⑥答案：A不可信——AI可能产生幻觉，编造不存在的事实，重要信息要查证可靠来源。B可信——DeepMind官方资料可查，AlphaGo 2016年3月在首尔以4:1战胜李世石。C是假的——智能手机2007年以后才出现，这类“老照片”很可能是AI生成或伪造的，看到时代对不上的细节就要警惕。D不可信——截至2026年，量子计算只在特定实验任务上展示了优势，距离通用实用还很远。E可信——可以在TOP500官网2026年6月榜单查到，但要注意它只衡量一种基准测试。总结“信息核验三步法”：谁说的、什么时候说的、能不能在权威来源查到。安全提醒：课堂素材由老师提供，不在课堂上随意搜索。</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时间轴②从1980年到2026年。前半段是个人电脑和互联网：IBM PC、TCP/IP、Macintosh、万维网、Linux、中国接入互联网、Wi-Fi、谷歌。后半段是移动、云和AI：云计算服务、iPhone、AlexNet、AlphaGo、Transformer、ChatGPT，到2026年6月LineShine位列TOP500第一。注意间隔不按比例。讨论题：哪一段时间变化最快？你觉得为什么？参考答案：2010年代以后，算力、数据和网络同时成熟，AI进展明显加速；但技术的“突破”也需要时间检验。</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同一年世界各地”地图。地图上标出了计算机历史上的重要地点：美国的艾姆斯、费城、默里山、硅谷，中国北京、无锡，日本，以及欧洲放大图里的伦敦、布莱切利园、剑桥、曼彻斯特、巴黎、里昂、日内瓦CERN、汉诺威、柏林、赫尔辛基。以1991年为例：2月荷兰阿姆斯特丹的范罗苏姆发布Python；7月1日芬兰赫尔辛基打出世界首次GSM数字手机通话；8月25日同在赫尔辛基的托瓦兹宣布Linux；同一年CERN的第一个网站对外开放。一年之内，编程语言、移动通信、操作系统和万维网在不同国家同时前进。互动小问：林纳斯·托瓦兹来自哪个国家？答：芬兰。结论：计算机是许多国家、许多人接力和合作的成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页列出各国的代表性贡献，都来自本书前面的事件卡。美国：ENIAC、晶体管、集成电路、ARPANET与TCP/IP、个人电脑和智能手机。英国：巴贝奇与阿达、图灵、Colossus、曼彻斯特“宝贝”、EDSAC；英国科学家伯纳斯-李在CERN发明万维网。德国：莱布尼茨、祖泽Z3。法国：帕斯卡、雅卡尔、托马斯算术仪。芬兰：GSM首次通话和Linux。荷兰：Python和Wi-Fi标准工作组主席维克·海斯。日本：岛正利、东芝笔记本、i-mode（推广了emoji）、地球模拟器（2002—2004年TOP500第一）。中国：103机、互联网接入、神威·太湖之光（国产申威处理器）、2026年LineShine。还有加拿大的AlexNet、韩国率先商用5G。提醒：Intel 4004是美日合作，万维网诞生在国际组织CERN，不要写成单一国家的成果。</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1958年，中国科学院计算技术研究所和北京有线电厂研制成功103型计算机，它参照苏联M-3设计，被视为中国第一台通用数字电子计算机；1959年又研制成功规模更大的104机。此后中国逐步发展晶体管计算机和集成电路计算机。1987年9月，一封写着“越过长城，走向世界”的邮件从北京发往德国，是中德科研合作的成果；不同资料对首封邮件的具体日期与“第一封”的认定说法不一。1994年4月20日，中关村地区教育与科研示范网络通过64K国际专线实现与国际互联网的全功能连接。此后腾讯（1998，深圳）、阿里巴巴（1999，杭州）、百度（2000，北京）相继创立；天河-1A、天河二号、神威·太湖之光都曾登顶TOP500。互动小问：中国全功能接入国际互联网是哪一年？答：1994年。</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一节先看计算机的帮助，用“以前—现在—未来”对照。医疗：AlphaFold帮助科学家预测蛋白质结构，用于新药研发和生物研究。天气：超级计算机运行数值模型，天气预报模型里仍有大量FORTRAN代码。交通：卫星导航和导航软件自动计算路线时间。教育：网课、平板学习、Scratch和Python。无障碍：读屏软件帮视障人士“听”屏幕，实时字幕帮助听障人士。农业和制造：传感器监测土壤和温度，自动化生产线。科研和航天：计算机模拟与数据分析。通信与创作：即时通信、数字绘画和音乐。“未来”一栏都是展望，不是已经发生的事实。讨论：请每组选一个领域，说说你家人工作中用到了哪些计算机。</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技术也有代价。数字鸿沟：不同地区和人群在获得、使用数字技术方面有差距。隐私泄露和网络诈骗：收到“点击链接领奖品”的陌生消息，最好的做法是告诉家长或老师，不点击、不填写个人信息。网络沉迷：合理安排屏幕时间。算法偏差：AI从数据中学习，如果数据有偏差，结果也可能不公平。能源消耗和电子垃圾：数据中心用电量大，旧设备需要回收。规则方面：欧盟《人工智能法》按风险分级管理AI系统，2024年8月1日生效，各项义务分阶段适用；微软2025年10月14日结束对Windows 10的常规支持，不再更新的系统更容易受攻击，大量旧电脑被淘汰也带来电子垃圾问题。互动小问：哪一项是计算机技术带来的环境挑战？答：电子垃圾和数据中心能耗。</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些职业都和计算机有关，卡片下面写的是需要的能力，而不是收入——不同地区、不同时期差别很大，我们不承诺任何职业的具体收入。举几个例子：网络工程师规划和维护路由器、交换机、无线AP，保障学校和公司网络畅通；网络安全专家发现和修复漏洞、教育用户识别诈骗，只做经过授权的安全测试；UX设计师研究用户需求，让技术对老人、儿童和残障人士也好用；医疗信息工程师维护医院信息系统、保护病历隐私。职业怎样变化：AI编程助手能生成代码，但需要程序员判断需求、检查质量与安全；数据分析的重点从“算数字”转向提出好问题。讨论：哪个职业最让你好奇？它需要的哪一种能力，你现在就能开始练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回顾整节课，推动科技进步的不只是“会编程”。好奇心：巴贝奇因为数学表总出错才想造机器。数学和逻辑：布尔代数成了电路的语言。阅读与表达：阿达的注释比原文还长，清楚的写作让想法流传。编程与算法：把问题拆成步骤。科学实验与动手制作：晶体管是在实验室里反复试验出来的。跨学科合作：ENIAC靠工程师和六位女程序员，Linux靠全球协作。艺术设计：图形界面让普通人也会用电脑。伦理责任与信息核验：面对AI更重要。开放交流：CERN把万维网软件免费开放。失败复盘：ARPANET第一次只传了“LO”就崩溃，但大家没有放弃。最后强调公平：女性、各国的科学家都做出了贡献，每个孩子都应该有学习科技的机会。</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两条路径都来自本书的动手活动。8—11岁：Scratch是麻省理工学院媒体实验室2007年发布的积木编程，拖拽彩色积木就能做动画和小游戏；二进制手链用深色珠子代表1、浅色代表0；纸上算盘用两个纸转盘体会进位，用剪刀和图钉时要有大人陪同；鞋盒和米粒对比真空管和晶体管。12—15岁：Python于1991年2月首次公开发布，读起来像英语，可以用列表保存年份和事件再排序；micro:bit（英国BBC，2016年起向学生发放）或Arduino（2005，意大利伊夫雷亚）可以做计步器或天黑自动亮的小夜灯，只用USB或电池盒低压供电，不接市电；2012年发售的树莓派也是常见的教育电脑。安全、隐私和合理屏幕时间是每个项目的前提。</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最后一站来到未来。注意右边四张卡片全部标着【展望】：它们是可能的方向，不是已经发生的事实。人机协作：AI可能成为更好的助手，但判断和责任仍在人。绿色计算：AI和数据中心用电量大，更省电的芯片、冷却和可再生能源会越来越重要。机器人：截至2026年10月，人形机器人开始在工厂中试点，但多数仍是企业演示或小规模试用。量子研究：2024年谷歌Willow展示了纠错进展，但距离通用实用还很远。提醒同学们：看到“AI突破”“机器人革命”的新闻，先问一问——谁说的？有证据吗？是事实、宣传还是预测？下一页我们动手设计自己的未来。</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互动⑦是开放题，没有标准答案，评价看三点：问题是否真实、方案是否用到了今天学的知识、是否认真考虑了风险。参考示例：问题——午饭排队太久；方案——用平板扫描餐卡、提前选餐，系统统计数量（输入是选餐，处理是统计，存储是订单，输出是厨房的备餐清单）；风险——隐私（只记录班级和餐号，不记录多余个人信息）、公平（没有平板的同学可以在纸上选）、费用（先用学校已有设备试点）。“我能做的第一项发明”模板可以打印发给每组，用大白纸和彩笔画草图。90分钟版在课堂完成并展示；45分钟版布置为课后任务，下节课展示。鼓励各组互相提一个“改进建议”和一个“风险问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术语表按照本书 glossary.json 排列，每个术语配一句儿童能懂的比喻；准确定义见本页备注（下面自动列出）。使用建议：8—11岁先记比喻，12—15岁要能说出准确解释，并注意几组容易混淆的词：计算机与服务器、路由器与交换机、Wi-Fi与互联网、互联网与万维网、UNIX与Linux与macOS、传统程序与AI。
【本页术语的准确解释】
计算机（Computer）：能接收输入、按照程序处理数据、存储结果并输出信息的电子设备。手机、平板、服务器、汽车里的控制器都属于计算机。
程序（Program）：一组按顺序排列、计算机可以执行的指令。
算法（Algorithm）：为解决某一问题而设计的明确、有限的步骤序列，可以用不同编程语言实现。
二进制（Binary）：只使用0和1两个数字的计数方法。计算机电路用高低电平表示1和0。
比特 / 字节（Bit / Byte）：比特是信息的最小单位（一个0或1）；1字节＝8比特。
输入—处理—存储—输出（Input-Process-Storage-Output）：描述计算机工作流程的基本模型。
中央处理器（CPU）：执行程序指令、进行运算和控制的核心芯片。
图形处理器（GPU）：擅长大规模并行计算的处理器，最初用于图形渲染，如今广泛用于AI训练和科学计算。
内存（RAM）：随机存取存储器，存放正在运行的程序和数据，速度快但断电后内容消失。
固态硬盘（SSD）：使用闪存芯片长期保存数据的存储设备，没有机械运动部件。
主板（Motherboard）：连接CPU、内存、存储和各种接口的主电路板。
晶体管（Transistor）：能放大或开关电信号的半导体器件，是芯片的基本单元。
集成电路 / 芯片（Integrated Circuit / Chip）：在一小块半导体材料上制造大量晶体管和连线组成的电路。
微处理器（Microprocessor）：把CPU的功能集成在单个芯片上的器件，1971年的Intel 4004是第一款商用产品。
摩尔定律（Moore's Law）：戈登·摩尔观察到芯片上晶体管数量大约每两年翻一番；它是产业经验，不是自然定律。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术语表按照本书 glossary.json 排列，每个术语配一句儿童能懂的比喻；准确定义见本页备注（下面自动列出）。使用建议：8—11岁先记比喻，12—15岁要能说出准确解释，并注意几组容易混淆的词：计算机与服务器、路由器与交换机、Wi-Fi与互联网、互联网与万维网、UNIX与Linux与macOS、传统程序与AI。
【本页术语的准确解释】
真空管（Vacuum Tube）：利用真空中电子流动来放大或开关电信号的元件，早期电子计算机使用，后被晶体管取代。
存储程序（Stored Program）：把程序指令和数据一起存放在存储器中的计算机设计思想，也称冯·诺伊曼结构。
大型机（Mainframe）：为大规模事务处理设计、强调可靠性与兼容性的计算机，常用于银行、航空和政府。
超级计算机（Supercomputer）：计算速度位于世界前列的计算机系统，用于天气、气候、物理模拟、AI等科学计算。
服务器（Server）：在网络中为其他设备（客户端）提供服务的计算机或程序角色。服务器可以是数据中心机柜里的机器，也可以是一台普通电脑。
操作系统（Operating System）：管理硬件资源、为应用程序提供服务并与用户交互的系统软件，如Windows、macOS、Linux发行版、Android、iOS。
内核（Kernel）：操作系统中直接管理CPU、内存和设备的核心部分。Linux严格来说是一个内核。
应用程序（Application / App）：为完成具体任务而运行在操作系统之上的软件，如浏览器、画图软件、游戏。
开源（Open Source）：源代码公开、允许查看修改和再分发的软件开发方式，必须遵守相应许可证（如GPL、MIT）；开源不等于没有规则，也不一定免费。
UNIX / Linux / macOS（UNIX vs Linux vs macOS）：UNIX是1969年起源于贝尔实验室的操作系统；macOS的底层继承了BSD（UNIX分支）代码并获UNIX认证；Linux是1991年从头编写的类UNIX内核，不含UNIX原始代码。
互联网（Internet）：由全球无数网络通过TCP/IP协议互相连接而成的“网络的网络”。
万维网（World Wide Web）：运行在互联网之上、通过网址和超链接访问网页的信息服务。电子邮件、视频通话也是互联网服务，但不是Web。
协议（Protocol）：规定设备之间如何格式化、发送和接收数据的规则，如TCP/IP、HTTP。
TCP/IP（TCP/IP）：互联网的核心协议族。IP负责寻址和路由，TCP负责可靠、按序地传输数据。
IP地址（IP Address）：分配给联网设备的数字地址，如IPv4的 192.168.1.10，用于数据包寻址。</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术语表按照本书 glossary.json 排列，每个术语配一句儿童能懂的比喻；准确定义见本页备注（下面自动列出）。使用建议：8—11岁先记比喻，12—15岁要能说出准确解释，并注意几组容易混淆的词：计算机与服务器、路由器与交换机、Wi-Fi与互联网、互联网与万维网、UNIX与Linux与macOS、传统程序与AI。
【本页术语的准确解释】
数据包（Packet）：网络传输时把数据切分成的小块，每个包含有地址等信息，到达后再按顺序重组。
域名系统（DNS）：把域名（如 example.com）翻译成IP地址的分布式系统。
路由器（Router）：在不同网络之间转发数据包、选择路径的设备，例如连接家庭网络与互联网服务提供商。
交换机（Switch）：在同一局域网内根据设备硬件地址转发数据的设备。交换机≠路由器。
无线接入点（Wireless Access Point (AP)）：让无线设备通过Wi-Fi接入有线局域网的设备。家用路由器通常同时集成了AP、交换机和路由器功能。
Wi-Fi（Wi-Fi）：基于IEEE 802.11标准的无线局域网技术品牌。Wi-Fi连上了不代表一定能上互联网。
光猫 / 调制解调器（ONT / Modem）：在运营商线路（光纤、电话线、有线电视线）与家庭网络之间转换信号的设备。
互联网服务提供商（ISP）：为用户提供互联网接入服务的企业，如电信运营商。
带宽（Bandwidth）：单位时间内网络可传输的最大数据量，常用Mbps、Gbps表示。
延迟（Latency）：数据从一端传到另一端所需的时间，常用毫秒（ms）表示。带宽大不一定延迟低。
局域网（LAN）：覆盖家庭、学校、办公室等小范围的计算机网络。
数据中心（Data Center）：集中放置服务器、存储和网络设备并配有供电与冷却系统的设施。
云计算（Cloud Computing）：通过网络按需租用数据中心的计算、存储和软件服务。云背后是真实的计算机。
人工智能（Artificial Intelligence (AI)）：让计算机完成识别、预测、生成、决策等通常需要人类智能的任务的技术总称。
传统程序 vs AI（Traditional Program vs AI）：传统程序的规则由程序员明确写出；机器学习系统的规则（参数）从数据中学习得到，因此结果更灵活但也更难解释、可能出错。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术语表按照本书 glossary.json 排列，每个术语配一句儿童能懂的比喻；准确定义见本页备注（下面自动列出）。使用建议：8—11岁先记比喻，12—15岁要能说出准确解释，并注意几组容易混淆的词：计算机与服务器、路由器与交换机、Wi-Fi与互联网、互联网与万维网、UNIX与Linux与macOS、传统程序与AI。
【本页术语的准确解释】
机器学习（Machine Learning）：让计算机从数据中学习模式而不完全依赖人工编写规则的方法。
神经网络 / 深度学习（Neural Network / Deep Learning）：受生物神经元启发的数学模型；层数很多的神经网络称为深度学习。
大语言模型（Large Language Model (LLM)）：用海量文本训练、能理解和生成自然语言的大型神经网络模型，通常基于Transformer。
生成式AI（Generative AI）：能生成文本、图像、音频、视频等新内容的AI系统。
边缘计算（Edge Computing）：在靠近数据产生的地方（如手机、摄像头、工厂设备）进行计算，以减少延迟和传输量。
量子计算（Quantum Computing）：利用量子比特的叠加和纠缠进行计算。在部分特定问题上可能有巨大优势，但目前错误率高、规模有限，尚未普及。
5G（5G）：第五代移动通信技术，提供更高速率、更低延迟和更多设备连接能力。
数字鸿沟（Digital Divide）：不同地区、群体在获得和使用数字技术方面的差距。
电源（Power Supply (PSU)）：把墙上插座的交流电转换成电脑各部件需要的稳定低压直流电的装置；笔记本和手机则使用电池和充电器。
网卡（Network Interface Card (NIC)）：让计算机接入有线（以太网）或无线（Wi-Fi）网络的硬件，每块网卡有自己的硬件地址（MAC地址）。如今常集成在主板上。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全部资料来源，访问日期均为2026年10月24日。每页底部的小字标注了该页依据的来源机构。本书事实依据计算机历史博物馆、IEEE、ACM相关论文、大学档案、RFC/IETF、Wi-Fi联盟、诺贝尔奖官网、TOP500及厂商官方历史等权威资料交叉核对。鼓励12—15岁的同学课后任选一条链接，核对书中的一个日期或人名，把核对结果带到下节课分享——这就是“我们来核实一下！”。如果发现链接失效或信息更新，请告诉老师，我们会在下一版修订。
【本页各条来源的标题】（第1/2页）
计算机历史博物馆 Computer History Museum：Timeline of Computer History
计算机历史博物馆 Computer History Museum：Timeline: Computers
计算机历史博物馆 Computer History Museum：Timeline: Networking &amp; The Web
计算机历史博物馆 Computer History Museum：Timeline: AI &amp; Robotics
计算机历史博物馆 Computer History Museum：Revolution: The First 2000 Years of Computing
计算机历史博物馆 Computer History Museum：The Babbage Engine
计算机历史博物馆 Computer History Museum：Ada Lovelace
计算机历史博物馆 Computer History Museum：The Silicon Engine: A Timeline of Semiconductors in Computers
联合国教科文组织 UNESCO：Chinese Zhusuan, knowledge and practices of mathematical calculation through the abacus (2013)
科克大学 University College Cork：George Boole (University College Cork)
美国人口普查局 U.S. Census Bureau：Tabulation and Processing (Hollerith)
Andrew Hodges, The Alan Turing Internet Scrapbook：Alan Turing: The Enigma
柏林祖泽研究所 Zuse Institute Berlin：Konrad Zuse Internet Archive
爱荷华州立大学 Iowa State University：John Vincent Atanasoff and the Atanasoff-Berry Computer
哈佛大学科学仪器历史收藏 Harvard CHSI：Harvard Mark I
英国国家计算博物馆 The National Museum of Computing：Colossus
英国国家计算博物馆 The National Museum of Computing：EDSAC Replica Project
宾夕法尼亚大学工程学院 Penn Engineering：ENIAC
英国科学与工业博物馆 Science and Industry Museum：Baby and modern computing
诺贝尔奖官网 NobelPrize.org：The Nobel Prize in Physics 1956 (transistor)
诺贝尔奖官网 NobelPrize.org：The Nobel Prize in Physics 2000 (integrated circuit)
英特尔 Intel：The Story of the Intel 4004
IBM：IBM System/360
The Open Group：History of UNIX
GNU 项目 / 自由软件基金会：Initial Announcement of the GNU Project (1983)
GNU 项目 / 自由软件基金会：Linux and the GNU System
Linux 内核档案 kernel.org：The Linux Kernel Archives
互联网协会 Internet Society：Brief History of the Internet
IETF / RFC Editor：RFC 675: Specification of Internet Transmission Control Program (1974)
IETF / RFC Editor：RFC 801: NCP/TCP Transition Plan (1981)
IETF / RFC Editor：RFC 791: Internet Protocol (1981)
IETF / RFC Editor：RFC 882: Domain Names – Concepts and Facilities (1983)
欧洲核子研究中心 CERN：The birth of the Web
欧洲核子研究中心 CERN：info.cern.ch – home of the first website
Wi-Fi联盟 Wi-Fi Alliance：Wi-Fi Alliance History
IEEE 802.11 工作组：IEEE 802.11 Wireless Local Area Networks Working Group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这是全部资料来源，访问日期均为2026年10月24日。每页底部的小字标注了该页依据的来源机构。本书事实依据计算机历史博物馆、IEEE、ACM相关论文、大学档案、RFC/IETF、Wi-Fi联盟、诺贝尔奖官网、TOP500及厂商官方历史等权威资料交叉核对。鼓励12—15岁的同学课后任选一条链接，核对书中的一个日期或人名，把核对结果带到下节课分享——这就是“我们来核实一下！”。如果发现链接失效或信息更新，请告诉老师，我们会在下一版修订。
【本页各条来源的标题】（第2/2页）
IEEE 802.3 工作组：IEEE 802.3 Ethernet Working Group
苹果公司新闻稿 Apple Newsroom：Apple Reinvents the Phone with iPhone (2007-01-09)
苹果公司新闻稿 Apple Newsroom：Apple Launches iPad (2010-01-27)
Android 官方网站：The history of Android
亚马逊云科技 AWS：What is Cloud Computing?
arXiv（Vaswani 等，2017）：Attention Is All You Need
NeurIPS 会议论文集（Krizhevsky 等，2012）：ImageNet Classification with Deep Convolutional Neural Networks
Google DeepMind：AlphaGo
OpenAI：Introducing ChatGPT (2022-11-30)
诺贝尔奖官网 NobelPrize.org：The Nobel Prize in Physics 2024
诺贝尔奖官网 NobelPrize.org：The Nobel Prize in Chemistry 2024
TOP500 项目：TOP500 Lists
TOP500 项目：Highlights – June 2026
Nature（Arute 等，2019）：Quantum supremacy using a programmable superconducting processor
Science（Zhong 等，2020）：Quantum computational advantage using photons
Google 官方博客：Meet Willow, our state-of-the-art quantum chip (2024-12)
中国互联网络信息中心 CNNIC：中国互联网络信息中心
中国科学院计算技术研究所：中国科学院计算技术研究所（所史）
MIT 媒体实验室 / Scratch 基金会：About Scratch
Python 软件基金会：General Python FAQ
Micro:bit 教育基金会：About micro:bit
Arduino：About Arduino
树莓派基金会 Raspberry Pi Foundation：About us
3GPP：5G System Overview
欧盟官方公报 EUR-Lex：Regulation (EU) 2024/1689 (Artificial Intelligence Act)
微软 Microsoft：Windows 10 support has ended (2025-10-14)
诺基亚贝尔实验室 Nokia Bell Labs：50 years of Unix
欧洲核子研究中心 CERN：A short history of the Web
TOP500 项目：June 2026 TOP500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课后任务三选一，下节课分享。第一项画家庭网络地图，再次强调安全：不要更改路由器设置，不要拍照或公开Wi-Fi密码和设备标签上的信息。第二项二进制手链适合8—11岁：查二进制对照表，把名字首字母的编号写成8位二进制。第三项采访家人，可以把采访结果按年份贴到班级时间轴上，看看家里的“个人计算机史”。最后总结本课一句话：计算机不是某一个人、某一天、某一个国家发明的，而是许多人跨越几百年接力、合作的成果；我们每个人都可以成为下一棒。下一部书我们将进入《人工智能新时代》。谢谢大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1B214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640080" y="1508760"/>
            <a:ext cx="5669280" cy="1097280"/>
          </a:xfrm>
          <a:prstGeom prst="rect">
            <a:avLst/>
          </a:prstGeom>
          <a:noFill/>
          <a:ln/>
        </p:spPr>
        <p:txBody>
          <a:bodyPr wrap="square" rtlCol="0"/>
          <a:lstStyle>
            <a:lvl1pPr algn="l" indent="0" marL="0">
              <a:buNone/>
              <a:defRPr lang="en-US" sz="4800" b="1" dirty="0">
                <a:solidFill>
                  <a:srgbClr val="FFFFFF"/>
                </a:solidFill>
              </a:defRPr>
            </a:lvl1pPr>
          </a:lstStyle>
          <a:p>
            <a:pPr algn="l" indent="0" marL="0">
              <a:buNone/>
            </a:pPr>
            <a:endParaRPr lang="en-US" sz="4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OPENER">
    <p:bg>
      <p:bgPr>
        <a:solidFill>
          <a:srgbClr val="1B214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841248"/>
            <a:ext cx="5486400" cy="1188720"/>
          </a:xfrm>
          <a:prstGeom prst="rect">
            <a:avLst/>
          </a:prstGeom>
          <a:noFill/>
          <a:ln/>
        </p:spPr>
        <p:txBody>
          <a:bodyPr wrap="square" rtlCol="0"/>
          <a:lstStyle>
            <a:lvl1pPr algn="l" indent="0" marL="0">
              <a:buNone/>
              <a:defRPr lang="en-US" sz="4000" b="1" dirty="0">
                <a:solidFill>
                  <a:srgbClr val="FFFFFF"/>
                </a:solidFill>
              </a:defRPr>
            </a:lvl1pPr>
          </a:lstStyle>
          <a:p>
            <a:pPr algn="l" indent="0" marL="0">
              <a:buNone/>
            </a:pPr>
            <a:endParaRPr lang="en-US" sz="4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
    <p:bg>
      <p:bgPr>
        <a:solidFill>
          <a:srgbClr val="1B2140"/>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713232"/>
          </a:xfrm>
          <a:prstGeom prst="rect">
            <a:avLst/>
          </a:prstGeom>
          <a:noFill/>
          <a:ln/>
        </p:spPr>
        <p:txBody>
          <a:bodyPr wrap="square" rtlCol="0"/>
          <a:lstStyle>
            <a:lvl1pPr algn="l" indent="0" marL="0">
              <a:buNone/>
              <a:defRPr lang="en-US" sz="3600" b="1" dirty="0">
                <a:solidFill>
                  <a:srgbClr val="FFFFFF"/>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IGHT">
    <p:bg>
      <p:bgPr>
        <a:solidFill>
          <a:srgbClr val="F4F7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713232"/>
          </a:xfrm>
          <a:prstGeom prst="rect">
            <a:avLst/>
          </a:prstGeom>
          <a:noFill/>
          <a:ln/>
        </p:spPr>
        <p:txBody>
          <a:bodyPr wrap="square" rtlCol="0"/>
          <a:lstStyle>
            <a:lvl1pPr algn="l" indent="0" marL="0">
              <a:buNone/>
              <a:defRPr lang="en-US" sz="3600" b="1" dirty="0">
                <a:solidFill>
                  <a:srgbClr val="1B2140"/>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TERACT">
    <p:bg>
      <p:bgPr>
        <a:solidFill>
          <a:srgbClr val="F1ED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548640"/>
            <a:ext cx="11094415" cy="713232"/>
          </a:xfrm>
          <a:prstGeom prst="rect">
            <a:avLst/>
          </a:prstGeom>
          <a:noFill/>
          <a:ln/>
        </p:spPr>
        <p:txBody>
          <a:bodyPr wrap="square" rtlCol="0"/>
          <a:lstStyle>
            <a:lvl1pPr algn="l" indent="0" marL="0">
              <a:buNone/>
              <a:defRPr lang="en-US" sz="3600" b="1" dirty="0">
                <a:solidFill>
                  <a:srgbClr val="1B2140"/>
                </a:solidFill>
              </a:defRPr>
            </a:lvl1pPr>
          </a:lstStyle>
          <a:p>
            <a:pPr algn="l" indent="0" marL="0">
              <a:buNone/>
            </a:pPr>
            <a:endParaRPr lang="en-US" sz="36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1006</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3.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5.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5.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3.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5.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3.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slideLayout" Target="../slideLayouts/slideLayout3.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5.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slideLayout" Target="../slideLayouts/slideLayout3.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6.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slideLayout" Target="../slideLayouts/slideLayout3.xml"/><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5.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5.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6.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png"/><Relationship Id="rId3" Type="http://schemas.openxmlformats.org/officeDocument/2006/relationships/image" Target="../media/image-34-3.png"/><Relationship Id="rId4" Type="http://schemas.openxmlformats.org/officeDocument/2006/relationships/slideLayout" Target="../slideLayouts/slideLayout3.xml"/><Relationship Id="rId5"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image" Target="../media/image-37-2.png"/><Relationship Id="rId3" Type="http://schemas.openxmlformats.org/officeDocument/2006/relationships/image" Target="../media/image-37-3.png"/><Relationship Id="rId4" Type="http://schemas.openxmlformats.org/officeDocument/2006/relationships/slideLayout" Target="../slideLayouts/slideLayout3.xml"/><Relationship Id="rId5"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5.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png"/><Relationship Id="rId3" Type="http://schemas.openxmlformats.org/officeDocument/2006/relationships/slideLayout" Target="../slideLayouts/slideLayout6.xml"/><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4.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png"/><Relationship Id="rId2" Type="http://schemas.openxmlformats.org/officeDocument/2006/relationships/image" Target="../media/image-52-2.png"/><Relationship Id="rId3" Type="http://schemas.openxmlformats.org/officeDocument/2006/relationships/slideLayout" Target="../slideLayouts/slideLayout3.xml"/><Relationship Id="rId4"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slideLayout" Target="../slideLayouts/slideLayout6.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hyperlink" Target="https://www.computerhistory.org/timeline/" TargetMode="External"/><Relationship Id="rId2" Type="http://schemas.openxmlformats.org/officeDocument/2006/relationships/hyperlink" Target="https://www.computerhistory.org/timeline/computers/" TargetMode="External"/><Relationship Id="rId3" Type="http://schemas.openxmlformats.org/officeDocument/2006/relationships/hyperlink" Target="https://www.computerhistory.org/timeline/networking-the-web/" TargetMode="External"/><Relationship Id="rId4" Type="http://schemas.openxmlformats.org/officeDocument/2006/relationships/hyperlink" Target="https://www.computerhistory.org/timeline/ai-robotics/" TargetMode="External"/><Relationship Id="rId5" Type="http://schemas.openxmlformats.org/officeDocument/2006/relationships/hyperlink" Target="https://www.computerhistory.org/revolution/" TargetMode="External"/><Relationship Id="rId6" Type="http://schemas.openxmlformats.org/officeDocument/2006/relationships/hyperlink" Target="https://www.computerhistory.org/babbage/" TargetMode="External"/><Relationship Id="rId7" Type="http://schemas.openxmlformats.org/officeDocument/2006/relationships/hyperlink" Target="https://www.computerhistory.org/babbage/adalovelace/" TargetMode="External"/><Relationship Id="rId8" Type="http://schemas.openxmlformats.org/officeDocument/2006/relationships/hyperlink" Target="https://www.computerhistory.org/siliconengine/" TargetMode="External"/><Relationship Id="rId9" Type="http://schemas.openxmlformats.org/officeDocument/2006/relationships/hyperlink" Target="https://ich.unesco.org/en/RL/chinese-zhusuan-knowledge-and-practices-of-mathematical-calculation-through-the-abacus-00853" TargetMode="External"/><Relationship Id="rId10" Type="http://schemas.openxmlformats.org/officeDocument/2006/relationships/hyperlink" Target="https://georgeboole.com/" TargetMode="External"/><Relationship Id="rId11" Type="http://schemas.openxmlformats.org/officeDocument/2006/relationships/hyperlink" Target="https://www.census.gov/about/history/bureau-history/census-innovations/technology/tabulation-and-processing.html" TargetMode="External"/><Relationship Id="rId12" Type="http://schemas.openxmlformats.org/officeDocument/2006/relationships/hyperlink" Target="https://www.turing.org.uk/" TargetMode="External"/><Relationship Id="rId13" Type="http://schemas.openxmlformats.org/officeDocument/2006/relationships/hyperlink" Target="https://zuse.zib.de/" TargetMode="External"/><Relationship Id="rId14" Type="http://schemas.openxmlformats.org/officeDocument/2006/relationships/hyperlink" Target="https://jva.cs.iastate.edu/" TargetMode="External"/><Relationship Id="rId15" Type="http://schemas.openxmlformats.org/officeDocument/2006/relationships/hyperlink" Target="https://chsi.harvard.edu/markone/" TargetMode="External"/><Relationship Id="rId16" Type="http://schemas.openxmlformats.org/officeDocument/2006/relationships/hyperlink" Target="https://www.tnmoc.org/colossus" TargetMode="External"/><Relationship Id="rId17" Type="http://schemas.openxmlformats.org/officeDocument/2006/relationships/hyperlink" Target="https://www.tnmoc.org/edsac" TargetMode="External"/><Relationship Id="rId18" Type="http://schemas.openxmlformats.org/officeDocument/2006/relationships/hyperlink" Target="https://www.seas.upenn.edu/about/history-heritage/eniac/" TargetMode="External"/><Relationship Id="rId19" Type="http://schemas.openxmlformats.org/officeDocument/2006/relationships/hyperlink" Target="https://www.scienceandindustrymuseum.org.uk/objects-and-stories/baby-and-modern-computing" TargetMode="External"/><Relationship Id="rId20" Type="http://schemas.openxmlformats.org/officeDocument/2006/relationships/hyperlink" Target="https://www.nobelprize.org/prizes/physics/1956/summary/" TargetMode="External"/><Relationship Id="rId21" Type="http://schemas.openxmlformats.org/officeDocument/2006/relationships/hyperlink" Target="https://www.nobelprize.org/prizes/physics/2000/summary/" TargetMode="External"/><Relationship Id="rId22" Type="http://schemas.openxmlformats.org/officeDocument/2006/relationships/hyperlink" Target="https://www.intel.com/content/www/us/en/history/museum-story-of-intel-4004.html" TargetMode="External"/><Relationship Id="rId23" Type="http://schemas.openxmlformats.org/officeDocument/2006/relationships/hyperlink" Target="https://www.ibm.com/history/system-360" TargetMode="External"/><Relationship Id="rId24" Type="http://schemas.openxmlformats.org/officeDocument/2006/relationships/hyperlink" Target="https://www.unix.org/unix_history.html" TargetMode="External"/><Relationship Id="rId25" Type="http://schemas.openxmlformats.org/officeDocument/2006/relationships/hyperlink" Target="https://www.gnu.org/gnu/initial-announcement.html" TargetMode="External"/><Relationship Id="rId26" Type="http://schemas.openxmlformats.org/officeDocument/2006/relationships/hyperlink" Target="https://www.gnu.org/gnu/linux-and-gnu.html" TargetMode="External"/><Relationship Id="rId27" Type="http://schemas.openxmlformats.org/officeDocument/2006/relationships/hyperlink" Target="https://www.kernel.org/" TargetMode="External"/><Relationship Id="rId28" Type="http://schemas.openxmlformats.org/officeDocument/2006/relationships/hyperlink" Target="https://www.internetsociety.org/internet/history-internet/brief-history-internet/" TargetMode="External"/><Relationship Id="rId29" Type="http://schemas.openxmlformats.org/officeDocument/2006/relationships/hyperlink" Target="https://www.rfc-editor.org/rfc/rfc675" TargetMode="External"/><Relationship Id="rId30" Type="http://schemas.openxmlformats.org/officeDocument/2006/relationships/hyperlink" Target="https://www.rfc-editor.org/rfc/rfc801" TargetMode="External"/><Relationship Id="rId31" Type="http://schemas.openxmlformats.org/officeDocument/2006/relationships/hyperlink" Target="https://www.rfc-editor.org/rfc/rfc791" TargetMode="External"/><Relationship Id="rId32" Type="http://schemas.openxmlformats.org/officeDocument/2006/relationships/hyperlink" Target="https://www.rfc-editor.org/rfc/rfc882" TargetMode="External"/><Relationship Id="rId33" Type="http://schemas.openxmlformats.org/officeDocument/2006/relationships/hyperlink" Target="https://home.cern/science/computing/the-birth-of-the-web/" TargetMode="External"/><Relationship Id="rId34" Type="http://schemas.openxmlformats.org/officeDocument/2006/relationships/hyperlink" Target="https://info.cern.ch/" TargetMode="External"/><Relationship Id="rId35" Type="http://schemas.openxmlformats.org/officeDocument/2006/relationships/hyperlink" Target="https://www.wi-fi.org/who-we-are/history" TargetMode="External"/><Relationship Id="rId36" Type="http://schemas.openxmlformats.org/officeDocument/2006/relationships/hyperlink" Target="https://www.ieee802.org/11/" TargetMode="External"/><Relationship Id="rId37" Type="http://schemas.openxmlformats.org/officeDocument/2006/relationships/slideLayout" Target="../slideLayouts/slideLayout5.xml"/><Relationship Id="rId38"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hyperlink" Target="https://www.ieee802.org/3/" TargetMode="External"/><Relationship Id="rId2" Type="http://schemas.openxmlformats.org/officeDocument/2006/relationships/hyperlink" Target="https://www.apple.com/newsroom/2007/01/09Apple-Reinvents-the-Phone-with-iPhone/" TargetMode="External"/><Relationship Id="rId3" Type="http://schemas.openxmlformats.org/officeDocument/2006/relationships/hyperlink" Target="https://www.apple.com/newsroom/2010/01/27Apple-Launches-iPad/" TargetMode="External"/><Relationship Id="rId4" Type="http://schemas.openxmlformats.org/officeDocument/2006/relationships/hyperlink" Target="https://www.android.com/history/" TargetMode="External"/><Relationship Id="rId5" Type="http://schemas.openxmlformats.org/officeDocument/2006/relationships/hyperlink" Target="https://aws.amazon.com/what-is-cloud-computing/" TargetMode="External"/><Relationship Id="rId6" Type="http://schemas.openxmlformats.org/officeDocument/2006/relationships/hyperlink" Target="https://arxiv.org/abs/1706.03762" TargetMode="External"/><Relationship Id="rId7" Type="http://schemas.openxmlformats.org/officeDocument/2006/relationships/hyperlink" Target="https://papers.nips.cc/paper/2012/hash/c399862d3b9d6b76c8436e924a68c45b-Abstract.html" TargetMode="External"/><Relationship Id="rId8" Type="http://schemas.openxmlformats.org/officeDocument/2006/relationships/hyperlink" Target="https://deepmind.google/research/breakthroughs/alphago/" TargetMode="External"/><Relationship Id="rId9" Type="http://schemas.openxmlformats.org/officeDocument/2006/relationships/hyperlink" Target="https://openai.com/index/chatgpt/" TargetMode="External"/><Relationship Id="rId10" Type="http://schemas.openxmlformats.org/officeDocument/2006/relationships/hyperlink" Target="https://www.nobelprize.org/prizes/physics/2024/summary/" TargetMode="External"/><Relationship Id="rId11" Type="http://schemas.openxmlformats.org/officeDocument/2006/relationships/hyperlink" Target="https://www.nobelprize.org/prizes/chemistry/2024/summary/" TargetMode="External"/><Relationship Id="rId12" Type="http://schemas.openxmlformats.org/officeDocument/2006/relationships/hyperlink" Target="https://www.top500.org/lists/top500/" TargetMode="External"/><Relationship Id="rId13" Type="http://schemas.openxmlformats.org/officeDocument/2006/relationships/hyperlink" Target="https://top500.org/lists/top500/2026/06/highs" TargetMode="External"/><Relationship Id="rId14" Type="http://schemas.openxmlformats.org/officeDocument/2006/relationships/hyperlink" Target="https://www.nature.com/articles/s41586-019-1666-5" TargetMode="External"/><Relationship Id="rId15" Type="http://schemas.openxmlformats.org/officeDocument/2006/relationships/hyperlink" Target="https://www.science.org/doi/10.1126/science.abe8770" TargetMode="External"/><Relationship Id="rId16" Type="http://schemas.openxmlformats.org/officeDocument/2006/relationships/hyperlink" Target="https://blog.google/technology/research/google-willow-quantum-chip/" TargetMode="External"/><Relationship Id="rId17" Type="http://schemas.openxmlformats.org/officeDocument/2006/relationships/hyperlink" Target="https://www.cnnic.net.cn/" TargetMode="External"/><Relationship Id="rId18" Type="http://schemas.openxmlformats.org/officeDocument/2006/relationships/hyperlink" Target="https://www.ict.ac.cn/" TargetMode="External"/><Relationship Id="rId19" Type="http://schemas.openxmlformats.org/officeDocument/2006/relationships/hyperlink" Target="https://scratch.mit.edu/about" TargetMode="External"/><Relationship Id="rId20" Type="http://schemas.openxmlformats.org/officeDocument/2006/relationships/hyperlink" Target="https://docs.python.org/3/faq/general.html" TargetMode="External"/><Relationship Id="rId21" Type="http://schemas.openxmlformats.org/officeDocument/2006/relationships/hyperlink" Target="https://microbit.org/about/overview/" TargetMode="External"/><Relationship Id="rId22" Type="http://schemas.openxmlformats.org/officeDocument/2006/relationships/hyperlink" Target="https://www.arduino.cc/en/about" TargetMode="External"/><Relationship Id="rId23" Type="http://schemas.openxmlformats.org/officeDocument/2006/relationships/hyperlink" Target="https://www.raspberrypi.org/about/" TargetMode="External"/><Relationship Id="rId24" Type="http://schemas.openxmlformats.org/officeDocument/2006/relationships/hyperlink" Target="https://www.3gpp.org/technologies/5g-system-overview" TargetMode="External"/><Relationship Id="rId25" Type="http://schemas.openxmlformats.org/officeDocument/2006/relationships/hyperlink" Target="https://eur-lex.europa.eu/eli/reg/2024/1689/oj" TargetMode="External"/><Relationship Id="rId26" Type="http://schemas.openxmlformats.org/officeDocument/2006/relationships/hyperlink" Target="https://www.microsoft.com/en-us/windows/end-of-support" TargetMode="External"/><Relationship Id="rId27" Type="http://schemas.openxmlformats.org/officeDocument/2006/relationships/hyperlink" Target="https://www.bell-labs.com/about/history/innovation-stories/50-years-unix/" TargetMode="External"/><Relationship Id="rId28" Type="http://schemas.openxmlformats.org/officeDocument/2006/relationships/hyperlink" Target="https://home.cern/science/computing/the-birth-of-the-web/short-history-web/" TargetMode="External"/><Relationship Id="rId29" Type="http://schemas.openxmlformats.org/officeDocument/2006/relationships/hyperlink" Target="https://top500.org/lists/top500/2026/06/" TargetMode="External"/><Relationship Id="rId30" Type="http://schemas.openxmlformats.org/officeDocument/2006/relationships/slideLayout" Target="../slideLayouts/slideLayout5.xml"/><Relationship Id="rId31"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png"/><Relationship Id="rId2" Type="http://schemas.openxmlformats.org/officeDocument/2006/relationships/image" Target="../media/image-60-2.png"/><Relationship Id="rId3" Type="http://schemas.openxmlformats.org/officeDocument/2006/relationships/image" Target="../media/image-60-3.png"/><Relationship Id="rId4" Type="http://schemas.openxmlformats.org/officeDocument/2006/relationships/slideLayout" Target="../slideLayouts/slideLayout4.xml"/><Relationship Id="rId5" Type="http://schemas.openxmlformats.org/officeDocument/2006/relationships/notesSlide" Target="../notesSlides/notesSlide6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640080" y="914400"/>
            <a:ext cx="2691455" cy="384048"/>
          </a:xfrm>
          <a:prstGeom prst="roundRect">
            <a:avLst>
              <a:gd name="adj" fmla="val 50000"/>
            </a:avLst>
          </a:prstGeom>
          <a:solidFill>
            <a:schemeClr val="accent5"/>
          </a:solidFill>
          <a:ln/>
        </p:spPr>
      </p:sp>
      <p:sp>
        <p:nvSpPr>
          <p:cNvPr id="3" name="Text 1"/>
          <p:cNvSpPr txBox="1"/>
          <p:nvPr/>
        </p:nvSpPr>
        <p:spPr>
          <a:xfrm>
            <a:off x="640080" y="914400"/>
            <a:ext cx="2691455" cy="384048"/>
          </a:xfrm>
          <a:prstGeom prst="rect">
            <a:avLst/>
          </a:prstGeom>
          <a:noFill/>
          <a:ln/>
        </p:spPr>
        <p:txBody>
          <a:bodyPr wrap="square" lIns="0" tIns="0" rIns="0" bIns="0" rtlCol="0" anchor="ctr"/>
          <a:lstStyle/>
          <a:p>
            <a:pPr algn="ctr" indent="0" marL="0">
              <a:buNone/>
            </a:pPr>
            <a:r>
              <a:rPr lang="en-US" sz="1400" b="1" dirty="0">
                <a:solidFill>
                  <a:schemeClr val="tx1"/>
                </a:solidFill>
              </a:rPr>
              <a:t>少年科技通识系列 · 第1部</a:t>
            </a:r>
            <a:endParaRPr lang="en-US" sz="1400" dirty="0"/>
          </a:p>
        </p:txBody>
      </p:sp>
      <p:sp>
        <p:nvSpPr>
          <p:cNvPr id="4" name="Text 0"/>
          <p:cNvSpPr/>
          <p:nvPr>
            <p:ph idx="100" type="title" hasCustomPrompt="1"/>
          </p:nvPr>
        </p:nvSpPr>
        <p:spPr>
          <a:xfrm>
            <a:off x="640080" y="1508760"/>
            <a:ext cx="5669280" cy="1097280"/>
          </a:xfrm>
          <a:prstGeom prst="rect">
            <a:avLst/>
          </a:prstGeom>
          <a:noFill/>
          <a:ln/>
        </p:spPr>
        <p:txBody>
          <a:bodyPr wrap="square" lIns="0" tIns="0" rIns="0" bIns="0" rtlCol="0" anchor="ctr"/>
          <a:lstStyle/>
          <a:p>
            <a:pPr algn="l" indent="0" marL="0">
              <a:buNone/>
            </a:pPr>
            <a:r>
              <a:rPr lang="en-US" sz="4800" b="1" dirty="0">
                <a:solidFill>
                  <a:srgbClr val="FFFFFF"/>
                </a:solidFill>
              </a:rPr>
              <a:t>从算盘到人工智能</a:t>
            </a:r>
            <a:endParaRPr lang="en-US" sz="4800" dirty="0"/>
          </a:p>
        </p:txBody>
      </p:sp>
      <p:sp>
        <p:nvSpPr>
          <p:cNvPr id="5" name="Text 3"/>
          <p:cNvSpPr txBox="1"/>
          <p:nvPr/>
        </p:nvSpPr>
        <p:spPr>
          <a:xfrm>
            <a:off x="640080" y="2697480"/>
            <a:ext cx="5486400" cy="548640"/>
          </a:xfrm>
          <a:prstGeom prst="rect">
            <a:avLst/>
          </a:prstGeom>
          <a:noFill/>
          <a:ln/>
        </p:spPr>
        <p:txBody>
          <a:bodyPr wrap="square" lIns="0" tIns="0" rIns="0" bIns="0" rtlCol="0" anchor="t"/>
          <a:lstStyle/>
          <a:p>
            <a:pPr indent="0" marL="0">
              <a:buNone/>
            </a:pPr>
            <a:r>
              <a:rPr lang="en-US" sz="2600" b="1" dirty="0">
                <a:solidFill>
                  <a:schemeClr val="accent5"/>
                </a:solidFill>
              </a:rPr>
              <a:t>计算机发展史（起源—2026）</a:t>
            </a:r>
            <a:endParaRPr lang="en-US" sz="2600" dirty="0"/>
          </a:p>
        </p:txBody>
      </p:sp>
      <p:sp>
        <p:nvSpPr>
          <p:cNvPr id="6" name="Text 4"/>
          <p:cNvSpPr txBox="1"/>
          <p:nvPr/>
        </p:nvSpPr>
        <p:spPr>
          <a:xfrm>
            <a:off x="640080" y="3383280"/>
            <a:ext cx="5486400" cy="457200"/>
          </a:xfrm>
          <a:prstGeom prst="rect">
            <a:avLst/>
          </a:prstGeom>
          <a:noFill/>
          <a:ln/>
        </p:spPr>
        <p:txBody>
          <a:bodyPr wrap="square" lIns="0" tIns="0" rIns="0" bIns="0" rtlCol="0" anchor="t"/>
          <a:lstStyle/>
          <a:p>
            <a:pPr indent="0" marL="0">
              <a:buNone/>
            </a:pPr>
            <a:r>
              <a:rPr lang="en-US" sz="1800" dirty="0">
                <a:solidFill>
                  <a:schemeClr val="bg1"/>
                </a:solidFill>
              </a:rPr>
              <a:t>人类如何让机器学会计算、连接与创造</a:t>
            </a:r>
            <a:endParaRPr lang="en-US" sz="1800" dirty="0"/>
          </a:p>
        </p:txBody>
      </p:sp>
      <p:sp>
        <p:nvSpPr>
          <p:cNvPr id="7" name="Shape 5"/>
          <p:cNvSpPr/>
          <p:nvPr/>
        </p:nvSpPr>
        <p:spPr>
          <a:xfrm>
            <a:off x="640080" y="4114800"/>
            <a:ext cx="1335954" cy="347472"/>
          </a:xfrm>
          <a:prstGeom prst="roundRect">
            <a:avLst>
              <a:gd name="adj" fmla="val 50000"/>
            </a:avLst>
          </a:prstGeom>
          <a:solidFill>
            <a:schemeClr val="accent2"/>
          </a:solidFill>
          <a:ln/>
        </p:spPr>
      </p:sp>
      <p:sp>
        <p:nvSpPr>
          <p:cNvPr id="8" name="Text 6"/>
          <p:cNvSpPr txBox="1"/>
          <p:nvPr/>
        </p:nvSpPr>
        <p:spPr>
          <a:xfrm>
            <a:off x="640080" y="4114800"/>
            <a:ext cx="1335954" cy="347472"/>
          </a:xfrm>
          <a:prstGeom prst="rect">
            <a:avLst/>
          </a:prstGeom>
          <a:noFill/>
          <a:ln/>
        </p:spPr>
        <p:txBody>
          <a:bodyPr wrap="square" lIns="0" tIns="0" rIns="0" bIns="0" rtlCol="0" anchor="ctr"/>
          <a:lstStyle/>
          <a:p>
            <a:pPr algn="ctr" indent="0" marL="0">
              <a:buNone/>
            </a:pPr>
            <a:r>
              <a:rPr lang="en-US" sz="1400" b="1" dirty="0">
                <a:solidFill>
                  <a:schemeClr val="tx1"/>
                </a:solidFill>
              </a:rPr>
              <a:t>8—11岁必读</a:t>
            </a:r>
            <a:endParaRPr lang="en-US" sz="1400" dirty="0"/>
          </a:p>
        </p:txBody>
      </p:sp>
      <p:sp>
        <p:nvSpPr>
          <p:cNvPr id="9" name="Shape 7"/>
          <p:cNvSpPr/>
          <p:nvPr/>
        </p:nvSpPr>
        <p:spPr>
          <a:xfrm>
            <a:off x="2113194" y="4114800"/>
            <a:ext cx="1452804" cy="347472"/>
          </a:xfrm>
          <a:prstGeom prst="roundRect">
            <a:avLst>
              <a:gd name="adj" fmla="val 50000"/>
            </a:avLst>
          </a:prstGeom>
          <a:solidFill>
            <a:schemeClr val="accent3"/>
          </a:solidFill>
          <a:ln/>
        </p:spPr>
      </p:sp>
      <p:sp>
        <p:nvSpPr>
          <p:cNvPr id="10" name="Text 8"/>
          <p:cNvSpPr txBox="1"/>
          <p:nvPr/>
        </p:nvSpPr>
        <p:spPr>
          <a:xfrm>
            <a:off x="2113194" y="4114800"/>
            <a:ext cx="1452804" cy="347472"/>
          </a:xfrm>
          <a:prstGeom prst="rect">
            <a:avLst/>
          </a:prstGeom>
          <a:noFill/>
          <a:ln/>
        </p:spPr>
        <p:txBody>
          <a:bodyPr wrap="square" lIns="0" tIns="0" rIns="0" bIns="0" rtlCol="0" anchor="ctr"/>
          <a:lstStyle/>
          <a:p>
            <a:pPr algn="ctr" indent="0" marL="0">
              <a:buNone/>
            </a:pPr>
            <a:r>
              <a:rPr lang="en-US" sz="1400" b="1" dirty="0">
                <a:solidFill>
                  <a:schemeClr val="bg1"/>
                </a:solidFill>
              </a:rPr>
              <a:t>12—15岁进阶</a:t>
            </a:r>
            <a:endParaRPr lang="en-US" sz="1400" dirty="0"/>
          </a:p>
        </p:txBody>
      </p:sp>
      <p:sp>
        <p:nvSpPr>
          <p:cNvPr id="11" name="Text 9"/>
          <p:cNvSpPr txBox="1"/>
          <p:nvPr/>
        </p:nvSpPr>
        <p:spPr>
          <a:xfrm>
            <a:off x="640080" y="4800600"/>
            <a:ext cx="5486400" cy="320040"/>
          </a:xfrm>
          <a:prstGeom prst="rect">
            <a:avLst/>
          </a:prstGeom>
          <a:noFill/>
          <a:ln/>
        </p:spPr>
        <p:txBody>
          <a:bodyPr wrap="square" lIns="0" tIns="0" rIns="0" bIns="0" rtlCol="0" anchor="t"/>
          <a:lstStyle/>
          <a:p>
            <a:pPr indent="0" marL="0">
              <a:buNone/>
            </a:pPr>
            <a:r>
              <a:rPr lang="en-US" sz="1300" dirty="0">
                <a:solidFill>
                  <a:srgbClr val="B9C1E3"/>
                </a:solidFill>
              </a:rPr>
              <a:t>第1版 · 2026年10月 · 适合8—15岁</a:t>
            </a:r>
            <a:endParaRPr lang="en-US" sz="1300" dirty="0"/>
          </a:p>
        </p:txBody>
      </p:sp>
      <p:sp>
        <p:nvSpPr>
          <p:cNvPr id="12" name="Text 10"/>
          <p:cNvSpPr txBox="1"/>
          <p:nvPr/>
        </p:nvSpPr>
        <p:spPr>
          <a:xfrm>
            <a:off x="640080" y="5138928"/>
            <a:ext cx="5486400" cy="320040"/>
          </a:xfrm>
          <a:prstGeom prst="rect">
            <a:avLst/>
          </a:prstGeom>
          <a:noFill/>
          <a:ln/>
        </p:spPr>
        <p:txBody>
          <a:bodyPr wrap="square" lIns="0" tIns="0" rIns="0" bIns="0" rtlCol="0" anchor="t"/>
          <a:lstStyle/>
          <a:p>
            <a:pPr indent="0" marL="0">
              <a:buNone/>
            </a:pPr>
            <a:r>
              <a:rPr lang="en-US" sz="1200" dirty="0">
                <a:solidFill>
                  <a:srgbClr val="B9C1E3"/>
                </a:solidFill>
              </a:rPr>
              <a:t>插图均为原创示意图，非历史照片</a:t>
            </a:r>
            <a:endParaRPr lang="en-US" sz="1200" dirty="0"/>
          </a:p>
        </p:txBody>
      </p:sp>
      <p:sp>
        <p:nvSpPr>
          <p:cNvPr id="13" name="Shape 11"/>
          <p:cNvSpPr/>
          <p:nvPr/>
        </p:nvSpPr>
        <p:spPr>
          <a:xfrm>
            <a:off x="6355080" y="1600200"/>
            <a:ext cx="5303520" cy="3383280"/>
          </a:xfrm>
          <a:prstGeom prst="roundRect">
            <a:avLst>
              <a:gd name="adj" fmla="val 3784"/>
            </a:avLst>
          </a:prstGeom>
          <a:solidFill>
            <a:srgbClr val="FFFFFF"/>
          </a:solidFill>
          <a:ln/>
          <a:effectLst>
            <a:outerShdw sx="100000" sy="100000" kx="0" ky="0" algn="bl" rotWithShape="0" blurRad="76200" dist="25400" dir="5400000">
              <a:srgbClr val="1B2140">
                <a:alpha val="13000"/>
              </a:srgbClr>
            </a:outerShdw>
          </a:effectLst>
        </p:spPr>
      </p:sp>
      <p:pic>
        <p:nvPicPr>
          <p:cNvPr id="14" name="Image 0" descr="封面插画：时光机从算盘飞向芯片、手机与AI云">    </p:cNvPr>
          <p:cNvPicPr>
            <a:picLocks noChangeAspect="1"/>
          </p:cNvPicPr>
          <p:nvPr/>
        </p:nvPicPr>
        <p:blipFill>
          <a:blip r:embed="rId1"/>
          <a:stretch>
            <a:fillRect/>
          </a:stretch>
        </p:blipFill>
        <p:spPr>
          <a:xfrm>
            <a:off x="6446520" y="1691640"/>
            <a:ext cx="5120640"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548640" y="201168"/>
            <a:ext cx="938784" cy="292608"/>
          </a:xfrm>
          <a:prstGeom prst="roundRect">
            <a:avLst>
              <a:gd name="adj" fmla="val 50000"/>
            </a:avLst>
          </a:prstGeom>
          <a:solidFill>
            <a:srgbClr val="E6EEFF"/>
          </a:solidFill>
          <a:ln/>
        </p:spPr>
      </p:sp>
      <p:sp>
        <p:nvSpPr>
          <p:cNvPr id="3" name="Text 1"/>
          <p:cNvSpPr txBox="1"/>
          <p:nvPr/>
        </p:nvSpPr>
        <p:spPr>
          <a:xfrm>
            <a:off x="548640" y="201168"/>
            <a:ext cx="938784" cy="292608"/>
          </a:xfrm>
          <a:prstGeom prst="rect">
            <a:avLst/>
          </a:prstGeom>
          <a:noFill/>
          <a:ln/>
        </p:spPr>
        <p:txBody>
          <a:bodyPr wrap="square" lIns="0" tIns="0" rIns="0" bIns="0" rtlCol="0" anchor="ctr"/>
          <a:lstStyle/>
          <a:p>
            <a:pPr algn="ctr" indent="0" marL="0">
              <a:buNone/>
            </a:pPr>
            <a:r>
              <a:rPr lang="en-US" sz="1200" b="1" dirty="0">
                <a:solidFill>
                  <a:srgbClr val="1F55C9"/>
                </a:solidFill>
              </a:rPr>
              <a:t>课程导览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少年科技通识系列：10部书目</a:t>
            </a:r>
            <a:endParaRPr lang="en-US" sz="3600" dirty="0"/>
          </a:p>
        </p:txBody>
      </p:sp>
      <p:sp>
        <p:nvSpPr>
          <p:cNvPr id="5" name="Shape 3"/>
          <p:cNvSpPr/>
          <p:nvPr/>
        </p:nvSpPr>
        <p:spPr>
          <a:xfrm>
            <a:off x="548640" y="1481328"/>
            <a:ext cx="2036003" cy="1874520"/>
          </a:xfrm>
          <a:prstGeom prst="roundRect">
            <a:avLst>
              <a:gd name="adj" fmla="val 5854"/>
            </a:avLst>
          </a:prstGeom>
          <a:solidFill>
            <a:srgbClr val="2F6FED"/>
          </a:solidFill>
          <a:ln w="9525">
            <a:solidFill>
              <a:srgbClr val="2F6FED"/>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13232" y="1645920"/>
            <a:ext cx="502920" cy="502920"/>
          </a:xfrm>
          <a:prstGeom prst="ellipse">
            <a:avLst/>
          </a:prstGeom>
          <a:solidFill>
            <a:schemeClr val="accent5"/>
          </a:solidFill>
          <a:ln/>
        </p:spPr>
      </p:sp>
      <p:sp>
        <p:nvSpPr>
          <p:cNvPr id="7" name="Text 5"/>
          <p:cNvSpPr txBox="1"/>
          <p:nvPr/>
        </p:nvSpPr>
        <p:spPr>
          <a:xfrm>
            <a:off x="713232" y="1645920"/>
            <a:ext cx="502920" cy="502920"/>
          </a:xfrm>
          <a:prstGeom prst="rect">
            <a:avLst/>
          </a:prstGeom>
          <a:noFill/>
          <a:ln/>
        </p:spPr>
        <p:txBody>
          <a:bodyPr wrap="square" lIns="0" tIns="0" rIns="0" bIns="0" rtlCol="0" anchor="ctr"/>
          <a:lstStyle/>
          <a:p>
            <a:pPr algn="ctr" indent="0" marL="0">
              <a:buNone/>
            </a:pPr>
            <a:r>
              <a:rPr lang="en-US" sz="1800" b="1" dirty="0">
                <a:solidFill>
                  <a:schemeClr val="tx1"/>
                </a:solidFill>
              </a:rPr>
              <a:t>1</a:t>
            </a:r>
            <a:endParaRPr lang="en-US" sz="1800" dirty="0"/>
          </a:p>
        </p:txBody>
      </p:sp>
      <p:sp>
        <p:nvSpPr>
          <p:cNvPr id="8" name="Shape 6"/>
          <p:cNvSpPr/>
          <p:nvPr/>
        </p:nvSpPr>
        <p:spPr>
          <a:xfrm>
            <a:off x="1325880" y="1737360"/>
            <a:ext cx="1194872" cy="274320"/>
          </a:xfrm>
          <a:prstGeom prst="roundRect">
            <a:avLst>
              <a:gd name="adj" fmla="val 50000"/>
            </a:avLst>
          </a:prstGeom>
          <a:solidFill>
            <a:schemeClr val="accent5"/>
          </a:solidFill>
          <a:ln/>
        </p:spPr>
      </p:sp>
      <p:sp>
        <p:nvSpPr>
          <p:cNvPr id="9" name="Text 7"/>
          <p:cNvSpPr txBox="1"/>
          <p:nvPr/>
        </p:nvSpPr>
        <p:spPr>
          <a:xfrm>
            <a:off x="1325880" y="1737360"/>
            <a:ext cx="1194872" cy="274320"/>
          </a:xfrm>
          <a:prstGeom prst="rect">
            <a:avLst/>
          </a:prstGeom>
          <a:noFill/>
          <a:ln/>
        </p:spPr>
        <p:txBody>
          <a:bodyPr wrap="square" lIns="0" tIns="0" rIns="0" bIns="0" rtlCol="0" anchor="ctr"/>
          <a:lstStyle/>
          <a:p>
            <a:pPr algn="ctr" indent="0" marL="0">
              <a:buNone/>
            </a:pPr>
            <a:r>
              <a:rPr lang="en-US" sz="1100" b="1" dirty="0">
                <a:solidFill>
                  <a:schemeClr val="tx1"/>
                </a:solidFill>
              </a:rPr>
              <a:t>本册 · 第1部</a:t>
            </a:r>
            <a:endParaRPr lang="en-US" sz="1100" dirty="0"/>
          </a:p>
        </p:txBody>
      </p:sp>
      <p:sp>
        <p:nvSpPr>
          <p:cNvPr id="10" name="Text 8"/>
          <p:cNvSpPr txBox="1"/>
          <p:nvPr/>
        </p:nvSpPr>
        <p:spPr>
          <a:xfrm>
            <a:off x="713232" y="2286000"/>
            <a:ext cx="1706819" cy="960120"/>
          </a:xfrm>
          <a:prstGeom prst="rect">
            <a:avLst/>
          </a:prstGeom>
          <a:noFill/>
          <a:ln/>
        </p:spPr>
        <p:txBody>
          <a:bodyPr wrap="square" lIns="0" tIns="0" rIns="0" bIns="0" rtlCol="0" anchor="t"/>
          <a:lstStyle/>
          <a:p>
            <a:pPr indent="0" marL="0">
              <a:buNone/>
            </a:pPr>
            <a:r>
              <a:rPr lang="en-US" sz="1400" b="1" dirty="0">
                <a:solidFill>
                  <a:schemeClr val="bg1"/>
                </a:solidFill>
              </a:rPr>
              <a:t>从算盘到人工智能：</a:t>
            </a:r>
            <a:endParaRPr lang="en-US" sz="1400" dirty="0"/>
          </a:p>
          <a:p>
            <a:pPr indent="0" marL="0">
              <a:buNone/>
            </a:pPr>
            <a:r>
              <a:rPr lang="en-US" sz="1400" b="1" dirty="0">
                <a:solidFill>
                  <a:schemeClr val="bg1"/>
                </a:solidFill>
              </a:rPr>
              <a:t>计算机发展史（起源—2026）</a:t>
            </a:r>
            <a:endParaRPr lang="en-US" sz="1400" dirty="0"/>
          </a:p>
        </p:txBody>
      </p:sp>
      <p:sp>
        <p:nvSpPr>
          <p:cNvPr id="11" name="Shape 9"/>
          <p:cNvSpPr/>
          <p:nvPr/>
        </p:nvSpPr>
        <p:spPr>
          <a:xfrm>
            <a:off x="2813243"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Shape 10"/>
          <p:cNvSpPr/>
          <p:nvPr/>
        </p:nvSpPr>
        <p:spPr>
          <a:xfrm>
            <a:off x="2977835" y="1645920"/>
            <a:ext cx="502920" cy="502920"/>
          </a:xfrm>
          <a:prstGeom prst="ellipse">
            <a:avLst/>
          </a:prstGeom>
          <a:solidFill>
            <a:schemeClr val="accent3"/>
          </a:solidFill>
          <a:ln/>
        </p:spPr>
      </p:sp>
      <p:sp>
        <p:nvSpPr>
          <p:cNvPr id="13" name="Text 11"/>
          <p:cNvSpPr txBox="1"/>
          <p:nvPr/>
        </p:nvSpPr>
        <p:spPr>
          <a:xfrm>
            <a:off x="2977835"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4" name="Shape 12"/>
          <p:cNvSpPr/>
          <p:nvPr/>
        </p:nvSpPr>
        <p:spPr>
          <a:xfrm>
            <a:off x="3590483" y="1737360"/>
            <a:ext cx="700278" cy="274320"/>
          </a:xfrm>
          <a:prstGeom prst="roundRect">
            <a:avLst>
              <a:gd name="adj" fmla="val 50000"/>
            </a:avLst>
          </a:prstGeom>
          <a:solidFill>
            <a:srgbClr val="E6EAF5"/>
          </a:solidFill>
          <a:ln/>
        </p:spPr>
      </p:sp>
      <p:sp>
        <p:nvSpPr>
          <p:cNvPr id="15" name="Text 13"/>
          <p:cNvSpPr txBox="1"/>
          <p:nvPr/>
        </p:nvSpPr>
        <p:spPr>
          <a:xfrm>
            <a:off x="3590483"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16" name="Text 14"/>
          <p:cNvSpPr txBox="1"/>
          <p:nvPr/>
        </p:nvSpPr>
        <p:spPr>
          <a:xfrm>
            <a:off x="2977835"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人工智能新时代：</a:t>
            </a:r>
            <a:endParaRPr lang="en-US" sz="1400" dirty="0"/>
          </a:p>
          <a:p>
            <a:pPr indent="0" marL="0">
              <a:buNone/>
            </a:pPr>
            <a:r>
              <a:rPr lang="en-US" sz="1400" dirty="0">
                <a:solidFill>
                  <a:schemeClr val="tx1"/>
                </a:solidFill>
              </a:rPr>
              <a:t>AI如何改变世界（2026—2035）</a:t>
            </a:r>
            <a:endParaRPr lang="en-US" sz="1400" dirty="0"/>
          </a:p>
        </p:txBody>
      </p:sp>
      <p:sp>
        <p:nvSpPr>
          <p:cNvPr id="17" name="Shape 15"/>
          <p:cNvSpPr/>
          <p:nvPr/>
        </p:nvSpPr>
        <p:spPr>
          <a:xfrm>
            <a:off x="5077846"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8" name="Shape 16"/>
          <p:cNvSpPr/>
          <p:nvPr/>
        </p:nvSpPr>
        <p:spPr>
          <a:xfrm>
            <a:off x="5242438" y="1645920"/>
            <a:ext cx="502920" cy="502920"/>
          </a:xfrm>
          <a:prstGeom prst="ellipse">
            <a:avLst/>
          </a:prstGeom>
          <a:solidFill>
            <a:schemeClr val="accent2"/>
          </a:solidFill>
          <a:ln/>
        </p:spPr>
      </p:sp>
      <p:sp>
        <p:nvSpPr>
          <p:cNvPr id="19" name="Text 17"/>
          <p:cNvSpPr txBox="1"/>
          <p:nvPr/>
        </p:nvSpPr>
        <p:spPr>
          <a:xfrm>
            <a:off x="5242438"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20" name="Shape 18"/>
          <p:cNvSpPr/>
          <p:nvPr/>
        </p:nvSpPr>
        <p:spPr>
          <a:xfrm>
            <a:off x="5855086" y="1737360"/>
            <a:ext cx="700278" cy="274320"/>
          </a:xfrm>
          <a:prstGeom prst="roundRect">
            <a:avLst>
              <a:gd name="adj" fmla="val 50000"/>
            </a:avLst>
          </a:prstGeom>
          <a:solidFill>
            <a:srgbClr val="E6EAF5"/>
          </a:solidFill>
          <a:ln/>
        </p:spPr>
      </p:sp>
      <p:sp>
        <p:nvSpPr>
          <p:cNvPr id="21" name="Text 19"/>
          <p:cNvSpPr txBox="1"/>
          <p:nvPr/>
        </p:nvSpPr>
        <p:spPr>
          <a:xfrm>
            <a:off x="5855086"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22" name="Text 20"/>
          <p:cNvSpPr txBox="1"/>
          <p:nvPr/>
        </p:nvSpPr>
        <p:spPr>
          <a:xfrm>
            <a:off x="5242438"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机器人与智能世界：</a:t>
            </a:r>
            <a:endParaRPr lang="en-US" sz="1400" dirty="0"/>
          </a:p>
          <a:p>
            <a:pPr indent="0" marL="0">
              <a:buNone/>
            </a:pPr>
            <a:r>
              <a:rPr lang="en-US" sz="1400" dirty="0">
                <a:solidFill>
                  <a:schemeClr val="tx1"/>
                </a:solidFill>
              </a:rPr>
              <a:t>人类和机器的未来</a:t>
            </a:r>
            <a:endParaRPr lang="en-US" sz="1400" dirty="0"/>
          </a:p>
        </p:txBody>
      </p:sp>
      <p:sp>
        <p:nvSpPr>
          <p:cNvPr id="23" name="Shape 21"/>
          <p:cNvSpPr/>
          <p:nvPr/>
        </p:nvSpPr>
        <p:spPr>
          <a:xfrm>
            <a:off x="7342449"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7507041" y="1645920"/>
            <a:ext cx="502920" cy="502920"/>
          </a:xfrm>
          <a:prstGeom prst="ellipse">
            <a:avLst/>
          </a:prstGeom>
          <a:solidFill>
            <a:schemeClr val="accent4"/>
          </a:solidFill>
          <a:ln/>
        </p:spPr>
      </p:sp>
      <p:sp>
        <p:nvSpPr>
          <p:cNvPr id="25" name="Text 23"/>
          <p:cNvSpPr txBox="1"/>
          <p:nvPr/>
        </p:nvSpPr>
        <p:spPr>
          <a:xfrm>
            <a:off x="7507041"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4</a:t>
            </a:r>
            <a:endParaRPr lang="en-US" sz="1800" dirty="0"/>
          </a:p>
        </p:txBody>
      </p:sp>
      <p:sp>
        <p:nvSpPr>
          <p:cNvPr id="26" name="Shape 24"/>
          <p:cNvSpPr/>
          <p:nvPr/>
        </p:nvSpPr>
        <p:spPr>
          <a:xfrm>
            <a:off x="8119689" y="1737360"/>
            <a:ext cx="700278" cy="274320"/>
          </a:xfrm>
          <a:prstGeom prst="roundRect">
            <a:avLst>
              <a:gd name="adj" fmla="val 50000"/>
            </a:avLst>
          </a:prstGeom>
          <a:solidFill>
            <a:srgbClr val="E6EAF5"/>
          </a:solidFill>
          <a:ln/>
        </p:spPr>
      </p:sp>
      <p:sp>
        <p:nvSpPr>
          <p:cNvPr id="27" name="Text 25"/>
          <p:cNvSpPr txBox="1"/>
          <p:nvPr/>
        </p:nvSpPr>
        <p:spPr>
          <a:xfrm>
            <a:off x="8119689"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28" name="Text 26"/>
          <p:cNvSpPr txBox="1"/>
          <p:nvPr/>
        </p:nvSpPr>
        <p:spPr>
          <a:xfrm>
            <a:off x="7507041"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量子计算与超级计算机：</a:t>
            </a:r>
            <a:endParaRPr lang="en-US" sz="1400" dirty="0"/>
          </a:p>
          <a:p>
            <a:pPr indent="0" marL="0">
              <a:buNone/>
            </a:pPr>
            <a:r>
              <a:rPr lang="en-US" sz="1400" dirty="0">
                <a:solidFill>
                  <a:schemeClr val="tx1"/>
                </a:solidFill>
              </a:rPr>
              <a:t>突破计算极限</a:t>
            </a:r>
            <a:endParaRPr lang="en-US" sz="1400" dirty="0"/>
          </a:p>
        </p:txBody>
      </p:sp>
      <p:sp>
        <p:nvSpPr>
          <p:cNvPr id="29" name="Shape 27"/>
          <p:cNvSpPr/>
          <p:nvPr/>
        </p:nvSpPr>
        <p:spPr>
          <a:xfrm>
            <a:off x="9607052" y="148132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0" name="Shape 28"/>
          <p:cNvSpPr/>
          <p:nvPr/>
        </p:nvSpPr>
        <p:spPr>
          <a:xfrm>
            <a:off x="9771644" y="1645920"/>
            <a:ext cx="502920" cy="502920"/>
          </a:xfrm>
          <a:prstGeom prst="ellipse">
            <a:avLst/>
          </a:prstGeom>
          <a:solidFill>
            <a:schemeClr val="accent1"/>
          </a:solidFill>
          <a:ln/>
        </p:spPr>
      </p:sp>
      <p:sp>
        <p:nvSpPr>
          <p:cNvPr id="31" name="Text 29"/>
          <p:cNvSpPr txBox="1"/>
          <p:nvPr/>
        </p:nvSpPr>
        <p:spPr>
          <a:xfrm>
            <a:off x="9771644" y="16459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5</a:t>
            </a:r>
            <a:endParaRPr lang="en-US" sz="1800" dirty="0"/>
          </a:p>
        </p:txBody>
      </p:sp>
      <p:sp>
        <p:nvSpPr>
          <p:cNvPr id="32" name="Shape 30"/>
          <p:cNvSpPr/>
          <p:nvPr/>
        </p:nvSpPr>
        <p:spPr>
          <a:xfrm>
            <a:off x="10384292" y="1737360"/>
            <a:ext cx="700278" cy="274320"/>
          </a:xfrm>
          <a:prstGeom prst="roundRect">
            <a:avLst>
              <a:gd name="adj" fmla="val 50000"/>
            </a:avLst>
          </a:prstGeom>
          <a:solidFill>
            <a:srgbClr val="E6EAF5"/>
          </a:solidFill>
          <a:ln/>
        </p:spPr>
      </p:sp>
      <p:sp>
        <p:nvSpPr>
          <p:cNvPr id="33" name="Text 31"/>
          <p:cNvSpPr txBox="1"/>
          <p:nvPr/>
        </p:nvSpPr>
        <p:spPr>
          <a:xfrm>
            <a:off x="10384292" y="173736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34" name="Text 32"/>
          <p:cNvSpPr txBox="1"/>
          <p:nvPr/>
        </p:nvSpPr>
        <p:spPr>
          <a:xfrm>
            <a:off x="9771644" y="2286000"/>
            <a:ext cx="1706819" cy="960120"/>
          </a:xfrm>
          <a:prstGeom prst="rect">
            <a:avLst/>
          </a:prstGeom>
          <a:noFill/>
          <a:ln/>
        </p:spPr>
        <p:txBody>
          <a:bodyPr wrap="square" lIns="0" tIns="0" rIns="0" bIns="0" rtlCol="0" anchor="t"/>
          <a:lstStyle/>
          <a:p>
            <a:pPr indent="0" marL="0">
              <a:buNone/>
            </a:pPr>
            <a:r>
              <a:rPr lang="en-US" sz="1400" dirty="0">
                <a:solidFill>
                  <a:schemeClr val="tx1"/>
                </a:solidFill>
              </a:rPr>
              <a:t>互联网的未来：</a:t>
            </a:r>
            <a:endParaRPr lang="en-US" sz="1400" dirty="0"/>
          </a:p>
          <a:p>
            <a:pPr indent="0" marL="0">
              <a:buNone/>
            </a:pPr>
            <a:r>
              <a:rPr lang="en-US" sz="1400" dirty="0">
                <a:solidFill>
                  <a:schemeClr val="tx1"/>
                </a:solidFill>
              </a:rPr>
              <a:t>从万物互联到智能互联</a:t>
            </a:r>
            <a:endParaRPr lang="en-US" sz="1400" dirty="0"/>
          </a:p>
        </p:txBody>
      </p:sp>
      <p:sp>
        <p:nvSpPr>
          <p:cNvPr id="35" name="Shape 33"/>
          <p:cNvSpPr/>
          <p:nvPr/>
        </p:nvSpPr>
        <p:spPr>
          <a:xfrm>
            <a:off x="548640"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6" name="Shape 34"/>
          <p:cNvSpPr/>
          <p:nvPr/>
        </p:nvSpPr>
        <p:spPr>
          <a:xfrm>
            <a:off x="713232" y="3794760"/>
            <a:ext cx="502920" cy="502920"/>
          </a:xfrm>
          <a:prstGeom prst="ellipse">
            <a:avLst/>
          </a:prstGeom>
          <a:solidFill>
            <a:schemeClr val="accent3"/>
          </a:solidFill>
          <a:ln/>
        </p:spPr>
      </p:sp>
      <p:sp>
        <p:nvSpPr>
          <p:cNvPr id="37" name="Text 35"/>
          <p:cNvSpPr txBox="1"/>
          <p:nvPr/>
        </p:nvSpPr>
        <p:spPr>
          <a:xfrm>
            <a:off x="713232"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6</a:t>
            </a:r>
            <a:endParaRPr lang="en-US" sz="1800" dirty="0"/>
          </a:p>
        </p:txBody>
      </p:sp>
      <p:sp>
        <p:nvSpPr>
          <p:cNvPr id="38" name="Shape 36"/>
          <p:cNvSpPr/>
          <p:nvPr/>
        </p:nvSpPr>
        <p:spPr>
          <a:xfrm>
            <a:off x="1325880" y="3886200"/>
            <a:ext cx="700278" cy="274320"/>
          </a:xfrm>
          <a:prstGeom prst="roundRect">
            <a:avLst>
              <a:gd name="adj" fmla="val 50000"/>
            </a:avLst>
          </a:prstGeom>
          <a:solidFill>
            <a:srgbClr val="E6EAF5"/>
          </a:solidFill>
          <a:ln/>
        </p:spPr>
      </p:sp>
      <p:sp>
        <p:nvSpPr>
          <p:cNvPr id="39" name="Text 37"/>
          <p:cNvSpPr txBox="1"/>
          <p:nvPr/>
        </p:nvSpPr>
        <p:spPr>
          <a:xfrm>
            <a:off x="1325880"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已出版</a:t>
            </a:r>
            <a:endParaRPr lang="en-US" sz="1100" dirty="0"/>
          </a:p>
        </p:txBody>
      </p:sp>
      <p:sp>
        <p:nvSpPr>
          <p:cNvPr id="40" name="Text 38"/>
          <p:cNvSpPr txBox="1"/>
          <p:nvPr/>
        </p:nvSpPr>
        <p:spPr>
          <a:xfrm>
            <a:off x="713232"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芯片与半导体：</a:t>
            </a:r>
            <a:endParaRPr lang="en-US" sz="1400" dirty="0"/>
          </a:p>
          <a:p>
            <a:pPr indent="0" marL="0">
              <a:buNone/>
            </a:pPr>
            <a:r>
              <a:rPr lang="en-US" sz="1400" dirty="0">
                <a:solidFill>
                  <a:schemeClr val="tx1"/>
                </a:solidFill>
              </a:rPr>
              <a:t>探索计算机的大脑</a:t>
            </a:r>
            <a:endParaRPr lang="en-US" sz="1400" dirty="0"/>
          </a:p>
        </p:txBody>
      </p:sp>
      <p:sp>
        <p:nvSpPr>
          <p:cNvPr id="41" name="Shape 39"/>
          <p:cNvSpPr/>
          <p:nvPr/>
        </p:nvSpPr>
        <p:spPr>
          <a:xfrm>
            <a:off x="2813243"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2" name="Shape 40"/>
          <p:cNvSpPr/>
          <p:nvPr/>
        </p:nvSpPr>
        <p:spPr>
          <a:xfrm>
            <a:off x="2977835" y="3794760"/>
            <a:ext cx="502920" cy="502920"/>
          </a:xfrm>
          <a:prstGeom prst="ellipse">
            <a:avLst/>
          </a:prstGeom>
          <a:solidFill>
            <a:schemeClr val="accent2"/>
          </a:solidFill>
          <a:ln/>
        </p:spPr>
      </p:sp>
      <p:sp>
        <p:nvSpPr>
          <p:cNvPr id="43" name="Text 41"/>
          <p:cNvSpPr txBox="1"/>
          <p:nvPr/>
        </p:nvSpPr>
        <p:spPr>
          <a:xfrm>
            <a:off x="2977835"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7</a:t>
            </a:r>
            <a:endParaRPr lang="en-US" sz="1800" dirty="0"/>
          </a:p>
        </p:txBody>
      </p:sp>
      <p:sp>
        <p:nvSpPr>
          <p:cNvPr id="44" name="Shape 42"/>
          <p:cNvSpPr/>
          <p:nvPr/>
        </p:nvSpPr>
        <p:spPr>
          <a:xfrm>
            <a:off x="3590483" y="3886200"/>
            <a:ext cx="700278" cy="274320"/>
          </a:xfrm>
          <a:prstGeom prst="roundRect">
            <a:avLst>
              <a:gd name="adj" fmla="val 50000"/>
            </a:avLst>
          </a:prstGeom>
          <a:solidFill>
            <a:srgbClr val="E6EAF5"/>
          </a:solidFill>
          <a:ln/>
        </p:spPr>
      </p:sp>
      <p:sp>
        <p:nvSpPr>
          <p:cNvPr id="45" name="Text 43"/>
          <p:cNvSpPr txBox="1"/>
          <p:nvPr/>
        </p:nvSpPr>
        <p:spPr>
          <a:xfrm>
            <a:off x="3590483"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46" name="Text 44"/>
          <p:cNvSpPr txBox="1"/>
          <p:nvPr/>
        </p:nvSpPr>
        <p:spPr>
          <a:xfrm>
            <a:off x="2977835"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编程与软件世界：</a:t>
            </a:r>
            <a:endParaRPr lang="en-US" sz="1400" dirty="0"/>
          </a:p>
          <a:p>
            <a:pPr indent="0" marL="0">
              <a:buNone/>
            </a:pPr>
            <a:r>
              <a:rPr lang="en-US" sz="1400" dirty="0">
                <a:solidFill>
                  <a:schemeClr val="tx1"/>
                </a:solidFill>
              </a:rPr>
              <a:t>从代码到智能应用</a:t>
            </a:r>
            <a:endParaRPr lang="en-US" sz="1400" dirty="0"/>
          </a:p>
        </p:txBody>
      </p:sp>
      <p:sp>
        <p:nvSpPr>
          <p:cNvPr id="47" name="Shape 45"/>
          <p:cNvSpPr/>
          <p:nvPr/>
        </p:nvSpPr>
        <p:spPr>
          <a:xfrm>
            <a:off x="5077846"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8" name="Shape 46"/>
          <p:cNvSpPr/>
          <p:nvPr/>
        </p:nvSpPr>
        <p:spPr>
          <a:xfrm>
            <a:off x="5242438" y="3794760"/>
            <a:ext cx="502920" cy="502920"/>
          </a:xfrm>
          <a:prstGeom prst="ellipse">
            <a:avLst/>
          </a:prstGeom>
          <a:solidFill>
            <a:schemeClr val="accent4"/>
          </a:solidFill>
          <a:ln/>
        </p:spPr>
      </p:sp>
      <p:sp>
        <p:nvSpPr>
          <p:cNvPr id="49" name="Text 47"/>
          <p:cNvSpPr txBox="1"/>
          <p:nvPr/>
        </p:nvSpPr>
        <p:spPr>
          <a:xfrm>
            <a:off x="5242438"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8</a:t>
            </a:r>
            <a:endParaRPr lang="en-US" sz="1800" dirty="0"/>
          </a:p>
        </p:txBody>
      </p:sp>
      <p:sp>
        <p:nvSpPr>
          <p:cNvPr id="50" name="Shape 48"/>
          <p:cNvSpPr/>
          <p:nvPr/>
        </p:nvSpPr>
        <p:spPr>
          <a:xfrm>
            <a:off x="5855086" y="3886200"/>
            <a:ext cx="700278" cy="274320"/>
          </a:xfrm>
          <a:prstGeom prst="roundRect">
            <a:avLst>
              <a:gd name="adj" fmla="val 50000"/>
            </a:avLst>
          </a:prstGeom>
          <a:solidFill>
            <a:srgbClr val="E6EAF5"/>
          </a:solidFill>
          <a:ln/>
        </p:spPr>
      </p:sp>
      <p:sp>
        <p:nvSpPr>
          <p:cNvPr id="51" name="Text 49"/>
          <p:cNvSpPr txBox="1"/>
          <p:nvPr/>
        </p:nvSpPr>
        <p:spPr>
          <a:xfrm>
            <a:off x="5855086"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52" name="Text 50"/>
          <p:cNvSpPr txBox="1"/>
          <p:nvPr/>
        </p:nvSpPr>
        <p:spPr>
          <a:xfrm>
            <a:off x="5242438"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网络安全与数字文明：</a:t>
            </a:r>
            <a:endParaRPr lang="en-US" sz="1400" dirty="0"/>
          </a:p>
          <a:p>
            <a:pPr indent="0" marL="0">
              <a:buNone/>
            </a:pPr>
            <a:r>
              <a:rPr lang="en-US" sz="1400" dirty="0">
                <a:solidFill>
                  <a:schemeClr val="tx1"/>
                </a:solidFill>
              </a:rPr>
              <a:t>守护未来世界</a:t>
            </a:r>
            <a:endParaRPr lang="en-US" sz="1400" dirty="0"/>
          </a:p>
        </p:txBody>
      </p:sp>
      <p:sp>
        <p:nvSpPr>
          <p:cNvPr id="53" name="Shape 51"/>
          <p:cNvSpPr/>
          <p:nvPr/>
        </p:nvSpPr>
        <p:spPr>
          <a:xfrm>
            <a:off x="7342449"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54" name="Shape 52"/>
          <p:cNvSpPr/>
          <p:nvPr/>
        </p:nvSpPr>
        <p:spPr>
          <a:xfrm>
            <a:off x="7507041" y="3794760"/>
            <a:ext cx="502920" cy="502920"/>
          </a:xfrm>
          <a:prstGeom prst="ellipse">
            <a:avLst/>
          </a:prstGeom>
          <a:solidFill>
            <a:schemeClr val="accent1"/>
          </a:solidFill>
          <a:ln/>
        </p:spPr>
      </p:sp>
      <p:sp>
        <p:nvSpPr>
          <p:cNvPr id="55" name="Text 53"/>
          <p:cNvSpPr txBox="1"/>
          <p:nvPr/>
        </p:nvSpPr>
        <p:spPr>
          <a:xfrm>
            <a:off x="7507041"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9</a:t>
            </a:r>
            <a:endParaRPr lang="en-US" sz="1800" dirty="0"/>
          </a:p>
        </p:txBody>
      </p:sp>
      <p:sp>
        <p:nvSpPr>
          <p:cNvPr id="56" name="Shape 54"/>
          <p:cNvSpPr/>
          <p:nvPr/>
        </p:nvSpPr>
        <p:spPr>
          <a:xfrm>
            <a:off x="8119689" y="3886200"/>
            <a:ext cx="700278" cy="274320"/>
          </a:xfrm>
          <a:prstGeom prst="roundRect">
            <a:avLst>
              <a:gd name="adj" fmla="val 50000"/>
            </a:avLst>
          </a:prstGeom>
          <a:solidFill>
            <a:srgbClr val="E6EAF5"/>
          </a:solidFill>
          <a:ln/>
        </p:spPr>
      </p:sp>
      <p:sp>
        <p:nvSpPr>
          <p:cNvPr id="57" name="Text 55"/>
          <p:cNvSpPr txBox="1"/>
          <p:nvPr/>
        </p:nvSpPr>
        <p:spPr>
          <a:xfrm>
            <a:off x="8119689"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58" name="Text 56"/>
          <p:cNvSpPr txBox="1"/>
          <p:nvPr/>
        </p:nvSpPr>
        <p:spPr>
          <a:xfrm>
            <a:off x="7507041"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太空计算与星际互联网：</a:t>
            </a:r>
            <a:endParaRPr lang="en-US" sz="1400" dirty="0"/>
          </a:p>
          <a:p>
            <a:pPr indent="0" marL="0">
              <a:buNone/>
            </a:pPr>
            <a:r>
              <a:rPr lang="en-US" sz="1400" dirty="0">
                <a:solidFill>
                  <a:schemeClr val="tx1"/>
                </a:solidFill>
              </a:rPr>
              <a:t>科技走向宇宙</a:t>
            </a:r>
            <a:endParaRPr lang="en-US" sz="1400" dirty="0"/>
          </a:p>
        </p:txBody>
      </p:sp>
      <p:sp>
        <p:nvSpPr>
          <p:cNvPr id="59" name="Shape 57"/>
          <p:cNvSpPr/>
          <p:nvPr/>
        </p:nvSpPr>
        <p:spPr>
          <a:xfrm>
            <a:off x="9607052" y="3630168"/>
            <a:ext cx="2036003" cy="1874520"/>
          </a:xfrm>
          <a:prstGeom prst="roundRect">
            <a:avLst>
              <a:gd name="adj" fmla="val 585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0" name="Shape 58"/>
          <p:cNvSpPr/>
          <p:nvPr/>
        </p:nvSpPr>
        <p:spPr>
          <a:xfrm>
            <a:off x="9771644" y="3794760"/>
            <a:ext cx="502920" cy="502920"/>
          </a:xfrm>
          <a:prstGeom prst="ellipse">
            <a:avLst/>
          </a:prstGeom>
          <a:solidFill>
            <a:schemeClr val="accent3"/>
          </a:solidFill>
          <a:ln/>
        </p:spPr>
      </p:sp>
      <p:sp>
        <p:nvSpPr>
          <p:cNvPr id="61" name="Text 59"/>
          <p:cNvSpPr txBox="1"/>
          <p:nvPr/>
        </p:nvSpPr>
        <p:spPr>
          <a:xfrm>
            <a:off x="9771644" y="37947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10</a:t>
            </a:r>
            <a:endParaRPr lang="en-US" sz="1800" dirty="0"/>
          </a:p>
        </p:txBody>
      </p:sp>
      <p:sp>
        <p:nvSpPr>
          <p:cNvPr id="62" name="Shape 60"/>
          <p:cNvSpPr/>
          <p:nvPr/>
        </p:nvSpPr>
        <p:spPr>
          <a:xfrm>
            <a:off x="10384292" y="3886200"/>
            <a:ext cx="700278" cy="274320"/>
          </a:xfrm>
          <a:prstGeom prst="roundRect">
            <a:avLst>
              <a:gd name="adj" fmla="val 50000"/>
            </a:avLst>
          </a:prstGeom>
          <a:solidFill>
            <a:srgbClr val="E6EAF5"/>
          </a:solidFill>
          <a:ln/>
        </p:spPr>
      </p:sp>
      <p:sp>
        <p:nvSpPr>
          <p:cNvPr id="63" name="Text 61"/>
          <p:cNvSpPr txBox="1"/>
          <p:nvPr/>
        </p:nvSpPr>
        <p:spPr>
          <a:xfrm>
            <a:off x="10384292" y="3886200"/>
            <a:ext cx="700278" cy="274320"/>
          </a:xfrm>
          <a:prstGeom prst="rect">
            <a:avLst/>
          </a:prstGeom>
          <a:noFill/>
          <a:ln/>
        </p:spPr>
        <p:txBody>
          <a:bodyPr wrap="square" lIns="0" tIns="0" rIns="0" bIns="0" rtlCol="0" anchor="ctr"/>
          <a:lstStyle/>
          <a:p>
            <a:pPr algn="ctr" indent="0" marL="0">
              <a:buNone/>
            </a:pPr>
            <a:r>
              <a:rPr lang="en-US" sz="1100" dirty="0">
                <a:solidFill>
                  <a:schemeClr val="tx1"/>
                </a:solidFill>
              </a:rPr>
              <a:t>规划中</a:t>
            </a:r>
            <a:endParaRPr lang="en-US" sz="1100" dirty="0"/>
          </a:p>
        </p:txBody>
      </p:sp>
      <p:sp>
        <p:nvSpPr>
          <p:cNvPr id="64" name="Text 62"/>
          <p:cNvSpPr txBox="1"/>
          <p:nvPr/>
        </p:nvSpPr>
        <p:spPr>
          <a:xfrm>
            <a:off x="9771644" y="4434840"/>
            <a:ext cx="1706819" cy="960120"/>
          </a:xfrm>
          <a:prstGeom prst="rect">
            <a:avLst/>
          </a:prstGeom>
          <a:noFill/>
          <a:ln/>
        </p:spPr>
        <p:txBody>
          <a:bodyPr wrap="square" lIns="0" tIns="0" rIns="0" bIns="0" rtlCol="0" anchor="t"/>
          <a:lstStyle/>
          <a:p>
            <a:pPr indent="0" marL="0">
              <a:buNone/>
            </a:pPr>
            <a:r>
              <a:rPr lang="en-US" sz="1400" dirty="0">
                <a:solidFill>
                  <a:schemeClr val="tx1"/>
                </a:solidFill>
              </a:rPr>
              <a:t>未来100年：</a:t>
            </a:r>
            <a:endParaRPr lang="en-US" sz="1400" dirty="0"/>
          </a:p>
          <a:p>
            <a:pPr indent="0" marL="0">
              <a:buNone/>
            </a:pPr>
            <a:r>
              <a:rPr lang="en-US" sz="1400" dirty="0">
                <a:solidFill>
                  <a:schemeClr val="tx1"/>
                </a:solidFill>
              </a:rPr>
              <a:t>人工智能、科技与人类文明（2035—2100）</a:t>
            </a:r>
            <a:endParaRPr lang="en-US" sz="1400" dirty="0"/>
          </a:p>
        </p:txBody>
      </p:sp>
      <p:sp>
        <p:nvSpPr>
          <p:cNvPr id="65" name="Shape 63"/>
          <p:cNvSpPr/>
          <p:nvPr/>
        </p:nvSpPr>
        <p:spPr>
          <a:xfrm>
            <a:off x="548640" y="5715000"/>
            <a:ext cx="11094415" cy="457200"/>
          </a:xfrm>
          <a:prstGeom prst="roundRect">
            <a:avLst>
              <a:gd name="adj" fmla="val 24000"/>
            </a:avLst>
          </a:prstGeom>
          <a:solidFill>
            <a:srgbClr val="E6EEFF"/>
          </a:solidFill>
          <a:ln/>
        </p:spPr>
      </p:sp>
      <p:sp>
        <p:nvSpPr>
          <p:cNvPr id="66" name="Text 64"/>
          <p:cNvSpPr txBox="1"/>
          <p:nvPr/>
        </p:nvSpPr>
        <p:spPr>
          <a:xfrm>
            <a:off x="731520" y="5715000"/>
            <a:ext cx="10728655" cy="457200"/>
          </a:xfrm>
          <a:prstGeom prst="rect">
            <a:avLst/>
          </a:prstGeom>
          <a:noFill/>
          <a:ln/>
        </p:spPr>
        <p:txBody>
          <a:bodyPr wrap="square" lIns="0" tIns="0" rIns="0" bIns="0" rtlCol="0" anchor="ctr"/>
          <a:lstStyle/>
          <a:p>
            <a:pPr indent="0" marL="0">
              <a:buNone/>
            </a:pPr>
            <a:r>
              <a:rPr lang="en-US" sz="1400" dirty="0">
                <a:solidFill>
                  <a:schemeClr val="tx1"/>
                </a:solidFill>
              </a:rPr>
              <a:t>少年科技通识系列（Young Explorers Tech Series）· 读者：8—15岁（8—11岁必读 / 12—15岁进阶）</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548640" y="201168"/>
            <a:ext cx="938784" cy="292608"/>
          </a:xfrm>
          <a:prstGeom prst="roundRect">
            <a:avLst>
              <a:gd name="adj" fmla="val 50000"/>
            </a:avLst>
          </a:prstGeom>
          <a:solidFill>
            <a:srgbClr val="E6EEFF"/>
          </a:solidFill>
          <a:ln/>
        </p:spPr>
      </p:sp>
      <p:sp>
        <p:nvSpPr>
          <p:cNvPr id="3" name="Text 1"/>
          <p:cNvSpPr txBox="1"/>
          <p:nvPr/>
        </p:nvSpPr>
        <p:spPr>
          <a:xfrm>
            <a:off x="548640" y="201168"/>
            <a:ext cx="938784" cy="292608"/>
          </a:xfrm>
          <a:prstGeom prst="rect">
            <a:avLst/>
          </a:prstGeom>
          <a:noFill/>
          <a:ln/>
        </p:spPr>
        <p:txBody>
          <a:bodyPr wrap="square" lIns="0" tIns="0" rIns="0" bIns="0" rtlCol="0" anchor="ctr"/>
          <a:lstStyle/>
          <a:p>
            <a:pPr algn="ctr" indent="0" marL="0">
              <a:buNone/>
            </a:pPr>
            <a:r>
              <a:rPr lang="en-US" sz="1200" b="1" dirty="0">
                <a:solidFill>
                  <a:srgbClr val="1F55C9"/>
                </a:solidFill>
              </a:rPr>
              <a:t>课程导览</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教师授课路线图：45分钟与90分钟</a:t>
            </a:r>
            <a:endParaRPr lang="en-US" sz="3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1435608"/>
          <a:ext cx="11094415" cy="914400"/>
        </p:xfrm>
        <a:graphic>
          <a:graphicData uri="http://schemas.openxmlformats.org/drawingml/2006/table">
            <a:tbl>
              <a:tblPr/>
              <a:tblGrid>
                <a:gridCol w="3566160"/>
                <a:gridCol w="1188720"/>
                <a:gridCol w="3108960"/>
                <a:gridCol w="3230575"/>
              </a:tblGrid>
              <a:tr h="393192">
                <a:tc>
                  <a:txBody>
                    <a:bodyPr/>
                    <a:lstStyle/>
                    <a:p>
                      <a:pPr indent="0" marL="0">
                        <a:buNone/>
                      </a:pPr>
                      <a:r>
                        <a:rPr lang="en-US" sz="1400" b="1" dirty="0">
                          <a:solidFill>
                            <a:schemeClr val="bg1"/>
                          </a:solidFill>
                        </a:rPr>
                        <a:t>环节</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页码</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45分钟精简版</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90分钟完整版</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r>
              <a:tr h="393192">
                <a:tc>
                  <a:txBody>
                    <a:bodyPr/>
                    <a:lstStyle/>
                    <a:p>
                      <a:pPr indent="0" marL="0">
                        <a:buNone/>
                      </a:pPr>
                      <a:r>
                        <a:rPr lang="en-US" sz="1400" b="1" dirty="0">
                          <a:solidFill>
                            <a:schemeClr val="tx1"/>
                          </a:solidFill>
                        </a:rPr>
                        <a:t>开场：隐形计算机、输入—处理—存储—输出</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P4—6</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4分钟：只做热身①</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8分钟：热身①＋讲解IPO图</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93192">
                <a:tc>
                  <a:txBody>
                    <a:bodyPr/>
                    <a:lstStyle/>
                    <a:p>
                      <a:pPr indent="0" marL="0">
                        <a:buNone/>
                      </a:pPr>
                      <a:r>
                        <a:rPr lang="en-US" sz="1400" b="1" dirty="0">
                          <a:solidFill>
                            <a:schemeClr val="tx1"/>
                          </a:solidFill>
                        </a:rPr>
                        <a:t>起源：算盘到图灵</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P7—10</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5分钟：帕斯卡、巴贝奇与阿达</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9分钟：全部卡片</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93192">
                <a:tc>
                  <a:txBody>
                    <a:bodyPr/>
                    <a:lstStyle/>
                    <a:p>
                      <a:pPr indent="0" marL="0">
                        <a:buNone/>
                      </a:pPr>
                      <a:r>
                        <a:rPr lang="en-US" sz="1400" b="1" dirty="0">
                          <a:solidFill>
                            <a:schemeClr val="tx1"/>
                          </a:solidFill>
                        </a:rPr>
                        <a:t>早期电子计算</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P11—13</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6分钟：对比表＋互动②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10分钟：对比表＋ENIAC＋存储程序</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93192">
                <a:tc>
                  <a:txBody>
                    <a:bodyPr/>
                    <a:lstStyle/>
                    <a:p>
                      <a:pPr indent="0" marL="0">
                        <a:buNone/>
                      </a:pPr>
                      <a:r>
                        <a:rPr lang="en-US" sz="1400" b="1" dirty="0">
                          <a:solidFill>
                            <a:schemeClr val="tx1"/>
                          </a:solidFill>
                        </a:rPr>
                        <a:t>芯片革命＋时间轴①</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P14—18</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5分钟：芯片＋互动③</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9分钟：含主机内部图解</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93192">
                <a:tc>
                  <a:txBody>
                    <a:bodyPr/>
                    <a:lstStyle/>
                    <a:p>
                      <a:pPr indent="0" marL="0">
                        <a:buNone/>
                      </a:pPr>
                      <a:r>
                        <a:rPr lang="en-US" sz="1400" b="1" dirty="0">
                          <a:solidFill>
                            <a:schemeClr val="tx1"/>
                          </a:solidFill>
                        </a:rPr>
                        <a:t>大型机到PC、操作系统</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P19—25</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6分钟：家族图＋OS家族图</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12分钟：全部卡片</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93192">
                <a:tc>
                  <a:txBody>
                    <a:bodyPr/>
                    <a:lstStyle/>
                    <a:p>
                      <a:pPr indent="0" marL="0">
                        <a:buNone/>
                      </a:pPr>
                      <a:r>
                        <a:rPr lang="en-US" sz="1400" b="1" dirty="0">
                          <a:solidFill>
                            <a:schemeClr val="tx1"/>
                          </a:solidFill>
                        </a:rPr>
                        <a:t>网络、Wi-Fi与网络设备</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P26—33</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7分钟：互动④或⑤二选一</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14分钟：两个互动都做</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93192">
                <a:tc>
                  <a:txBody>
                    <a:bodyPr/>
                    <a:lstStyle/>
                    <a:p>
                      <a:pPr indent="0" marL="0">
                        <a:buNone/>
                      </a:pPr>
                      <a:r>
                        <a:rPr lang="en-US" sz="1400" b="1" dirty="0">
                          <a:solidFill>
                            <a:schemeClr val="tx1"/>
                          </a:solidFill>
                        </a:rPr>
                        <a:t>移动、云与AI＋时间轴②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P34—43</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7分钟：AI原理＋互动⑥</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13分钟：全部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93192">
                <a:tc>
                  <a:txBody>
                    <a:bodyPr/>
                    <a:lstStyle/>
                    <a:p>
                      <a:pPr indent="0" marL="0">
                        <a:buNone/>
                      </a:pPr>
                      <a:r>
                        <a:rPr lang="en-US" sz="1400" b="1" dirty="0">
                          <a:solidFill>
                            <a:schemeClr val="tx1"/>
                          </a:solidFill>
                        </a:rPr>
                        <a:t>世界、影响、职业、教育</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P44—51</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3分钟：地图＋代价</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c>
                  <a:txBody>
                    <a:bodyPr/>
                    <a:lstStyle/>
                    <a:p>
                      <a:pPr indent="0" marL="0">
                        <a:buNone/>
                      </a:pPr>
                      <a:r>
                        <a:rPr lang="en-US" sz="1400" dirty="0">
                          <a:solidFill>
                            <a:schemeClr val="tx1"/>
                          </a:solidFill>
                        </a:rPr>
                        <a:t>10分钟：全部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7F9FF"/>
                    </a:solidFill>
                  </a:tcPr>
                </a:tc>
              </a:tr>
              <a:tr h="393192">
                <a:tc>
                  <a:txBody>
                    <a:bodyPr/>
                    <a:lstStyle/>
                    <a:p>
                      <a:pPr indent="0" marL="0">
                        <a:buNone/>
                      </a:pPr>
                      <a:r>
                        <a:rPr lang="en-US" sz="1400" b="1" dirty="0">
                          <a:solidFill>
                            <a:schemeClr val="tx1"/>
                          </a:solidFill>
                        </a:rPr>
                        <a:t>未来、小组挑战与课后任务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P52—60</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2分钟：挑战布置为课后</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5分钟：课堂完成草图</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93192">
                <a:tc>
                  <a:txBody>
                    <a:bodyPr/>
                    <a:lstStyle/>
                    <a:p>
                      <a:pPr indent="0" marL="0">
                        <a:buNone/>
                      </a:pPr>
                      <a:r>
                        <a:rPr lang="en-US" sz="1400" b="1" dirty="0">
                          <a:solidFill>
                            <a:schemeClr val="tx1"/>
                          </a:solidFill>
                        </a:rPr>
                        <a:t>合计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c>
                  <a:txBody>
                    <a:bodyPr/>
                    <a:lstStyle/>
                    <a:p>
                      <a:pPr indent="0" marL="0">
                        <a:buNone/>
                      </a:pP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c>
                  <a:txBody>
                    <a:bodyPr/>
                    <a:lstStyle/>
                    <a:p>
                      <a:pPr indent="0" marL="0">
                        <a:buNone/>
                      </a:pPr>
                      <a:r>
                        <a:rPr lang="en-US" sz="1400" b="1" dirty="0">
                          <a:solidFill>
                            <a:schemeClr val="tx1"/>
                          </a:solidFill>
                        </a:rPr>
                        <a:t>45分钟</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c>
                  <a:txBody>
                    <a:bodyPr/>
                    <a:lstStyle/>
                    <a:p>
                      <a:pPr indent="0" marL="0">
                        <a:buNone/>
                      </a:pPr>
                      <a:r>
                        <a:rPr lang="en-US" sz="1400" b="1" dirty="0">
                          <a:solidFill>
                            <a:schemeClr val="tx1"/>
                          </a:solidFill>
                        </a:rPr>
                        <a:t>90分钟</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4CC"/>
                    </a:solidFill>
                  </a:tcPr>
                </a:tc>
              </a:tr>
            </a:tbl>
          </a:graphicData>
        </a:graphic>
      </p:graphicFrame>
      <p:sp>
        <p:nvSpPr>
          <p:cNvPr id="6" name="Text 3"/>
          <p:cNvSpPr txBox="1"/>
          <p:nvPr/>
        </p:nvSpPr>
        <p:spPr>
          <a:xfrm>
            <a:off x="548640" y="5989320"/>
            <a:ext cx="11094415" cy="274320"/>
          </a:xfrm>
          <a:prstGeom prst="rect">
            <a:avLst/>
          </a:prstGeom>
          <a:noFill/>
          <a:ln/>
        </p:spPr>
        <p:txBody>
          <a:bodyPr wrap="square" lIns="0" tIns="0" rIns="0" bIns="0" rtlCol="0" anchor="t"/>
          <a:lstStyle/>
          <a:p>
            <a:pPr indent="0" marL="0">
              <a:buNone/>
            </a:pPr>
            <a:r>
              <a:rPr lang="en-US" sz="1200" dirty="0">
                <a:solidFill>
                  <a:srgbClr val="5A6280"/>
                </a:solidFill>
              </a:rPr>
              <a:t>互动编号：①热身抢答 ②真空管vs芯片 ③时间轴猜年代 ④数据包接力 ⑤连线设备与职责 ⑥AI真假信息 ⑦设计未来学校</a:t>
            </a:r>
            <a:endParaRPr lang="en-US" sz="12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548640" y="201168"/>
            <a:ext cx="2628534" cy="292608"/>
          </a:xfrm>
          <a:prstGeom prst="roundRect">
            <a:avLst>
              <a:gd name="adj" fmla="val 50000"/>
            </a:avLst>
          </a:prstGeom>
          <a:solidFill>
            <a:srgbClr val="283062"/>
          </a:solidFill>
          <a:ln/>
        </p:spPr>
      </p:sp>
      <p:sp>
        <p:nvSpPr>
          <p:cNvPr id="3" name="Text 1"/>
          <p:cNvSpPr txBox="1"/>
          <p:nvPr/>
        </p:nvSpPr>
        <p:spPr>
          <a:xfrm>
            <a:off x="548640" y="201168"/>
            <a:ext cx="2628534" cy="292608"/>
          </a:xfrm>
          <a:prstGeom prst="rect">
            <a:avLst/>
          </a:prstGeom>
          <a:noFill/>
          <a:ln/>
        </p:spPr>
        <p:txBody>
          <a:bodyPr wrap="square" lIns="0" tIns="0" rIns="0" bIns="0" rtlCol="0" anchor="ctr"/>
          <a:lstStyle/>
          <a:p>
            <a:pPr algn="ctr" indent="0" marL="0">
              <a:buNone/>
            </a:pPr>
            <a:r>
              <a:rPr lang="en-US" sz="1200" b="1" dirty="0">
                <a:solidFill>
                  <a:schemeClr val="accent5"/>
                </a:solidFill>
              </a:rPr>
              <a:t>01 · 开场：生活中的隐形计算机</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生活中的隐形计算机</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为什么说手机、汽车、医院里都藏着计算机？</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计算机不只是台式机：手机、平板、汽车、医疗设备里都有</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每台计算机都在做四件事：输入—处理—存储—输出</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让计算机做事的“菜谱”叫程序</a:t>
            </a:r>
            <a:endParaRPr lang="en-US" sz="1600" dirty="0"/>
          </a:p>
        </p:txBody>
      </p:sp>
      <p:sp>
        <p:nvSpPr>
          <p:cNvPr id="15" name="Shape 13"/>
          <p:cNvSpPr/>
          <p:nvPr/>
        </p:nvSpPr>
        <p:spPr>
          <a:xfrm>
            <a:off x="6263640" y="777240"/>
            <a:ext cx="5379415" cy="3105931"/>
          </a:xfrm>
          <a:prstGeom prst="roundRect">
            <a:avLst>
              <a:gd name="adj" fmla="val 4122"/>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characters">    </p:cNvPr>
          <p:cNvPicPr>
            <a:picLocks noChangeAspect="1"/>
          </p:cNvPicPr>
          <p:nvPr/>
        </p:nvPicPr>
        <p:blipFill>
          <a:blip r:embed="rId1"/>
          <a:stretch>
            <a:fillRect/>
          </a:stretch>
        </p:blipFill>
        <p:spPr>
          <a:xfrm>
            <a:off x="6355080" y="868680"/>
            <a:ext cx="5196535" cy="2923051"/>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B4501A"/>
            </a:solidFill>
            <a:prstDash val="solid"/>
          </a:ln>
        </p:spPr>
      </p:sp>
      <p:pic>
        <p:nvPicPr>
          <p:cNvPr id="19" name="Image 1" descr="安安">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手机也算计算机吗？它又没有键盘和主机箱。</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我们来核实一下！看它会不会输入、处理、存储、输出。</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来源：计算机历史博物馆（访问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548640" y="201168"/>
            <a:ext cx="2628534" cy="292608"/>
          </a:xfrm>
          <a:prstGeom prst="roundRect">
            <a:avLst>
              <a:gd name="adj" fmla="val 50000"/>
            </a:avLst>
          </a:prstGeom>
          <a:solidFill>
            <a:srgbClr val="E6EEFF"/>
          </a:solidFill>
          <a:ln/>
        </p:spPr>
      </p:sp>
      <p:sp>
        <p:nvSpPr>
          <p:cNvPr id="3" name="Text 1"/>
          <p:cNvSpPr txBox="1"/>
          <p:nvPr/>
        </p:nvSpPr>
        <p:spPr>
          <a:xfrm>
            <a:off x="548640" y="201168"/>
            <a:ext cx="2628534" cy="292608"/>
          </a:xfrm>
          <a:prstGeom prst="rect">
            <a:avLst/>
          </a:prstGeom>
          <a:noFill/>
          <a:ln/>
        </p:spPr>
        <p:txBody>
          <a:bodyPr wrap="square" lIns="0" tIns="0" rIns="0" bIns="0" rtlCol="0" anchor="ctr"/>
          <a:lstStyle/>
          <a:p>
            <a:pPr algn="ctr" indent="0" marL="0">
              <a:buNone/>
            </a:pPr>
            <a:r>
              <a:rPr lang="en-US" sz="1200" b="1" dirty="0">
                <a:solidFill>
                  <a:srgbClr val="1F55C9"/>
                </a:solidFill>
              </a:rPr>
              <a:t>01 · 开场：生活中的隐形计算机</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隐形计算机藏在哪里？</a:t>
            </a:r>
            <a:endParaRPr lang="en-US" sz="3600" dirty="0"/>
          </a:p>
        </p:txBody>
      </p:sp>
      <p:sp>
        <p:nvSpPr>
          <p:cNvPr id="5" name="Shape 3"/>
          <p:cNvSpPr/>
          <p:nvPr/>
        </p:nvSpPr>
        <p:spPr>
          <a:xfrm>
            <a:off x="548640" y="1481328"/>
            <a:ext cx="2602154" cy="1682496"/>
          </a:xfrm>
          <a:prstGeom prst="roundRect">
            <a:avLst>
              <a:gd name="adj" fmla="val 652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13232" y="1645920"/>
            <a:ext cx="475488" cy="475488"/>
          </a:xfrm>
          <a:prstGeom prst="ellipse">
            <a:avLst/>
          </a:prstGeom>
          <a:solidFill>
            <a:schemeClr val="accent1"/>
          </a:solidFill>
          <a:ln/>
        </p:spPr>
      </p:sp>
      <p:sp>
        <p:nvSpPr>
          <p:cNvPr id="7" name="Text 5"/>
          <p:cNvSpPr txBox="1"/>
          <p:nvPr/>
        </p:nvSpPr>
        <p:spPr>
          <a:xfrm>
            <a:off x="713232" y="1645920"/>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机</a:t>
            </a:r>
            <a:endParaRPr lang="en-US" sz="1700" dirty="0"/>
          </a:p>
        </p:txBody>
      </p:sp>
      <p:sp>
        <p:nvSpPr>
          <p:cNvPr id="8" name="Text 6"/>
          <p:cNvSpPr txBox="1"/>
          <p:nvPr/>
        </p:nvSpPr>
        <p:spPr>
          <a:xfrm>
            <a:off x="1298448" y="1645920"/>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手机和平板</a:t>
            </a:r>
            <a:endParaRPr lang="en-US" sz="1600" dirty="0"/>
          </a:p>
        </p:txBody>
      </p:sp>
      <p:sp>
        <p:nvSpPr>
          <p:cNvPr id="9" name="Text 7"/>
          <p:cNvSpPr txBox="1"/>
          <p:nvPr/>
        </p:nvSpPr>
        <p:spPr>
          <a:xfrm>
            <a:off x="713232" y="2212848"/>
            <a:ext cx="2272970" cy="786384"/>
          </a:xfrm>
          <a:prstGeom prst="rect">
            <a:avLst/>
          </a:prstGeom>
          <a:noFill/>
          <a:ln/>
        </p:spPr>
        <p:txBody>
          <a:bodyPr wrap="square" lIns="0" tIns="0" rIns="0" bIns="0" rtlCol="0" anchor="t"/>
          <a:lstStyle/>
          <a:p>
            <a:pPr indent="0" marL="0">
              <a:buNone/>
            </a:pPr>
            <a:r>
              <a:rPr lang="en-US" sz="1700" dirty="0">
                <a:solidFill>
                  <a:schemeClr val="tx1"/>
                </a:solidFill>
              </a:rPr>
              <a:t>触摸输入、芯片处理、存照片、屏幕输出</a:t>
            </a:r>
            <a:endParaRPr lang="en-US" sz="1700" dirty="0"/>
          </a:p>
        </p:txBody>
      </p:sp>
      <p:sp>
        <p:nvSpPr>
          <p:cNvPr id="10" name="Shape 8"/>
          <p:cNvSpPr/>
          <p:nvPr/>
        </p:nvSpPr>
        <p:spPr>
          <a:xfrm>
            <a:off x="3379394" y="1481328"/>
            <a:ext cx="2602154" cy="1682496"/>
          </a:xfrm>
          <a:prstGeom prst="roundRect">
            <a:avLst>
              <a:gd name="adj" fmla="val 652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1" name="Shape 9"/>
          <p:cNvSpPr/>
          <p:nvPr/>
        </p:nvSpPr>
        <p:spPr>
          <a:xfrm>
            <a:off x="3543986" y="1645920"/>
            <a:ext cx="475488" cy="475488"/>
          </a:xfrm>
          <a:prstGeom prst="ellipse">
            <a:avLst/>
          </a:prstGeom>
          <a:solidFill>
            <a:schemeClr val="accent3"/>
          </a:solidFill>
          <a:ln/>
        </p:spPr>
      </p:sp>
      <p:sp>
        <p:nvSpPr>
          <p:cNvPr id="12" name="Text 10"/>
          <p:cNvSpPr txBox="1"/>
          <p:nvPr/>
        </p:nvSpPr>
        <p:spPr>
          <a:xfrm>
            <a:off x="3543986" y="1645920"/>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车</a:t>
            </a:r>
            <a:endParaRPr lang="en-US" sz="1700" dirty="0"/>
          </a:p>
        </p:txBody>
      </p:sp>
      <p:sp>
        <p:nvSpPr>
          <p:cNvPr id="13" name="Text 11"/>
          <p:cNvSpPr txBox="1"/>
          <p:nvPr/>
        </p:nvSpPr>
        <p:spPr>
          <a:xfrm>
            <a:off x="4129202" y="1645920"/>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汽车</a:t>
            </a:r>
            <a:endParaRPr lang="en-US" sz="1600" dirty="0"/>
          </a:p>
        </p:txBody>
      </p:sp>
      <p:sp>
        <p:nvSpPr>
          <p:cNvPr id="14" name="Text 12"/>
          <p:cNvSpPr txBox="1"/>
          <p:nvPr/>
        </p:nvSpPr>
        <p:spPr>
          <a:xfrm>
            <a:off x="3543986" y="2212848"/>
            <a:ext cx="2272970" cy="786384"/>
          </a:xfrm>
          <a:prstGeom prst="rect">
            <a:avLst/>
          </a:prstGeom>
          <a:noFill/>
          <a:ln/>
        </p:spPr>
        <p:txBody>
          <a:bodyPr wrap="square" lIns="0" tIns="0" rIns="0" bIns="0" rtlCol="0" anchor="t"/>
          <a:lstStyle/>
          <a:p>
            <a:pPr indent="0" marL="0">
              <a:buNone/>
            </a:pPr>
            <a:r>
              <a:rPr lang="en-US" sz="1700" dirty="0">
                <a:solidFill>
                  <a:schemeClr val="tx1"/>
                </a:solidFill>
              </a:rPr>
              <a:t>控制发动机、辅助刹车、卫星导航</a:t>
            </a:r>
            <a:endParaRPr lang="en-US" sz="1700" dirty="0"/>
          </a:p>
        </p:txBody>
      </p:sp>
      <p:sp>
        <p:nvSpPr>
          <p:cNvPr id="15" name="Shape 13"/>
          <p:cNvSpPr/>
          <p:nvPr/>
        </p:nvSpPr>
        <p:spPr>
          <a:xfrm>
            <a:off x="6210148" y="1481328"/>
            <a:ext cx="2602154" cy="1682496"/>
          </a:xfrm>
          <a:prstGeom prst="roundRect">
            <a:avLst>
              <a:gd name="adj" fmla="val 652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6" name="Shape 14"/>
          <p:cNvSpPr/>
          <p:nvPr/>
        </p:nvSpPr>
        <p:spPr>
          <a:xfrm>
            <a:off x="6374740" y="1645920"/>
            <a:ext cx="475488" cy="475488"/>
          </a:xfrm>
          <a:prstGeom prst="ellipse">
            <a:avLst/>
          </a:prstGeom>
          <a:solidFill>
            <a:schemeClr val="accent2"/>
          </a:solidFill>
          <a:ln/>
        </p:spPr>
      </p:sp>
      <p:sp>
        <p:nvSpPr>
          <p:cNvPr id="17" name="Text 15"/>
          <p:cNvSpPr txBox="1"/>
          <p:nvPr/>
        </p:nvSpPr>
        <p:spPr>
          <a:xfrm>
            <a:off x="6374740" y="1645920"/>
            <a:ext cx="475488" cy="475488"/>
          </a:xfrm>
          <a:prstGeom prst="rect">
            <a:avLst/>
          </a:prstGeom>
          <a:noFill/>
          <a:ln/>
        </p:spPr>
        <p:txBody>
          <a:bodyPr wrap="square" lIns="0" tIns="0" rIns="0" bIns="0" rtlCol="0" anchor="ctr"/>
          <a:lstStyle/>
          <a:p>
            <a:pPr algn="ctr" indent="0" marL="0">
              <a:buNone/>
            </a:pPr>
            <a:r>
              <a:rPr lang="en-US" sz="1700" b="1" dirty="0">
                <a:solidFill>
                  <a:schemeClr val="tx1"/>
                </a:solidFill>
              </a:rPr>
              <a:t>医</a:t>
            </a:r>
            <a:endParaRPr lang="en-US" sz="1700" dirty="0"/>
          </a:p>
        </p:txBody>
      </p:sp>
      <p:sp>
        <p:nvSpPr>
          <p:cNvPr id="18" name="Text 16"/>
          <p:cNvSpPr txBox="1"/>
          <p:nvPr/>
        </p:nvSpPr>
        <p:spPr>
          <a:xfrm>
            <a:off x="6959956" y="1645920"/>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医院</a:t>
            </a:r>
            <a:endParaRPr lang="en-US" sz="1600" dirty="0"/>
          </a:p>
        </p:txBody>
      </p:sp>
      <p:sp>
        <p:nvSpPr>
          <p:cNvPr id="19" name="Text 17"/>
          <p:cNvSpPr txBox="1"/>
          <p:nvPr/>
        </p:nvSpPr>
        <p:spPr>
          <a:xfrm>
            <a:off x="6374740" y="2212848"/>
            <a:ext cx="2272970" cy="786384"/>
          </a:xfrm>
          <a:prstGeom prst="rect">
            <a:avLst/>
          </a:prstGeom>
          <a:noFill/>
          <a:ln/>
        </p:spPr>
        <p:txBody>
          <a:bodyPr wrap="square" lIns="0" tIns="0" rIns="0" bIns="0" rtlCol="0" anchor="t"/>
          <a:lstStyle/>
          <a:p>
            <a:pPr indent="0" marL="0">
              <a:buNone/>
            </a:pPr>
            <a:r>
              <a:rPr lang="en-US" sz="1700" dirty="0">
                <a:solidFill>
                  <a:schemeClr val="tx1"/>
                </a:solidFill>
              </a:rPr>
              <a:t>医疗影像设备、电子病历系统</a:t>
            </a:r>
            <a:endParaRPr lang="en-US" sz="1700" dirty="0"/>
          </a:p>
        </p:txBody>
      </p:sp>
      <p:sp>
        <p:nvSpPr>
          <p:cNvPr id="20" name="Shape 18"/>
          <p:cNvSpPr/>
          <p:nvPr/>
        </p:nvSpPr>
        <p:spPr>
          <a:xfrm>
            <a:off x="9040901" y="1481328"/>
            <a:ext cx="2602154" cy="1682496"/>
          </a:xfrm>
          <a:prstGeom prst="roundRect">
            <a:avLst>
              <a:gd name="adj" fmla="val 652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1" name="Shape 19"/>
          <p:cNvSpPr/>
          <p:nvPr/>
        </p:nvSpPr>
        <p:spPr>
          <a:xfrm>
            <a:off x="9205493" y="1645920"/>
            <a:ext cx="475488" cy="475488"/>
          </a:xfrm>
          <a:prstGeom prst="ellipse">
            <a:avLst/>
          </a:prstGeom>
          <a:solidFill>
            <a:schemeClr val="accent4"/>
          </a:solidFill>
          <a:ln/>
        </p:spPr>
      </p:sp>
      <p:sp>
        <p:nvSpPr>
          <p:cNvPr id="22" name="Text 20"/>
          <p:cNvSpPr txBox="1"/>
          <p:nvPr/>
        </p:nvSpPr>
        <p:spPr>
          <a:xfrm>
            <a:off x="9205493" y="1645920"/>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校</a:t>
            </a:r>
            <a:endParaRPr lang="en-US" sz="1700" dirty="0"/>
          </a:p>
        </p:txBody>
      </p:sp>
      <p:sp>
        <p:nvSpPr>
          <p:cNvPr id="23" name="Text 21"/>
          <p:cNvSpPr txBox="1"/>
          <p:nvPr/>
        </p:nvSpPr>
        <p:spPr>
          <a:xfrm>
            <a:off x="9790709" y="1645920"/>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学校</a:t>
            </a:r>
            <a:endParaRPr lang="en-US" sz="1600" dirty="0"/>
          </a:p>
        </p:txBody>
      </p:sp>
      <p:sp>
        <p:nvSpPr>
          <p:cNvPr id="24" name="Text 22"/>
          <p:cNvSpPr txBox="1"/>
          <p:nvPr/>
        </p:nvSpPr>
        <p:spPr>
          <a:xfrm>
            <a:off x="9205493" y="2212848"/>
            <a:ext cx="2272970" cy="786384"/>
          </a:xfrm>
          <a:prstGeom prst="rect">
            <a:avLst/>
          </a:prstGeom>
          <a:noFill/>
          <a:ln/>
        </p:spPr>
        <p:txBody>
          <a:bodyPr wrap="square" lIns="0" tIns="0" rIns="0" bIns="0" rtlCol="0" anchor="t"/>
          <a:lstStyle/>
          <a:p>
            <a:pPr indent="0" marL="0">
              <a:buNone/>
            </a:pPr>
            <a:r>
              <a:rPr lang="en-US" sz="1700" dirty="0">
                <a:solidFill>
                  <a:schemeClr val="tx1"/>
                </a:solidFill>
              </a:rPr>
              <a:t>电脑教室、平板、校园网络和服务器</a:t>
            </a:r>
            <a:endParaRPr lang="en-US" sz="1700" dirty="0"/>
          </a:p>
        </p:txBody>
      </p:sp>
      <p:sp>
        <p:nvSpPr>
          <p:cNvPr id="25" name="Shape 23"/>
          <p:cNvSpPr/>
          <p:nvPr/>
        </p:nvSpPr>
        <p:spPr>
          <a:xfrm>
            <a:off x="548640" y="3392424"/>
            <a:ext cx="2602154" cy="1682496"/>
          </a:xfrm>
          <a:prstGeom prst="roundRect">
            <a:avLst>
              <a:gd name="adj" fmla="val 652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6" name="Shape 24"/>
          <p:cNvSpPr/>
          <p:nvPr/>
        </p:nvSpPr>
        <p:spPr>
          <a:xfrm>
            <a:off x="713232" y="3557016"/>
            <a:ext cx="475488" cy="475488"/>
          </a:xfrm>
          <a:prstGeom prst="ellipse">
            <a:avLst/>
          </a:prstGeom>
          <a:solidFill>
            <a:schemeClr val="accent1"/>
          </a:solidFill>
          <a:ln/>
        </p:spPr>
      </p:sp>
      <p:sp>
        <p:nvSpPr>
          <p:cNvPr id="27" name="Text 25"/>
          <p:cNvSpPr txBox="1"/>
          <p:nvPr/>
        </p:nvSpPr>
        <p:spPr>
          <a:xfrm>
            <a:off x="713232" y="3557016"/>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店</a:t>
            </a:r>
            <a:endParaRPr lang="en-US" sz="1700" dirty="0"/>
          </a:p>
        </p:txBody>
      </p:sp>
      <p:sp>
        <p:nvSpPr>
          <p:cNvPr id="28" name="Text 26"/>
          <p:cNvSpPr txBox="1"/>
          <p:nvPr/>
        </p:nvSpPr>
        <p:spPr>
          <a:xfrm>
            <a:off x="1298448" y="3557016"/>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超市</a:t>
            </a:r>
            <a:endParaRPr lang="en-US" sz="1600" dirty="0"/>
          </a:p>
        </p:txBody>
      </p:sp>
      <p:sp>
        <p:nvSpPr>
          <p:cNvPr id="29" name="Text 27"/>
          <p:cNvSpPr txBox="1"/>
          <p:nvPr/>
        </p:nvSpPr>
        <p:spPr>
          <a:xfrm>
            <a:off x="713232" y="4123944"/>
            <a:ext cx="2272970" cy="786384"/>
          </a:xfrm>
          <a:prstGeom prst="rect">
            <a:avLst/>
          </a:prstGeom>
          <a:noFill/>
          <a:ln/>
        </p:spPr>
        <p:txBody>
          <a:bodyPr wrap="square" lIns="0" tIns="0" rIns="0" bIns="0" rtlCol="0" anchor="t"/>
          <a:lstStyle/>
          <a:p>
            <a:pPr indent="0" marL="0">
              <a:buNone/>
            </a:pPr>
            <a:r>
              <a:rPr lang="en-US" sz="1700" dirty="0">
                <a:solidFill>
                  <a:schemeClr val="tx1"/>
                </a:solidFill>
              </a:rPr>
              <a:t>扫码收银、库存管理、移动支付</a:t>
            </a:r>
            <a:endParaRPr lang="en-US" sz="1700" dirty="0"/>
          </a:p>
        </p:txBody>
      </p:sp>
      <p:sp>
        <p:nvSpPr>
          <p:cNvPr id="30" name="Shape 28"/>
          <p:cNvSpPr/>
          <p:nvPr/>
        </p:nvSpPr>
        <p:spPr>
          <a:xfrm>
            <a:off x="3379394" y="3392424"/>
            <a:ext cx="2602154" cy="1682496"/>
          </a:xfrm>
          <a:prstGeom prst="roundRect">
            <a:avLst>
              <a:gd name="adj" fmla="val 652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1" name="Shape 29"/>
          <p:cNvSpPr/>
          <p:nvPr/>
        </p:nvSpPr>
        <p:spPr>
          <a:xfrm>
            <a:off x="3543986" y="3557016"/>
            <a:ext cx="475488" cy="475488"/>
          </a:xfrm>
          <a:prstGeom prst="ellipse">
            <a:avLst/>
          </a:prstGeom>
          <a:solidFill>
            <a:schemeClr val="accent3"/>
          </a:solidFill>
          <a:ln/>
        </p:spPr>
      </p:sp>
      <p:sp>
        <p:nvSpPr>
          <p:cNvPr id="32" name="Text 30"/>
          <p:cNvSpPr txBox="1"/>
          <p:nvPr/>
        </p:nvSpPr>
        <p:spPr>
          <a:xfrm>
            <a:off x="3543986" y="3557016"/>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星</a:t>
            </a:r>
            <a:endParaRPr lang="en-US" sz="1700" dirty="0"/>
          </a:p>
        </p:txBody>
      </p:sp>
      <p:sp>
        <p:nvSpPr>
          <p:cNvPr id="33" name="Text 31"/>
          <p:cNvSpPr txBox="1"/>
          <p:nvPr/>
        </p:nvSpPr>
        <p:spPr>
          <a:xfrm>
            <a:off x="4129202" y="3557016"/>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卫星</a:t>
            </a:r>
            <a:endParaRPr lang="en-US" sz="1600" dirty="0"/>
          </a:p>
        </p:txBody>
      </p:sp>
      <p:sp>
        <p:nvSpPr>
          <p:cNvPr id="34" name="Text 32"/>
          <p:cNvSpPr txBox="1"/>
          <p:nvPr/>
        </p:nvSpPr>
        <p:spPr>
          <a:xfrm>
            <a:off x="3543986" y="4123944"/>
            <a:ext cx="2272970" cy="786384"/>
          </a:xfrm>
          <a:prstGeom prst="rect">
            <a:avLst/>
          </a:prstGeom>
          <a:noFill/>
          <a:ln/>
        </p:spPr>
        <p:txBody>
          <a:bodyPr wrap="square" lIns="0" tIns="0" rIns="0" bIns="0" rtlCol="0" anchor="t"/>
          <a:lstStyle/>
          <a:p>
            <a:pPr indent="0" marL="0">
              <a:buNone/>
            </a:pPr>
            <a:r>
              <a:rPr lang="en-US" sz="1700" dirty="0">
                <a:solidFill>
                  <a:schemeClr val="tx1"/>
                </a:solidFill>
              </a:rPr>
              <a:t>导航定位、通信、观测天气</a:t>
            </a:r>
            <a:endParaRPr lang="en-US" sz="1700" dirty="0"/>
          </a:p>
        </p:txBody>
      </p:sp>
      <p:sp>
        <p:nvSpPr>
          <p:cNvPr id="35" name="Shape 33"/>
          <p:cNvSpPr/>
          <p:nvPr/>
        </p:nvSpPr>
        <p:spPr>
          <a:xfrm>
            <a:off x="6210148" y="3392424"/>
            <a:ext cx="2602154" cy="1682496"/>
          </a:xfrm>
          <a:prstGeom prst="roundRect">
            <a:avLst>
              <a:gd name="adj" fmla="val 652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6" name="Shape 34"/>
          <p:cNvSpPr/>
          <p:nvPr/>
        </p:nvSpPr>
        <p:spPr>
          <a:xfrm>
            <a:off x="6374740" y="3557016"/>
            <a:ext cx="475488" cy="475488"/>
          </a:xfrm>
          <a:prstGeom prst="ellipse">
            <a:avLst/>
          </a:prstGeom>
          <a:solidFill>
            <a:schemeClr val="accent2"/>
          </a:solidFill>
          <a:ln/>
        </p:spPr>
      </p:sp>
      <p:sp>
        <p:nvSpPr>
          <p:cNvPr id="37" name="Text 35"/>
          <p:cNvSpPr txBox="1"/>
          <p:nvPr/>
        </p:nvSpPr>
        <p:spPr>
          <a:xfrm>
            <a:off x="6374740" y="3557016"/>
            <a:ext cx="475488" cy="475488"/>
          </a:xfrm>
          <a:prstGeom prst="rect">
            <a:avLst/>
          </a:prstGeom>
          <a:noFill/>
          <a:ln/>
        </p:spPr>
        <p:txBody>
          <a:bodyPr wrap="square" lIns="0" tIns="0" rIns="0" bIns="0" rtlCol="0" anchor="ctr"/>
          <a:lstStyle/>
          <a:p>
            <a:pPr algn="ctr" indent="0" marL="0">
              <a:buNone/>
            </a:pPr>
            <a:r>
              <a:rPr lang="en-US" sz="1700" b="1" dirty="0">
                <a:solidFill>
                  <a:schemeClr val="tx1"/>
                </a:solidFill>
              </a:rPr>
              <a:t>家</a:t>
            </a:r>
            <a:endParaRPr lang="en-US" sz="1700" dirty="0"/>
          </a:p>
        </p:txBody>
      </p:sp>
      <p:sp>
        <p:nvSpPr>
          <p:cNvPr id="38" name="Text 36"/>
          <p:cNvSpPr txBox="1"/>
          <p:nvPr/>
        </p:nvSpPr>
        <p:spPr>
          <a:xfrm>
            <a:off x="6959956" y="3557016"/>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家电和玩具</a:t>
            </a:r>
            <a:endParaRPr lang="en-US" sz="1600" dirty="0"/>
          </a:p>
        </p:txBody>
      </p:sp>
      <p:sp>
        <p:nvSpPr>
          <p:cNvPr id="39" name="Text 37"/>
          <p:cNvSpPr txBox="1"/>
          <p:nvPr/>
        </p:nvSpPr>
        <p:spPr>
          <a:xfrm>
            <a:off x="6374740" y="4123944"/>
            <a:ext cx="2272970" cy="786384"/>
          </a:xfrm>
          <a:prstGeom prst="rect">
            <a:avLst/>
          </a:prstGeom>
          <a:noFill/>
          <a:ln/>
        </p:spPr>
        <p:txBody>
          <a:bodyPr wrap="square" lIns="0" tIns="0" rIns="0" bIns="0" rtlCol="0" anchor="t"/>
          <a:lstStyle/>
          <a:p>
            <a:pPr indent="0" marL="0">
              <a:buNone/>
            </a:pPr>
            <a:r>
              <a:rPr lang="en-US" sz="1700" dirty="0">
                <a:solidFill>
                  <a:schemeClr val="tx1"/>
                </a:solidFill>
              </a:rPr>
              <a:t>冰箱、洗衣机、玩具里的微处理器</a:t>
            </a:r>
            <a:endParaRPr lang="en-US" sz="1700" dirty="0"/>
          </a:p>
        </p:txBody>
      </p:sp>
      <p:sp>
        <p:nvSpPr>
          <p:cNvPr id="40" name="Shape 38"/>
          <p:cNvSpPr/>
          <p:nvPr/>
        </p:nvSpPr>
        <p:spPr>
          <a:xfrm>
            <a:off x="9040901" y="3392424"/>
            <a:ext cx="2602154" cy="1682496"/>
          </a:xfrm>
          <a:prstGeom prst="roundRect">
            <a:avLst>
              <a:gd name="adj" fmla="val 652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1" name="Shape 39"/>
          <p:cNvSpPr/>
          <p:nvPr/>
        </p:nvSpPr>
        <p:spPr>
          <a:xfrm>
            <a:off x="9205493" y="3557016"/>
            <a:ext cx="475488" cy="475488"/>
          </a:xfrm>
          <a:prstGeom prst="ellipse">
            <a:avLst/>
          </a:prstGeom>
          <a:solidFill>
            <a:schemeClr val="accent4"/>
          </a:solidFill>
          <a:ln/>
        </p:spPr>
      </p:sp>
      <p:sp>
        <p:nvSpPr>
          <p:cNvPr id="42" name="Text 40"/>
          <p:cNvSpPr txBox="1"/>
          <p:nvPr/>
        </p:nvSpPr>
        <p:spPr>
          <a:xfrm>
            <a:off x="9205493" y="3557016"/>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云</a:t>
            </a:r>
            <a:endParaRPr lang="en-US" sz="1700" dirty="0"/>
          </a:p>
        </p:txBody>
      </p:sp>
      <p:sp>
        <p:nvSpPr>
          <p:cNvPr id="43" name="Text 41"/>
          <p:cNvSpPr txBox="1"/>
          <p:nvPr/>
        </p:nvSpPr>
        <p:spPr>
          <a:xfrm>
            <a:off x="9790709" y="3557016"/>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数据中心</a:t>
            </a:r>
            <a:endParaRPr lang="en-US" sz="1600" dirty="0"/>
          </a:p>
        </p:txBody>
      </p:sp>
      <p:sp>
        <p:nvSpPr>
          <p:cNvPr id="44" name="Text 42"/>
          <p:cNvSpPr txBox="1"/>
          <p:nvPr/>
        </p:nvSpPr>
        <p:spPr>
          <a:xfrm>
            <a:off x="9205493" y="4123944"/>
            <a:ext cx="2272970" cy="786384"/>
          </a:xfrm>
          <a:prstGeom prst="rect">
            <a:avLst/>
          </a:prstGeom>
          <a:noFill/>
          <a:ln/>
        </p:spPr>
        <p:txBody>
          <a:bodyPr wrap="square" lIns="0" tIns="0" rIns="0" bIns="0" rtlCol="0" anchor="t"/>
          <a:lstStyle/>
          <a:p>
            <a:pPr indent="0" marL="0">
              <a:buNone/>
            </a:pPr>
            <a:r>
              <a:rPr lang="en-US" sz="1700" dirty="0">
                <a:solidFill>
                  <a:schemeClr val="tx1"/>
                </a:solidFill>
              </a:rPr>
              <a:t>照片备份、网课、搜索背后的服务器</a:t>
            </a:r>
            <a:endParaRPr lang="en-US" sz="1700" dirty="0"/>
          </a:p>
        </p:txBody>
      </p:sp>
      <p:sp>
        <p:nvSpPr>
          <p:cNvPr id="45" name="Shape 43"/>
          <p:cNvSpPr/>
          <p:nvPr/>
        </p:nvSpPr>
        <p:spPr>
          <a:xfrm>
            <a:off x="548640" y="5303520"/>
            <a:ext cx="11094415" cy="960120"/>
          </a:xfrm>
          <a:prstGeom prst="roundRect">
            <a:avLst>
              <a:gd name="adj" fmla="val 13333"/>
            </a:avLst>
          </a:prstGeom>
          <a:solidFill>
            <a:srgbClr val="FFF4CC"/>
          </a:solidFill>
          <a:ln w="19050">
            <a:solidFill>
              <a:srgbClr val="FF8A3D"/>
            </a:solidFill>
            <a:prstDash val="solid"/>
          </a:ln>
        </p:spPr>
      </p:sp>
      <p:sp>
        <p:nvSpPr>
          <p:cNvPr id="46" name="Shape 44"/>
          <p:cNvSpPr/>
          <p:nvPr/>
        </p:nvSpPr>
        <p:spPr>
          <a:xfrm>
            <a:off x="685800" y="5431536"/>
            <a:ext cx="821436" cy="310896"/>
          </a:xfrm>
          <a:prstGeom prst="roundRect">
            <a:avLst>
              <a:gd name="adj" fmla="val 50000"/>
            </a:avLst>
          </a:prstGeom>
          <a:solidFill>
            <a:schemeClr val="accent2"/>
          </a:solidFill>
          <a:ln/>
        </p:spPr>
      </p:sp>
      <p:sp>
        <p:nvSpPr>
          <p:cNvPr id="47" name="Text 45"/>
          <p:cNvSpPr txBox="1"/>
          <p:nvPr/>
        </p:nvSpPr>
        <p:spPr>
          <a:xfrm>
            <a:off x="685800" y="5431536"/>
            <a:ext cx="821436" cy="310896"/>
          </a:xfrm>
          <a:prstGeom prst="rect">
            <a:avLst/>
          </a:prstGeom>
          <a:noFill/>
          <a:ln/>
        </p:spPr>
        <p:txBody>
          <a:bodyPr wrap="square" lIns="0" tIns="0" rIns="0" bIns="0" rtlCol="0" anchor="ctr"/>
          <a:lstStyle/>
          <a:p>
            <a:pPr algn="ctr" indent="0" marL="0">
              <a:buNone/>
            </a:pPr>
            <a:r>
              <a:rPr lang="en-US" sz="1400" b="1" dirty="0">
                <a:solidFill>
                  <a:schemeClr val="tx1"/>
                </a:solidFill>
              </a:rPr>
              <a:t>互动①</a:t>
            </a:r>
            <a:endParaRPr lang="en-US" sz="1400" dirty="0"/>
          </a:p>
        </p:txBody>
      </p:sp>
      <p:sp>
        <p:nvSpPr>
          <p:cNvPr id="48" name="Text 46"/>
          <p:cNvSpPr txBox="1"/>
          <p:nvPr/>
        </p:nvSpPr>
        <p:spPr>
          <a:xfrm>
            <a:off x="1598676" y="5431536"/>
            <a:ext cx="8444179" cy="310896"/>
          </a:xfrm>
          <a:prstGeom prst="rect">
            <a:avLst/>
          </a:prstGeom>
          <a:noFill/>
          <a:ln/>
        </p:spPr>
        <p:txBody>
          <a:bodyPr wrap="square" lIns="0" tIns="0" rIns="0" bIns="0" rtlCol="0" anchor="ctr"/>
          <a:lstStyle/>
          <a:p>
            <a:pPr indent="0" marL="0">
              <a:buNone/>
            </a:pPr>
            <a:r>
              <a:rPr lang="en-US" sz="1500" b="1" dirty="0">
                <a:solidFill>
                  <a:schemeClr val="tx1"/>
                </a:solidFill>
              </a:rPr>
              <a:t>热身抢答</a:t>
            </a:r>
            <a:endParaRPr lang="en-US" sz="1500" dirty="0"/>
          </a:p>
        </p:txBody>
      </p:sp>
      <p:sp>
        <p:nvSpPr>
          <p:cNvPr id="49" name="Shape 47"/>
          <p:cNvSpPr/>
          <p:nvPr/>
        </p:nvSpPr>
        <p:spPr>
          <a:xfrm>
            <a:off x="10225735" y="5431536"/>
            <a:ext cx="1063752" cy="292608"/>
          </a:xfrm>
          <a:prstGeom prst="roundRect">
            <a:avLst>
              <a:gd name="adj" fmla="val 50000"/>
            </a:avLst>
          </a:prstGeom>
          <a:solidFill>
            <a:schemeClr val="tx1"/>
          </a:solidFill>
          <a:ln/>
        </p:spPr>
      </p:sp>
      <p:sp>
        <p:nvSpPr>
          <p:cNvPr id="50" name="Text 48"/>
          <p:cNvSpPr txBox="1"/>
          <p:nvPr/>
        </p:nvSpPr>
        <p:spPr>
          <a:xfrm>
            <a:off x="10225735" y="5431536"/>
            <a:ext cx="1063752" cy="292608"/>
          </a:xfrm>
          <a:prstGeom prst="rect">
            <a:avLst/>
          </a:prstGeom>
          <a:noFill/>
          <a:ln/>
        </p:spPr>
        <p:txBody>
          <a:bodyPr wrap="square" lIns="0" tIns="0" rIns="0" bIns="0" rtlCol="0" anchor="ctr"/>
          <a:lstStyle/>
          <a:p>
            <a:pPr algn="ctr" indent="0" marL="0">
              <a:buNone/>
            </a:pPr>
            <a:r>
              <a:rPr lang="en-US" sz="1200" b="1" dirty="0">
                <a:solidFill>
                  <a:schemeClr val="bg1"/>
                </a:solidFill>
              </a:rPr>
              <a:t>答案见备注</a:t>
            </a:r>
            <a:endParaRPr lang="en-US" sz="1200" dirty="0"/>
          </a:p>
        </p:txBody>
      </p:sp>
      <p:sp>
        <p:nvSpPr>
          <p:cNvPr id="51" name="Text 49"/>
          <p:cNvSpPr txBox="1"/>
          <p:nvPr/>
        </p:nvSpPr>
        <p:spPr>
          <a:xfrm>
            <a:off x="731520" y="5806440"/>
            <a:ext cx="10728655" cy="411480"/>
          </a:xfrm>
          <a:prstGeom prst="rect">
            <a:avLst/>
          </a:prstGeom>
          <a:noFill/>
          <a:ln/>
        </p:spPr>
        <p:txBody>
          <a:bodyPr wrap="square" lIns="0" tIns="0" rIns="0" bIns="0" rtlCol="0" anchor="t"/>
          <a:lstStyle/>
          <a:p>
            <a:pPr indent="0" marL="0">
              <a:buNone/>
            </a:pPr>
            <a:r>
              <a:rPr lang="en-US" sz="1400" dirty="0">
                <a:solidFill>
                  <a:schemeClr val="tx1"/>
                </a:solidFill>
              </a:rPr>
              <a:t>1. 智能手机、木头椅子、纸质笔记本、铅笔，哪一个是计算机？  2. 判断：服务器一定是放在机柜里的巨大机器。</a:t>
            </a:r>
            <a:endParaRPr lang="en-US" sz="1400" dirty="0"/>
          </a:p>
        </p:txBody>
      </p:sp>
      <p:sp>
        <p:nvSpPr>
          <p:cNvPr id="52" name="Text 50"/>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来源：计算机历史博物馆、Intel（访问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548640" y="201168"/>
            <a:ext cx="2628534" cy="292608"/>
          </a:xfrm>
          <a:prstGeom prst="roundRect">
            <a:avLst>
              <a:gd name="adj" fmla="val 50000"/>
            </a:avLst>
          </a:prstGeom>
          <a:solidFill>
            <a:srgbClr val="E6EEFF"/>
          </a:solidFill>
          <a:ln/>
        </p:spPr>
      </p:sp>
      <p:sp>
        <p:nvSpPr>
          <p:cNvPr id="3" name="Text 1"/>
          <p:cNvSpPr txBox="1"/>
          <p:nvPr/>
        </p:nvSpPr>
        <p:spPr>
          <a:xfrm>
            <a:off x="548640" y="201168"/>
            <a:ext cx="2628534" cy="292608"/>
          </a:xfrm>
          <a:prstGeom prst="rect">
            <a:avLst/>
          </a:prstGeom>
          <a:noFill/>
          <a:ln/>
        </p:spPr>
        <p:txBody>
          <a:bodyPr wrap="square" lIns="0" tIns="0" rIns="0" bIns="0" rtlCol="0" anchor="ctr"/>
          <a:lstStyle/>
          <a:p>
            <a:pPr algn="ctr" indent="0" marL="0">
              <a:buNone/>
            </a:pPr>
            <a:r>
              <a:rPr lang="en-US" sz="1200" b="1" dirty="0">
                <a:solidFill>
                  <a:srgbClr val="1F55C9"/>
                </a:solidFill>
              </a:rPr>
              <a:t>01 · 开场：生活中的隐形计算机</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所有计算机都在做四件事</a:t>
            </a:r>
            <a:endParaRPr lang="en-US" sz="3600" dirty="0"/>
          </a:p>
        </p:txBody>
      </p:sp>
      <p:sp>
        <p:nvSpPr>
          <p:cNvPr id="5" name="Shape 3"/>
          <p:cNvSpPr/>
          <p:nvPr/>
        </p:nvSpPr>
        <p:spPr>
          <a:xfrm>
            <a:off x="548640" y="1666494"/>
            <a:ext cx="6949440" cy="4411980"/>
          </a:xfrm>
          <a:prstGeom prst="roundRect">
            <a:avLst>
              <a:gd name="adj" fmla="val 2902"/>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ipo-model">    </p:cNvPr>
          <p:cNvPicPr>
            <a:picLocks noChangeAspect="1"/>
          </p:cNvPicPr>
          <p:nvPr/>
        </p:nvPicPr>
        <p:blipFill>
          <a:blip r:embed="rId1"/>
          <a:stretch>
            <a:fillRect/>
          </a:stretch>
        </p:blipFill>
        <p:spPr>
          <a:xfrm>
            <a:off x="640080" y="1757934"/>
            <a:ext cx="6766560" cy="4229100"/>
          </a:xfrm>
          <a:prstGeom prst="rect">
            <a:avLst/>
          </a:prstGeom>
        </p:spPr>
      </p:pic>
      <p:sp>
        <p:nvSpPr>
          <p:cNvPr id="7" name="Shape 4"/>
          <p:cNvSpPr/>
          <p:nvPr/>
        </p:nvSpPr>
        <p:spPr>
          <a:xfrm>
            <a:off x="7772400" y="1481328"/>
            <a:ext cx="3870655" cy="4782312"/>
          </a:xfrm>
          <a:prstGeom prst="roundRect">
            <a:avLst>
              <a:gd name="adj" fmla="val 2835"/>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973568" y="1682496"/>
            <a:ext cx="346831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973568" y="2121408"/>
            <a:ext cx="3468319" cy="292608"/>
          </a:xfrm>
          <a:prstGeom prst="rect">
            <a:avLst/>
          </a:prstGeom>
          <a:noFill/>
          <a:ln/>
        </p:spPr>
        <p:txBody>
          <a:bodyPr wrap="square" lIns="0" tIns="0" rIns="0" bIns="0" rtlCol="0" anchor="t"/>
          <a:lstStyle/>
          <a:p>
            <a:pPr indent="0" marL="0">
              <a:buNone/>
            </a:pPr>
            <a:r>
              <a:rPr lang="en-US" sz="1600" b="1" dirty="0">
                <a:solidFill>
                  <a:srgbClr val="1F55C9"/>
                </a:solidFill>
              </a:rPr>
              <a:t>程序</a:t>
            </a:r>
            <a:pPr indent="0" marL="0">
              <a:buNone/>
            </a:pPr>
            <a:r>
              <a:rPr lang="en-US" sz="1100" dirty="0">
                <a:solidFill>
                  <a:srgbClr val="5A6280"/>
                </a:solidFill>
              </a:rPr>
              <a:t>  Program</a:t>
            </a:r>
            <a:endParaRPr lang="en-US" sz="1400" dirty="0"/>
          </a:p>
        </p:txBody>
      </p:sp>
      <p:sp>
        <p:nvSpPr>
          <p:cNvPr id="10" name="Text 7"/>
          <p:cNvSpPr txBox="1"/>
          <p:nvPr/>
        </p:nvSpPr>
        <p:spPr>
          <a:xfrm>
            <a:off x="7973568" y="2432304"/>
            <a:ext cx="346831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写给计算机的详细菜谱。</a:t>
            </a:r>
            <a:endParaRPr lang="en-US" sz="1400" dirty="0"/>
          </a:p>
        </p:txBody>
      </p:sp>
      <p:sp>
        <p:nvSpPr>
          <p:cNvPr id="11" name="Text 8"/>
          <p:cNvSpPr txBox="1"/>
          <p:nvPr/>
        </p:nvSpPr>
        <p:spPr>
          <a:xfrm>
            <a:off x="7973568" y="2667000"/>
            <a:ext cx="346831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一组按顺序排列、计算机可以执行的指令。</a:t>
            </a:r>
            <a:endParaRPr lang="en-US" sz="1400" dirty="0"/>
          </a:p>
        </p:txBody>
      </p:sp>
      <p:sp>
        <p:nvSpPr>
          <p:cNvPr id="12" name="Text 9"/>
          <p:cNvSpPr txBox="1"/>
          <p:nvPr/>
        </p:nvSpPr>
        <p:spPr>
          <a:xfrm>
            <a:off x="7973568" y="3246120"/>
            <a:ext cx="3468319" cy="292608"/>
          </a:xfrm>
          <a:prstGeom prst="rect">
            <a:avLst/>
          </a:prstGeom>
          <a:noFill/>
          <a:ln/>
        </p:spPr>
        <p:txBody>
          <a:bodyPr wrap="square" lIns="0" tIns="0" rIns="0" bIns="0" rtlCol="0" anchor="t"/>
          <a:lstStyle/>
          <a:p>
            <a:pPr indent="0" marL="0">
              <a:buNone/>
            </a:pPr>
            <a:r>
              <a:rPr lang="en-US" sz="1600" b="1" dirty="0">
                <a:solidFill>
                  <a:srgbClr val="1F55C9"/>
                </a:solidFill>
              </a:rPr>
              <a:t>二进制</a:t>
            </a:r>
            <a:pPr indent="0" marL="0">
              <a:buNone/>
            </a:pPr>
            <a:r>
              <a:rPr lang="en-US" sz="1100" dirty="0">
                <a:solidFill>
                  <a:srgbClr val="5A6280"/>
                </a:solidFill>
              </a:rPr>
              <a:t>  Binary</a:t>
            </a:r>
            <a:endParaRPr lang="en-US" sz="1400" dirty="0"/>
          </a:p>
        </p:txBody>
      </p:sp>
      <p:sp>
        <p:nvSpPr>
          <p:cNvPr id="13" name="Text 10"/>
          <p:cNvSpPr txBox="1"/>
          <p:nvPr/>
        </p:nvSpPr>
        <p:spPr>
          <a:xfrm>
            <a:off x="7973568" y="3557016"/>
            <a:ext cx="346831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只用“开灯”和“关灯”两种状态来写所有的字。</a:t>
            </a:r>
            <a:endParaRPr lang="en-US" sz="1400" dirty="0"/>
          </a:p>
        </p:txBody>
      </p:sp>
      <p:sp>
        <p:nvSpPr>
          <p:cNvPr id="14" name="Text 11"/>
          <p:cNvSpPr txBox="1"/>
          <p:nvPr/>
        </p:nvSpPr>
        <p:spPr>
          <a:xfrm>
            <a:off x="7973568" y="4026408"/>
            <a:ext cx="346831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只使用0和1两个数字的计数方法。计算机电路用高低电平表示1和0。</a:t>
            </a:r>
            <a:endParaRPr lang="en-US" sz="1400" dirty="0"/>
          </a:p>
        </p:txBody>
      </p:sp>
      <p:sp>
        <p:nvSpPr>
          <p:cNvPr id="15" name="Text 12"/>
          <p:cNvSpPr txBox="1"/>
          <p:nvPr/>
        </p:nvSpPr>
        <p:spPr>
          <a:xfrm>
            <a:off x="7973568" y="4605528"/>
            <a:ext cx="3468319" cy="292608"/>
          </a:xfrm>
          <a:prstGeom prst="rect">
            <a:avLst/>
          </a:prstGeom>
          <a:noFill/>
          <a:ln/>
        </p:spPr>
        <p:txBody>
          <a:bodyPr wrap="square" lIns="0" tIns="0" rIns="0" bIns="0" rtlCol="0" anchor="t"/>
          <a:lstStyle/>
          <a:p>
            <a:pPr indent="0" marL="0">
              <a:buNone/>
            </a:pPr>
            <a:r>
              <a:rPr lang="en-US" sz="1600" b="1" dirty="0">
                <a:solidFill>
                  <a:srgbClr val="1F55C9"/>
                </a:solidFill>
              </a:rPr>
              <a:t>比特 / 字节</a:t>
            </a:r>
            <a:pPr indent="0" marL="0">
              <a:buNone/>
            </a:pPr>
            <a:r>
              <a:rPr lang="en-US" sz="1100" dirty="0">
                <a:solidFill>
                  <a:srgbClr val="5A6280"/>
                </a:solidFill>
              </a:rPr>
              <a:t>  Bit / Byte</a:t>
            </a:r>
            <a:endParaRPr lang="en-US" sz="1400" dirty="0"/>
          </a:p>
        </p:txBody>
      </p:sp>
      <p:sp>
        <p:nvSpPr>
          <p:cNvPr id="16" name="Text 13"/>
          <p:cNvSpPr txBox="1"/>
          <p:nvPr/>
        </p:nvSpPr>
        <p:spPr>
          <a:xfrm>
            <a:off x="7973568" y="4916424"/>
            <a:ext cx="346831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比特是一颗小灯泡，8颗灯泡排一排就是一个字节。</a:t>
            </a:r>
            <a:endParaRPr lang="en-US" sz="1400" dirty="0"/>
          </a:p>
        </p:txBody>
      </p:sp>
      <p:sp>
        <p:nvSpPr>
          <p:cNvPr id="17" name="Text 14"/>
          <p:cNvSpPr txBox="1"/>
          <p:nvPr/>
        </p:nvSpPr>
        <p:spPr>
          <a:xfrm>
            <a:off x="7973568" y="5385816"/>
            <a:ext cx="346831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比特是信息的最小单位（一个0或1）；1字节＝8比特。</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548640" y="201168"/>
            <a:ext cx="2523531" cy="292608"/>
          </a:xfrm>
          <a:prstGeom prst="roundRect">
            <a:avLst>
              <a:gd name="adj" fmla="val 50000"/>
            </a:avLst>
          </a:prstGeom>
          <a:solidFill>
            <a:srgbClr val="283062"/>
          </a:solidFill>
          <a:ln/>
        </p:spPr>
      </p:sp>
      <p:sp>
        <p:nvSpPr>
          <p:cNvPr id="3" name="Text 1"/>
          <p:cNvSpPr txBox="1"/>
          <p:nvPr/>
        </p:nvSpPr>
        <p:spPr>
          <a:xfrm>
            <a:off x="548640" y="201168"/>
            <a:ext cx="2523531" cy="292608"/>
          </a:xfrm>
          <a:prstGeom prst="rect">
            <a:avLst/>
          </a:prstGeom>
          <a:noFill/>
          <a:ln/>
        </p:spPr>
        <p:txBody>
          <a:bodyPr wrap="square" lIns="0" tIns="0" rIns="0" bIns="0" rtlCol="0" anchor="ctr"/>
          <a:lstStyle/>
          <a:p>
            <a:pPr algn="ctr" indent="0" marL="0">
              <a:buNone/>
            </a:pPr>
            <a:r>
              <a:rPr lang="en-US" sz="1200" b="1" dirty="0">
                <a:solidFill>
                  <a:schemeClr val="accent5"/>
                </a:solidFill>
              </a:rPr>
              <a:t>02 · 起源（古代—1930年代）</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计算的起源</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没有电的年代，人们怎样让工具帮忙计算？</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算筹、算盘：把“数”变成珠子的位置（起源有多种说法）</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1617 纳皮尔算筹 · 1623 席卡德“计算钟”</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1820 托马斯算术仪：机械计算器走进办公室</a:t>
            </a:r>
            <a:endParaRPr lang="en-US" sz="1600" dirty="0"/>
          </a:p>
        </p:txBody>
      </p:sp>
      <p:sp>
        <p:nvSpPr>
          <p:cNvPr id="15" name="Shape 13"/>
          <p:cNvSpPr/>
          <p:nvPr/>
        </p:nvSpPr>
        <p:spPr>
          <a:xfrm>
            <a:off x="6263640" y="777240"/>
            <a:ext cx="5379415" cy="2833113"/>
          </a:xfrm>
          <a:prstGeom prst="roundRect">
            <a:avLst>
              <a:gd name="adj" fmla="val 4519"/>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calculators">    </p:cNvPr>
          <p:cNvPicPr>
            <a:picLocks noChangeAspect="1"/>
          </p:cNvPicPr>
          <p:nvPr/>
        </p:nvPicPr>
        <p:blipFill>
          <a:blip r:embed="rId1"/>
          <a:stretch>
            <a:fillRect/>
          </a:stretch>
        </p:blipFill>
        <p:spPr>
          <a:xfrm>
            <a:off x="6355080" y="868680"/>
            <a:ext cx="5196535" cy="2650233"/>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5A2FD3"/>
            </a:solidFill>
            <a:prstDash val="solid"/>
          </a:ln>
        </p:spPr>
      </p:sp>
      <p:pic>
        <p:nvPicPr>
          <p:cNvPr id="19" name="Image 1" descr="乐乐">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齿轮怎么会自己进位呢？</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像汽车里程表：个位转满一圈，十位就前进一格。</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来源：计算机历史博物馆、联合国教科文组织（访问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548640" y="201168"/>
            <a:ext cx="2523531" cy="292608"/>
          </a:xfrm>
          <a:prstGeom prst="roundRect">
            <a:avLst>
              <a:gd name="adj" fmla="val 50000"/>
            </a:avLst>
          </a:prstGeom>
          <a:solidFill>
            <a:srgbClr val="E6EEFF"/>
          </a:solidFill>
          <a:ln/>
        </p:spPr>
      </p:sp>
      <p:sp>
        <p:nvSpPr>
          <p:cNvPr id="3" name="Text 1"/>
          <p:cNvSpPr txBox="1"/>
          <p:nvPr/>
        </p:nvSpPr>
        <p:spPr>
          <a:xfrm>
            <a:off x="548640" y="201168"/>
            <a:ext cx="2523531" cy="292608"/>
          </a:xfrm>
          <a:prstGeom prst="rect">
            <a:avLst/>
          </a:prstGeom>
          <a:noFill/>
          <a:ln/>
        </p:spPr>
        <p:txBody>
          <a:bodyPr wrap="square" lIns="0" tIns="0" rIns="0" bIns="0" rtlCol="0" anchor="ctr"/>
          <a:lstStyle/>
          <a:p>
            <a:pPr algn="ctr" indent="0" marL="0">
              <a:buNone/>
            </a:pPr>
            <a:r>
              <a:rPr lang="en-US" sz="1200" b="1" dirty="0">
                <a:solidFill>
                  <a:srgbClr val="1F55C9"/>
                </a:solidFill>
              </a:rPr>
              <a:t>02 · 起源（古代—1930年代）</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齿轮、0和1、穿孔卡</a:t>
            </a:r>
            <a:endParaRPr lang="en-US" sz="3600" dirty="0"/>
          </a:p>
        </p:txBody>
      </p:sp>
      <p:sp>
        <p:nvSpPr>
          <p:cNvPr id="5" name="事件卡-pascaline"/>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959018" cy="310896"/>
          </a:xfrm>
          <a:prstGeom prst="roundRect">
            <a:avLst>
              <a:gd name="adj" fmla="val 50000"/>
            </a:avLst>
          </a:prstGeom>
          <a:solidFill>
            <a:schemeClr val="accent2"/>
          </a:solidFill>
          <a:ln/>
        </p:spPr>
      </p:sp>
      <p:sp>
        <p:nvSpPr>
          <p:cNvPr id="7" name="Text 5"/>
          <p:cNvSpPr txBox="1"/>
          <p:nvPr/>
        </p:nvSpPr>
        <p:spPr>
          <a:xfrm>
            <a:off x="731520"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1642年</a:t>
            </a:r>
            <a:endParaRPr lang="en-US" sz="1400" dirty="0"/>
          </a:p>
        </p:txBody>
      </p:sp>
      <p:sp>
        <p:nvSpPr>
          <p:cNvPr id="8" name="Shape 6"/>
          <p:cNvSpPr/>
          <p:nvPr/>
        </p:nvSpPr>
        <p:spPr>
          <a:xfrm>
            <a:off x="1781978" y="1591056"/>
            <a:ext cx="579120" cy="274320"/>
          </a:xfrm>
          <a:prstGeom prst="roundRect">
            <a:avLst>
              <a:gd name="adj" fmla="val 50000"/>
            </a:avLst>
          </a:prstGeom>
          <a:solidFill>
            <a:srgbClr val="EEE8FF"/>
          </a:solidFill>
          <a:ln/>
        </p:spPr>
      </p:sp>
      <p:sp>
        <p:nvSpPr>
          <p:cNvPr id="9" name="Text 7"/>
          <p:cNvSpPr txBox="1"/>
          <p:nvPr/>
        </p:nvSpPr>
        <p:spPr>
          <a:xfrm>
            <a:off x="178197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法国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帕斯卡加法器</a:t>
            </a:r>
            <a:endParaRPr lang="en-US" sz="1600" dirty="0"/>
          </a:p>
        </p:txBody>
      </p:sp>
      <p:sp>
        <p:nvSpPr>
          <p:cNvPr id="11" name="Shape 9"/>
          <p:cNvSpPr/>
          <p:nvPr/>
        </p:nvSpPr>
        <p:spPr>
          <a:xfrm>
            <a:off x="731520" y="5376672"/>
            <a:ext cx="3149498" cy="749808"/>
          </a:xfrm>
          <a:prstGeom prst="roundRect">
            <a:avLst>
              <a:gd name="adj" fmla="val 9756"/>
            </a:avLst>
          </a:prstGeom>
          <a:solidFill>
            <a:srgbClr val="FFEDE2"/>
          </a:solidFill>
          <a:ln/>
        </p:spPr>
      </p:sp>
      <p:sp>
        <p:nvSpPr>
          <p:cNvPr id="12" name="Text 10"/>
          <p:cNvSpPr txBox="1"/>
          <p:nvPr/>
        </p:nvSpPr>
        <p:spPr>
          <a:xfrm>
            <a:off x="841248" y="5449824"/>
            <a:ext cx="2930042" cy="603504"/>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常被称为“最早的机械计算器之一”，不宜称唯一第一台（见席卡德）。</a:t>
            </a:r>
            <a:endParaRPr lang="en-US" sz="1200" dirty="0"/>
          </a:p>
        </p:txBody>
      </p:sp>
      <p:sp>
        <p:nvSpPr>
          <p:cNvPr id="13" name="Text 11"/>
          <p:cNvSpPr txBox="1"/>
          <p:nvPr/>
        </p:nvSpPr>
        <p:spPr>
          <a:xfrm>
            <a:off x="731520" y="2334768"/>
            <a:ext cx="3149498" cy="2950464"/>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布莱兹·帕斯卡</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鲁昂，法国</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19岁的帕斯卡为了帮做税务工作的爸爸算账，造出一台用齿轮做加减法的机器。</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早期能实际使用的机械计算器之一，展示了“机器可以替人做重复计算”。</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收银机和计算器。</a:t>
            </a:r>
            <a:endParaRPr lang="en-US" sz="1400" dirty="0"/>
          </a:p>
        </p:txBody>
      </p:sp>
      <p:sp>
        <p:nvSpPr>
          <p:cNvPr id="14" name="事件卡-leibniz-binary"/>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959018" cy="310896"/>
          </a:xfrm>
          <a:prstGeom prst="roundRect">
            <a:avLst>
              <a:gd name="adj" fmla="val 50000"/>
            </a:avLst>
          </a:prstGeom>
          <a:solidFill>
            <a:schemeClr val="accent2"/>
          </a:solidFill>
          <a:ln/>
        </p:spPr>
      </p:sp>
      <p:sp>
        <p:nvSpPr>
          <p:cNvPr id="16" name="Text 14"/>
          <p:cNvSpPr txBox="1"/>
          <p:nvPr/>
        </p:nvSpPr>
        <p:spPr>
          <a:xfrm>
            <a:off x="4521098"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1703年</a:t>
            </a:r>
            <a:endParaRPr lang="en-US" sz="1400" dirty="0"/>
          </a:p>
        </p:txBody>
      </p:sp>
      <p:sp>
        <p:nvSpPr>
          <p:cNvPr id="17" name="Shape 15"/>
          <p:cNvSpPr/>
          <p:nvPr/>
        </p:nvSpPr>
        <p:spPr>
          <a:xfrm>
            <a:off x="5571556" y="1591056"/>
            <a:ext cx="1648541" cy="274320"/>
          </a:xfrm>
          <a:prstGeom prst="roundRect">
            <a:avLst>
              <a:gd name="adj" fmla="val 50000"/>
            </a:avLst>
          </a:prstGeom>
          <a:solidFill>
            <a:srgbClr val="EEE8FF"/>
          </a:solidFill>
          <a:ln/>
        </p:spPr>
      </p:sp>
      <p:sp>
        <p:nvSpPr>
          <p:cNvPr id="18" name="Text 16"/>
          <p:cNvSpPr txBox="1"/>
          <p:nvPr/>
        </p:nvSpPr>
        <p:spPr>
          <a:xfrm>
            <a:off x="5571556" y="1591056"/>
            <a:ext cx="1648541" cy="274320"/>
          </a:xfrm>
          <a:prstGeom prst="rect">
            <a:avLst/>
          </a:prstGeom>
          <a:noFill/>
          <a:ln/>
        </p:spPr>
        <p:txBody>
          <a:bodyPr wrap="square" lIns="0" tIns="0" rIns="0" bIns="0" rtlCol="0" anchor="ctr"/>
          <a:lstStyle/>
          <a:p>
            <a:pPr algn="ctr" indent="0" marL="0">
              <a:buNone/>
            </a:pPr>
            <a:r>
              <a:rPr lang="en-US" sz="1200" b="1" dirty="0">
                <a:solidFill>
                  <a:srgbClr val="5A2FD3"/>
                </a:solidFill>
              </a:rPr>
              <a:t>德国学者·法国发表</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莱布尼茨发表二进制算术论文</a:t>
            </a:r>
            <a:endParaRPr lang="en-US" sz="1600" dirty="0"/>
          </a:p>
        </p:txBody>
      </p:sp>
      <p:sp>
        <p:nvSpPr>
          <p:cNvPr id="20" name="Shape 18"/>
          <p:cNvSpPr/>
          <p:nvPr/>
        </p:nvSpPr>
        <p:spPr>
          <a:xfrm>
            <a:off x="4521098" y="5376672"/>
            <a:ext cx="3149498" cy="749808"/>
          </a:xfrm>
          <a:prstGeom prst="roundRect">
            <a:avLst>
              <a:gd name="adj" fmla="val 9756"/>
            </a:avLst>
          </a:prstGeom>
          <a:solidFill>
            <a:srgbClr val="FFEDE2"/>
          </a:solidFill>
          <a:ln/>
        </p:spPr>
      </p:sp>
      <p:sp>
        <p:nvSpPr>
          <p:cNvPr id="21" name="Text 19"/>
          <p:cNvSpPr txBox="1"/>
          <p:nvPr/>
        </p:nvSpPr>
        <p:spPr>
          <a:xfrm>
            <a:off x="4630826" y="5449824"/>
            <a:ext cx="2930042" cy="603504"/>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卦象与二进制是“结构相似”的观察，不代表《易经》作者发明了二进制运算。</a:t>
            </a:r>
            <a:endParaRPr lang="en-US" sz="1200" dirty="0"/>
          </a:p>
        </p:txBody>
      </p:sp>
      <p:sp>
        <p:nvSpPr>
          <p:cNvPr id="22" name="Text 20"/>
          <p:cNvSpPr txBox="1"/>
          <p:nvPr/>
        </p:nvSpPr>
        <p:spPr>
          <a:xfrm>
            <a:off x="4521098" y="2334768"/>
            <a:ext cx="3149498" cy="2950464"/>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莱布尼茨</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巴黎（法国科学院发表），德国学者·法国发表</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法国皇家科学院</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莱布尼茨发现：只用0和1两个数字，也能写出所有的数！</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二进制成为数字计算机的语言。</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手机里每张照片都是一大串0和1。</a:t>
            </a:r>
            <a:endParaRPr lang="en-US" sz="1400" dirty="0"/>
          </a:p>
        </p:txBody>
      </p:sp>
      <p:sp>
        <p:nvSpPr>
          <p:cNvPr id="23" name="事件卡-jacquard"/>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8310677" y="1572768"/>
            <a:ext cx="959018" cy="310896"/>
          </a:xfrm>
          <a:prstGeom prst="roundRect">
            <a:avLst>
              <a:gd name="adj" fmla="val 50000"/>
            </a:avLst>
          </a:prstGeom>
          <a:solidFill>
            <a:schemeClr val="accent2"/>
          </a:solidFill>
          <a:ln/>
        </p:spPr>
      </p:sp>
      <p:sp>
        <p:nvSpPr>
          <p:cNvPr id="25" name="Text 23"/>
          <p:cNvSpPr txBox="1"/>
          <p:nvPr/>
        </p:nvSpPr>
        <p:spPr>
          <a:xfrm>
            <a:off x="8310677"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1804年</a:t>
            </a:r>
            <a:endParaRPr lang="en-US" sz="1400" dirty="0"/>
          </a:p>
        </p:txBody>
      </p:sp>
      <p:sp>
        <p:nvSpPr>
          <p:cNvPr id="26" name="Shape 24"/>
          <p:cNvSpPr/>
          <p:nvPr/>
        </p:nvSpPr>
        <p:spPr>
          <a:xfrm>
            <a:off x="9361134" y="1591056"/>
            <a:ext cx="579120" cy="274320"/>
          </a:xfrm>
          <a:prstGeom prst="roundRect">
            <a:avLst>
              <a:gd name="adj" fmla="val 50000"/>
            </a:avLst>
          </a:prstGeom>
          <a:solidFill>
            <a:srgbClr val="EEE8FF"/>
          </a:solidFill>
          <a:ln/>
        </p:spPr>
      </p:sp>
      <p:sp>
        <p:nvSpPr>
          <p:cNvPr id="27" name="Text 25"/>
          <p:cNvSpPr txBox="1"/>
          <p:nvPr/>
        </p:nvSpPr>
        <p:spPr>
          <a:xfrm>
            <a:off x="9361134"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法国</a:t>
            </a:r>
            <a:endParaRPr lang="en-US" sz="1200" dirty="0"/>
          </a:p>
        </p:txBody>
      </p:sp>
      <p:sp>
        <p:nvSpPr>
          <p:cNvPr id="28" name="Text 26"/>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雅卡尔提花机与穿孔卡</a:t>
            </a:r>
            <a:endParaRPr lang="en-US" sz="1600" dirty="0"/>
          </a:p>
        </p:txBody>
      </p:sp>
      <p:sp>
        <p:nvSpPr>
          <p:cNvPr id="29" name="Shape 27"/>
          <p:cNvSpPr/>
          <p:nvPr/>
        </p:nvSpPr>
        <p:spPr>
          <a:xfrm>
            <a:off x="8310677" y="5577840"/>
            <a:ext cx="3149498" cy="548640"/>
          </a:xfrm>
          <a:prstGeom prst="roundRect">
            <a:avLst>
              <a:gd name="adj" fmla="val 13333"/>
            </a:avLst>
          </a:prstGeom>
          <a:solidFill>
            <a:srgbClr val="FFEDE2"/>
          </a:solidFill>
          <a:ln/>
        </p:spPr>
      </p:sp>
      <p:sp>
        <p:nvSpPr>
          <p:cNvPr id="30" name="Text 28"/>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1801年已有演示，1804年前后定型，各资料年份略有差异。</a:t>
            </a:r>
            <a:endParaRPr lang="en-US" sz="1200" dirty="0"/>
          </a:p>
        </p:txBody>
      </p:sp>
      <p:sp>
        <p:nvSpPr>
          <p:cNvPr id="31" name="Text 29"/>
          <p:cNvSpPr txBox="1"/>
          <p:nvPr/>
        </p:nvSpPr>
        <p:spPr>
          <a:xfrm>
            <a:off x="8310677" y="2334768"/>
            <a:ext cx="3149498" cy="3151632"/>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约瑟夫·玛丽·雅卡尔</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里昂，法国</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织布机读一张张打了孔的卡片，就能自动织出复杂花纹——卡片就像“程序”。</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最早把“程序”存在可替换介质上的机器之一。</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换一个App，手机就做不同的事。</a:t>
            </a:r>
            <a:endParaRPr lang="en-US" sz="1400" dirty="0"/>
          </a:p>
        </p:txBody>
      </p:sp>
      <p:sp>
        <p:nvSpPr>
          <p:cNvPr id="32" name="Text 30"/>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548640" y="201168"/>
            <a:ext cx="2523531" cy="292608"/>
          </a:xfrm>
          <a:prstGeom prst="roundRect">
            <a:avLst>
              <a:gd name="adj" fmla="val 50000"/>
            </a:avLst>
          </a:prstGeom>
          <a:solidFill>
            <a:srgbClr val="E6EEFF"/>
          </a:solidFill>
          <a:ln/>
        </p:spPr>
      </p:sp>
      <p:sp>
        <p:nvSpPr>
          <p:cNvPr id="3" name="Text 1"/>
          <p:cNvSpPr txBox="1"/>
          <p:nvPr/>
        </p:nvSpPr>
        <p:spPr>
          <a:xfrm>
            <a:off x="548640" y="201168"/>
            <a:ext cx="2523531" cy="292608"/>
          </a:xfrm>
          <a:prstGeom prst="rect">
            <a:avLst/>
          </a:prstGeom>
          <a:noFill/>
          <a:ln/>
        </p:spPr>
        <p:txBody>
          <a:bodyPr wrap="square" lIns="0" tIns="0" rIns="0" bIns="0" rtlCol="0" anchor="ctr"/>
          <a:lstStyle/>
          <a:p>
            <a:pPr algn="ctr" indent="0" marL="0">
              <a:buNone/>
            </a:pPr>
            <a:r>
              <a:rPr lang="en-US" sz="1200" b="1" dirty="0">
                <a:solidFill>
                  <a:srgbClr val="1F55C9"/>
                </a:solidFill>
              </a:rPr>
              <a:t>02 · 起源（古代—1930年代）</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巴贝奇与阿达：一台机器做很多种事</a:t>
            </a:r>
            <a:endParaRPr lang="en-US" sz="3600" dirty="0"/>
          </a:p>
        </p:txBody>
      </p:sp>
      <p:sp>
        <p:nvSpPr>
          <p:cNvPr id="5" name="事件卡-analytical-engine"/>
          <p:cNvSpPr/>
          <p:nvPr/>
        </p:nvSpPr>
        <p:spPr>
          <a:xfrm>
            <a:off x="548640" y="1389888"/>
            <a:ext cx="5410048"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959018" cy="310896"/>
          </a:xfrm>
          <a:prstGeom prst="roundRect">
            <a:avLst>
              <a:gd name="adj" fmla="val 50000"/>
            </a:avLst>
          </a:prstGeom>
          <a:solidFill>
            <a:schemeClr val="accent2"/>
          </a:solidFill>
          <a:ln/>
        </p:spPr>
      </p:sp>
      <p:sp>
        <p:nvSpPr>
          <p:cNvPr id="7" name="Text 5"/>
          <p:cNvSpPr txBox="1"/>
          <p:nvPr/>
        </p:nvSpPr>
        <p:spPr>
          <a:xfrm>
            <a:off x="731520"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1837年</a:t>
            </a:r>
            <a:endParaRPr lang="en-US" sz="1400" dirty="0"/>
          </a:p>
        </p:txBody>
      </p:sp>
      <p:sp>
        <p:nvSpPr>
          <p:cNvPr id="8" name="Shape 6"/>
          <p:cNvSpPr/>
          <p:nvPr/>
        </p:nvSpPr>
        <p:spPr>
          <a:xfrm>
            <a:off x="1781978" y="1591056"/>
            <a:ext cx="579120" cy="274320"/>
          </a:xfrm>
          <a:prstGeom prst="roundRect">
            <a:avLst>
              <a:gd name="adj" fmla="val 50000"/>
            </a:avLst>
          </a:prstGeom>
          <a:solidFill>
            <a:srgbClr val="EEE8FF"/>
          </a:solidFill>
          <a:ln/>
        </p:spPr>
      </p:sp>
      <p:sp>
        <p:nvSpPr>
          <p:cNvPr id="9" name="Text 7"/>
          <p:cNvSpPr txBox="1"/>
          <p:nvPr/>
        </p:nvSpPr>
        <p:spPr>
          <a:xfrm>
            <a:off x="178197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英国</a:t>
            </a:r>
            <a:endParaRPr lang="en-US" sz="1200" dirty="0"/>
          </a:p>
        </p:txBody>
      </p:sp>
      <p:sp>
        <p:nvSpPr>
          <p:cNvPr id="10" name="Text 8"/>
          <p:cNvSpPr txBox="1"/>
          <p:nvPr/>
        </p:nvSpPr>
        <p:spPr>
          <a:xfrm>
            <a:off x="731520" y="1993392"/>
            <a:ext cx="5044288" cy="335280"/>
          </a:xfrm>
          <a:prstGeom prst="rect">
            <a:avLst/>
          </a:prstGeom>
          <a:noFill/>
          <a:ln/>
        </p:spPr>
        <p:txBody>
          <a:bodyPr wrap="square" lIns="0" tIns="0" rIns="0" bIns="0" rtlCol="0" anchor="t"/>
          <a:lstStyle/>
          <a:p>
            <a:pPr indent="0" marL="0">
              <a:buNone/>
            </a:pPr>
            <a:r>
              <a:rPr lang="en-US" sz="2000" b="1" dirty="0">
                <a:solidFill>
                  <a:schemeClr val="tx1"/>
                </a:solidFill>
              </a:rPr>
              <a:t>巴贝奇设计分析机</a:t>
            </a:r>
            <a:endParaRPr lang="en-US" sz="2000" dirty="0"/>
          </a:p>
        </p:txBody>
      </p:sp>
      <p:sp>
        <p:nvSpPr>
          <p:cNvPr id="11" name="Shape 9"/>
          <p:cNvSpPr/>
          <p:nvPr/>
        </p:nvSpPr>
        <p:spPr>
          <a:xfrm>
            <a:off x="731520" y="5779008"/>
            <a:ext cx="5044288" cy="347472"/>
          </a:xfrm>
          <a:prstGeom prst="roundRect">
            <a:avLst>
              <a:gd name="adj" fmla="val 21053"/>
            </a:avLst>
          </a:prstGeom>
          <a:solidFill>
            <a:srgbClr val="FFEDE2"/>
          </a:solidFill>
          <a:ln/>
        </p:spPr>
      </p:sp>
      <p:sp>
        <p:nvSpPr>
          <p:cNvPr id="12" name="Text 10"/>
          <p:cNvSpPr txBox="1"/>
          <p:nvPr/>
        </p:nvSpPr>
        <p:spPr>
          <a:xfrm>
            <a:off x="841248" y="5852160"/>
            <a:ext cx="4824832" cy="201168"/>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只停留在设计，未建成。</a:t>
            </a:r>
            <a:endParaRPr lang="en-US" sz="1200" dirty="0"/>
          </a:p>
        </p:txBody>
      </p:sp>
      <p:sp>
        <p:nvSpPr>
          <p:cNvPr id="13" name="Text 11"/>
          <p:cNvSpPr txBox="1"/>
          <p:nvPr/>
        </p:nvSpPr>
        <p:spPr>
          <a:xfrm>
            <a:off x="731520" y="2401824"/>
            <a:ext cx="5044288" cy="3285744"/>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查尔斯·巴贝奇</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伦敦，英国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分析机的设计里有“仓库”（存数字）和“工厂”（做计算），很像今天电脑的内存和CPU。</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历史上第一份通用可编程计算机的完整设计。</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CPU＋内存的结构。</a:t>
            </a:r>
            <a:endParaRPr lang="en-US" sz="1600" dirty="0"/>
          </a:p>
        </p:txBody>
      </p:sp>
      <p:sp>
        <p:nvSpPr>
          <p:cNvPr id="14" name="事件卡-ada-notes"/>
          <p:cNvSpPr/>
          <p:nvPr/>
        </p:nvSpPr>
        <p:spPr>
          <a:xfrm>
            <a:off x="6233008" y="1389888"/>
            <a:ext cx="5410048"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6415888" y="1572768"/>
            <a:ext cx="959018" cy="310896"/>
          </a:xfrm>
          <a:prstGeom prst="roundRect">
            <a:avLst>
              <a:gd name="adj" fmla="val 50000"/>
            </a:avLst>
          </a:prstGeom>
          <a:solidFill>
            <a:schemeClr val="accent2"/>
          </a:solidFill>
          <a:ln/>
        </p:spPr>
      </p:sp>
      <p:sp>
        <p:nvSpPr>
          <p:cNvPr id="16" name="Text 14"/>
          <p:cNvSpPr txBox="1"/>
          <p:nvPr/>
        </p:nvSpPr>
        <p:spPr>
          <a:xfrm>
            <a:off x="6415888"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1843年</a:t>
            </a:r>
            <a:endParaRPr lang="en-US" sz="1400" dirty="0"/>
          </a:p>
        </p:txBody>
      </p:sp>
      <p:sp>
        <p:nvSpPr>
          <p:cNvPr id="17" name="Shape 15"/>
          <p:cNvSpPr/>
          <p:nvPr/>
        </p:nvSpPr>
        <p:spPr>
          <a:xfrm>
            <a:off x="7466345" y="1591056"/>
            <a:ext cx="579120" cy="274320"/>
          </a:xfrm>
          <a:prstGeom prst="roundRect">
            <a:avLst>
              <a:gd name="adj" fmla="val 50000"/>
            </a:avLst>
          </a:prstGeom>
          <a:solidFill>
            <a:srgbClr val="EEE8FF"/>
          </a:solidFill>
          <a:ln/>
        </p:spPr>
      </p:sp>
      <p:sp>
        <p:nvSpPr>
          <p:cNvPr id="18" name="Text 16"/>
          <p:cNvSpPr txBox="1"/>
          <p:nvPr/>
        </p:nvSpPr>
        <p:spPr>
          <a:xfrm>
            <a:off x="7466345"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英国</a:t>
            </a:r>
            <a:endParaRPr lang="en-US" sz="1200" dirty="0"/>
          </a:p>
        </p:txBody>
      </p:sp>
      <p:sp>
        <p:nvSpPr>
          <p:cNvPr id="19" name="Text 17"/>
          <p:cNvSpPr txBox="1"/>
          <p:nvPr/>
        </p:nvSpPr>
        <p:spPr>
          <a:xfrm>
            <a:off x="6415888" y="1993392"/>
            <a:ext cx="5044288" cy="335280"/>
          </a:xfrm>
          <a:prstGeom prst="rect">
            <a:avLst/>
          </a:prstGeom>
          <a:noFill/>
          <a:ln/>
        </p:spPr>
        <p:txBody>
          <a:bodyPr wrap="square" lIns="0" tIns="0" rIns="0" bIns="0" rtlCol="0" anchor="t"/>
          <a:lstStyle/>
          <a:p>
            <a:pPr indent="0" marL="0">
              <a:buNone/>
            </a:pPr>
            <a:r>
              <a:rPr lang="en-US" sz="2000" b="1" dirty="0">
                <a:solidFill>
                  <a:schemeClr val="tx1"/>
                </a:solidFill>
              </a:rPr>
              <a:t>阿达·洛芙莱斯的“注释”</a:t>
            </a:r>
            <a:endParaRPr lang="en-US" sz="2000" dirty="0"/>
          </a:p>
        </p:txBody>
      </p:sp>
      <p:sp>
        <p:nvSpPr>
          <p:cNvPr id="20" name="Shape 18"/>
          <p:cNvSpPr/>
          <p:nvPr/>
        </p:nvSpPr>
        <p:spPr>
          <a:xfrm>
            <a:off x="6415888" y="5577840"/>
            <a:ext cx="5044288" cy="548640"/>
          </a:xfrm>
          <a:prstGeom prst="roundRect">
            <a:avLst>
              <a:gd name="adj" fmla="val 13333"/>
            </a:avLst>
          </a:prstGeom>
          <a:solidFill>
            <a:srgbClr val="FFEDE2"/>
          </a:solidFill>
          <a:ln/>
        </p:spPr>
      </p:sp>
      <p:sp>
        <p:nvSpPr>
          <p:cNvPr id="21" name="Text 19"/>
          <p:cNvSpPr txBox="1"/>
          <p:nvPr/>
        </p:nvSpPr>
        <p:spPr>
          <a:xfrm>
            <a:off x="6525616" y="5650992"/>
            <a:ext cx="482483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“第一位程序员”的说法有学术讨论，巴贝奇本人也写过程序草稿。</a:t>
            </a:r>
            <a:endParaRPr lang="en-US" sz="1200" dirty="0"/>
          </a:p>
        </p:txBody>
      </p:sp>
      <p:sp>
        <p:nvSpPr>
          <p:cNvPr id="22" name="Text 20"/>
          <p:cNvSpPr txBox="1"/>
          <p:nvPr/>
        </p:nvSpPr>
        <p:spPr>
          <a:xfrm>
            <a:off x="6415888" y="2401824"/>
            <a:ext cx="5044288" cy="3084576"/>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阿达·洛芙莱斯</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伦敦，英国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阿达写出了让分析机计算一串特殊数字的步骤，她还想象机器将来能作曲。</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预见计算机是“处理符号”的通用机器。</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AI作曲、画画都是处理符号。</a:t>
            </a:r>
            <a:endParaRPr lang="en-US" sz="1600" dirty="0"/>
          </a:p>
        </p:txBody>
      </p:sp>
      <p:sp>
        <p:nvSpPr>
          <p:cNvPr id="23" name="Text 21"/>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548640" y="201168"/>
            <a:ext cx="2523531" cy="292608"/>
          </a:xfrm>
          <a:prstGeom prst="roundRect">
            <a:avLst>
              <a:gd name="adj" fmla="val 50000"/>
            </a:avLst>
          </a:prstGeom>
          <a:solidFill>
            <a:srgbClr val="E6EEFF"/>
          </a:solidFill>
          <a:ln/>
        </p:spPr>
      </p:sp>
      <p:sp>
        <p:nvSpPr>
          <p:cNvPr id="3" name="Text 1"/>
          <p:cNvSpPr txBox="1"/>
          <p:nvPr/>
        </p:nvSpPr>
        <p:spPr>
          <a:xfrm>
            <a:off x="548640" y="201168"/>
            <a:ext cx="2523531" cy="292608"/>
          </a:xfrm>
          <a:prstGeom prst="rect">
            <a:avLst/>
          </a:prstGeom>
          <a:noFill/>
          <a:ln/>
        </p:spPr>
        <p:txBody>
          <a:bodyPr wrap="square" lIns="0" tIns="0" rIns="0" bIns="0" rtlCol="0" anchor="ctr"/>
          <a:lstStyle/>
          <a:p>
            <a:pPr algn="ctr" indent="0" marL="0">
              <a:buNone/>
            </a:pPr>
            <a:r>
              <a:rPr lang="en-US" sz="1200" b="1" dirty="0">
                <a:solidFill>
                  <a:srgbClr val="1F55C9"/>
                </a:solidFill>
              </a:rPr>
              <a:t>02 · 起源（古代—1930年代）</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逻辑、数据与“能算的东西”</a:t>
            </a:r>
            <a:endParaRPr lang="en-US" sz="3600" dirty="0"/>
          </a:p>
        </p:txBody>
      </p:sp>
      <p:sp>
        <p:nvSpPr>
          <p:cNvPr id="5" name="事件卡-boole"/>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959018" cy="310896"/>
          </a:xfrm>
          <a:prstGeom prst="roundRect">
            <a:avLst>
              <a:gd name="adj" fmla="val 50000"/>
            </a:avLst>
          </a:prstGeom>
          <a:solidFill>
            <a:schemeClr val="accent2"/>
          </a:solidFill>
          <a:ln/>
        </p:spPr>
      </p:sp>
      <p:sp>
        <p:nvSpPr>
          <p:cNvPr id="7" name="Text 5"/>
          <p:cNvSpPr txBox="1"/>
          <p:nvPr/>
        </p:nvSpPr>
        <p:spPr>
          <a:xfrm>
            <a:off x="731520"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1854年</a:t>
            </a:r>
            <a:endParaRPr lang="en-US" sz="1400" dirty="0"/>
          </a:p>
        </p:txBody>
      </p:sp>
      <p:sp>
        <p:nvSpPr>
          <p:cNvPr id="8" name="Shape 6"/>
          <p:cNvSpPr/>
          <p:nvPr/>
        </p:nvSpPr>
        <p:spPr>
          <a:xfrm>
            <a:off x="1781978" y="1591056"/>
            <a:ext cx="1871472" cy="274320"/>
          </a:xfrm>
          <a:prstGeom prst="roundRect">
            <a:avLst>
              <a:gd name="adj" fmla="val 50000"/>
            </a:avLst>
          </a:prstGeom>
          <a:solidFill>
            <a:srgbClr val="EEE8FF"/>
          </a:solidFill>
          <a:ln/>
        </p:spPr>
      </p:sp>
      <p:sp>
        <p:nvSpPr>
          <p:cNvPr id="9" name="Text 7"/>
          <p:cNvSpPr txBox="1"/>
          <p:nvPr/>
        </p:nvSpPr>
        <p:spPr>
          <a:xfrm>
            <a:off x="1781978" y="1591056"/>
            <a:ext cx="1871472" cy="274320"/>
          </a:xfrm>
          <a:prstGeom prst="rect">
            <a:avLst/>
          </a:prstGeom>
          <a:noFill/>
          <a:ln/>
        </p:spPr>
        <p:txBody>
          <a:bodyPr wrap="square" lIns="0" tIns="0" rIns="0" bIns="0" rtlCol="0" anchor="ctr"/>
          <a:lstStyle/>
          <a:p>
            <a:pPr algn="ctr" indent="0" marL="0">
              <a:buNone/>
            </a:pPr>
            <a:r>
              <a:rPr lang="en-US" sz="1200" b="1" dirty="0">
                <a:solidFill>
                  <a:srgbClr val="5A2FD3"/>
                </a:solidFill>
              </a:rPr>
              <a:t>爱尔兰（当时属英国）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布尔发表《思维规律的研究》</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乔治·布尔</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科克，爱尔兰（当时属英国）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女王学院科克（今科克大学）</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布尔用“真”和“假”做数学，就像1和0，后来成了电路的开关语言。</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所有数字电路的数学基础。</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搜索时用“且/或”筛选结果。</a:t>
            </a:r>
            <a:endParaRPr lang="en-US" sz="1500" dirty="0"/>
          </a:p>
        </p:txBody>
      </p:sp>
      <p:sp>
        <p:nvSpPr>
          <p:cNvPr id="12" name="事件卡-hollerith"/>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959018" cy="310896"/>
          </a:xfrm>
          <a:prstGeom prst="roundRect">
            <a:avLst>
              <a:gd name="adj" fmla="val 50000"/>
            </a:avLst>
          </a:prstGeom>
          <a:solidFill>
            <a:schemeClr val="accent2"/>
          </a:solidFill>
          <a:ln/>
        </p:spPr>
      </p:sp>
      <p:sp>
        <p:nvSpPr>
          <p:cNvPr id="14" name="Text 12"/>
          <p:cNvSpPr txBox="1"/>
          <p:nvPr/>
        </p:nvSpPr>
        <p:spPr>
          <a:xfrm>
            <a:off x="4521098"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1890年</a:t>
            </a:r>
            <a:endParaRPr lang="en-US" sz="1400" dirty="0"/>
          </a:p>
        </p:txBody>
      </p:sp>
      <p:sp>
        <p:nvSpPr>
          <p:cNvPr id="15" name="Shape 13"/>
          <p:cNvSpPr/>
          <p:nvPr/>
        </p:nvSpPr>
        <p:spPr>
          <a:xfrm>
            <a:off x="5571556" y="1591056"/>
            <a:ext cx="579120" cy="274320"/>
          </a:xfrm>
          <a:prstGeom prst="roundRect">
            <a:avLst>
              <a:gd name="adj" fmla="val 50000"/>
            </a:avLst>
          </a:prstGeom>
          <a:solidFill>
            <a:srgbClr val="EEE8FF"/>
          </a:solidFill>
          <a:ln/>
        </p:spPr>
      </p:sp>
      <p:sp>
        <p:nvSpPr>
          <p:cNvPr id="16" name="Text 14"/>
          <p:cNvSpPr txBox="1"/>
          <p:nvPr/>
        </p:nvSpPr>
        <p:spPr>
          <a:xfrm>
            <a:off x="5571556"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霍列瑞斯制表机用于美国人口普查</a:t>
            </a:r>
            <a:endParaRPr lang="en-US" sz="1600" dirty="0"/>
          </a:p>
        </p:txBody>
      </p:sp>
      <p:sp>
        <p:nvSpPr>
          <p:cNvPr id="18" name="Text 16"/>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赫尔曼·霍列瑞斯</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华盛顿，美国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美国人口普查局；后来的制表机公司（IBM前身之一）</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统计全国人口太慢了！霍列瑞斯用穿孔卡和电来数卡片，大大加快了统计。</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开启“数据处理”产业。</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在线问卷自动统计结果。</a:t>
            </a:r>
            <a:endParaRPr lang="en-US" sz="1500" dirty="0"/>
          </a:p>
        </p:txBody>
      </p:sp>
      <p:sp>
        <p:nvSpPr>
          <p:cNvPr id="19" name="事件卡-turing-1936"/>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959018" cy="310896"/>
          </a:xfrm>
          <a:prstGeom prst="roundRect">
            <a:avLst>
              <a:gd name="adj" fmla="val 50000"/>
            </a:avLst>
          </a:prstGeom>
          <a:solidFill>
            <a:schemeClr val="accent2"/>
          </a:solidFill>
          <a:ln/>
        </p:spPr>
      </p:sp>
      <p:sp>
        <p:nvSpPr>
          <p:cNvPr id="21" name="Text 19"/>
          <p:cNvSpPr txBox="1"/>
          <p:nvPr/>
        </p:nvSpPr>
        <p:spPr>
          <a:xfrm>
            <a:off x="8310677"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1936年</a:t>
            </a:r>
            <a:endParaRPr lang="en-US" sz="1400" dirty="0"/>
          </a:p>
        </p:txBody>
      </p:sp>
      <p:sp>
        <p:nvSpPr>
          <p:cNvPr id="22" name="Shape 20"/>
          <p:cNvSpPr/>
          <p:nvPr/>
        </p:nvSpPr>
        <p:spPr>
          <a:xfrm>
            <a:off x="9361134" y="1591056"/>
            <a:ext cx="579120" cy="274320"/>
          </a:xfrm>
          <a:prstGeom prst="roundRect">
            <a:avLst>
              <a:gd name="adj" fmla="val 50000"/>
            </a:avLst>
          </a:prstGeom>
          <a:solidFill>
            <a:srgbClr val="EEE8FF"/>
          </a:solidFill>
          <a:ln/>
        </p:spPr>
      </p:sp>
      <p:sp>
        <p:nvSpPr>
          <p:cNvPr id="23" name="Text 21"/>
          <p:cNvSpPr txBox="1"/>
          <p:nvPr/>
        </p:nvSpPr>
        <p:spPr>
          <a:xfrm>
            <a:off x="9361134"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英国</a:t>
            </a:r>
            <a:endParaRPr lang="en-US" sz="1200" dirty="0"/>
          </a:p>
        </p:txBody>
      </p:sp>
      <p:sp>
        <p:nvSpPr>
          <p:cNvPr id="24" name="Text 22"/>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图灵提出“图灵机”</a:t>
            </a:r>
            <a:endParaRPr lang="en-US" sz="1600" dirty="0"/>
          </a:p>
        </p:txBody>
      </p:sp>
      <p:sp>
        <p:nvSpPr>
          <p:cNvPr id="25" name="Shape 23"/>
          <p:cNvSpPr/>
          <p:nvPr/>
        </p:nvSpPr>
        <p:spPr>
          <a:xfrm>
            <a:off x="8310677" y="5577840"/>
            <a:ext cx="3149498" cy="548640"/>
          </a:xfrm>
          <a:prstGeom prst="roundRect">
            <a:avLst>
              <a:gd name="adj" fmla="val 13333"/>
            </a:avLst>
          </a:prstGeom>
          <a:solidFill>
            <a:srgbClr val="FFEDE2"/>
          </a:solidFill>
          <a:ln/>
        </p:spPr>
      </p:sp>
      <p:sp>
        <p:nvSpPr>
          <p:cNvPr id="26" name="Text 24"/>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美国数学家丘奇同期用不同方法得出相关结论。</a:t>
            </a:r>
            <a:endParaRPr lang="en-US" sz="1200" dirty="0"/>
          </a:p>
        </p:txBody>
      </p:sp>
      <p:sp>
        <p:nvSpPr>
          <p:cNvPr id="27" name="Text 25"/>
          <p:cNvSpPr txBox="1"/>
          <p:nvPr/>
        </p:nvSpPr>
        <p:spPr>
          <a:xfrm>
            <a:off x="8310677" y="2334768"/>
            <a:ext cx="3149498" cy="315163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艾伦·图灵</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剑桥，英国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剑桥大学国王学院</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图灵想象出一台只会读、写、移动的简单机器，却证明它能算出一切“能算的东西”。</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计算机科学的理论基石。</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一台电脑装不同软件就能做不同的事——这就是“通用机”。</a:t>
            </a:r>
            <a:endParaRPr lang="en-US" sz="15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来源：科克大学、美国人口普查局、计算机历史博物馆、Hodges《图灵》网站（访问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548640" y="201168"/>
            <a:ext cx="3287634" cy="292608"/>
          </a:xfrm>
          <a:prstGeom prst="roundRect">
            <a:avLst>
              <a:gd name="adj" fmla="val 50000"/>
            </a:avLst>
          </a:prstGeom>
          <a:solidFill>
            <a:srgbClr val="283062"/>
          </a:solidFill>
          <a:ln/>
        </p:spPr>
      </p:sp>
      <p:sp>
        <p:nvSpPr>
          <p:cNvPr id="3" name="Text 1"/>
          <p:cNvSpPr txBox="1"/>
          <p:nvPr/>
        </p:nvSpPr>
        <p:spPr>
          <a:xfrm>
            <a:off x="548640" y="201168"/>
            <a:ext cx="3287634" cy="292608"/>
          </a:xfrm>
          <a:prstGeom prst="rect">
            <a:avLst/>
          </a:prstGeom>
          <a:noFill/>
          <a:ln/>
        </p:spPr>
        <p:txBody>
          <a:bodyPr wrap="square" lIns="0" tIns="0" rIns="0" bIns="0" rtlCol="0" anchor="ctr"/>
          <a:lstStyle/>
          <a:p>
            <a:pPr algn="ctr" indent="0" marL="0">
              <a:buNone/>
            </a:pPr>
            <a:r>
              <a:rPr lang="en-US" sz="1200" b="1" dirty="0">
                <a:solidFill>
                  <a:schemeClr val="accent5"/>
                </a:solidFill>
              </a:rPr>
              <a:t>03 · 早期电子计算（1930—1950年代）</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FFFFFF"/>
                </a:solidFill>
              </a:rPr>
              <a:t>第一台计算机到底是哪一台？</a:t>
            </a:r>
            <a:endParaRPr lang="en-US" sz="3600" dirty="0"/>
          </a:p>
        </p:txBody>
      </p:sp>
      <p:sp>
        <p:nvSpPr>
          <p:cNvPr id="5" name="Text 3"/>
          <p:cNvSpPr txBox="1"/>
          <p:nvPr/>
        </p:nvSpPr>
        <p:spPr>
          <a:xfrm>
            <a:off x="548640" y="1298448"/>
            <a:ext cx="11094415" cy="365760"/>
          </a:xfrm>
          <a:prstGeom prst="rect">
            <a:avLst/>
          </a:prstGeom>
          <a:noFill/>
          <a:ln/>
        </p:spPr>
        <p:txBody>
          <a:bodyPr wrap="square" lIns="0" tIns="0" rIns="0" bIns="0" rtlCol="0" anchor="t"/>
          <a:lstStyle/>
          <a:p>
            <a:pPr indent="0" marL="0">
              <a:buNone/>
            </a:pPr>
            <a:r>
              <a:rPr lang="en-US" sz="1600" b="1" dirty="0">
                <a:solidFill>
                  <a:schemeClr val="accent5"/>
                </a:solidFill>
              </a:rPr>
              <a:t>“第一”要看标准：电子还是机电？能不能编程？是不是通用？程序存在哪？</a:t>
            </a:r>
            <a:endParaRPr lang="en-US" sz="16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755648"/>
          <a:ext cx="11094415" cy="914400"/>
        </p:xfrm>
        <a:graphic>
          <a:graphicData uri="http://schemas.openxmlformats.org/drawingml/2006/table">
            <a:tbl>
              <a:tblPr/>
              <a:tblGrid>
                <a:gridCol w="1691640"/>
                <a:gridCol w="1463040"/>
                <a:gridCol w="2103120"/>
                <a:gridCol w="2011680"/>
                <a:gridCol w="3822192"/>
              </a:tblGrid>
              <a:tr h="384048">
                <a:tc>
                  <a:txBody>
                    <a:bodyPr/>
                    <a:lstStyle/>
                    <a:p>
                      <a:pPr indent="0" marL="0">
                        <a:buNone/>
                      </a:pPr>
                      <a:r>
                        <a:rPr lang="en-US" sz="1400" b="1" dirty="0">
                          <a:solidFill>
                            <a:schemeClr val="bg1"/>
                          </a:solidFill>
                        </a:rPr>
                        <a:t>机器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时间·国家</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电子还是机电</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程序怎么给</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“第一”要加的限定</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r>
              <a:tr h="560832">
                <a:tc>
                  <a:txBody>
                    <a:bodyPr/>
                    <a:lstStyle/>
                    <a:p>
                      <a:pPr indent="0" marL="0">
                        <a:buNone/>
                      </a:pPr>
                      <a:r>
                        <a:rPr lang="en-US" sz="1400" b="1" dirty="0">
                          <a:solidFill>
                            <a:schemeClr val="tx1"/>
                          </a:solidFill>
                        </a:rPr>
                        <a:t>Z3</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1941 德国</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机电：约2600个继电器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打孔胶片</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最早可编程全自动计算机之一，但不是电子的</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560832">
                <a:tc>
                  <a:txBody>
                    <a:bodyPr/>
                    <a:lstStyle/>
                    <a:p>
                      <a:pPr indent="0" marL="0">
                        <a:buNone/>
                      </a:pPr>
                      <a:r>
                        <a:rPr lang="en-US" sz="1400" b="1" dirty="0">
                          <a:solidFill>
                            <a:schemeClr val="tx1"/>
                          </a:solidFill>
                        </a:rPr>
                        <a:t>ABC</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1942 美国</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电子：真空管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不可编程，只解方程组</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最早的电子数字计算设备之一</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r>
              <a:tr h="560832">
                <a:tc>
                  <a:txBody>
                    <a:bodyPr/>
                    <a:lstStyle/>
                    <a:p>
                      <a:pPr indent="0" marL="0">
                        <a:buNone/>
                      </a:pPr>
                      <a:r>
                        <a:rPr lang="en-US" sz="1400" b="1" dirty="0">
                          <a:solidFill>
                            <a:schemeClr val="tx1"/>
                          </a:solidFill>
                        </a:rPr>
                        <a:t>Colossus</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1944 英国</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电子：约1600个真空管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开关和插线</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可编程电子计算机之一，但专为破译</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84048">
                <a:tc>
                  <a:txBody>
                    <a:bodyPr/>
                    <a:lstStyle/>
                    <a:p>
                      <a:pPr indent="0" marL="0">
                        <a:buNone/>
                      </a:pPr>
                      <a:r>
                        <a:rPr lang="en-US" sz="1400" b="1" dirty="0">
                          <a:solidFill>
                            <a:schemeClr val="tx1"/>
                          </a:solidFill>
                        </a:rPr>
                        <a:t>哈佛马克一号</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1944 美国</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机电</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纸带</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大型自动计算机，比电子计算机慢得多</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r>
              <a:tr h="560832">
                <a:tc>
                  <a:txBody>
                    <a:bodyPr/>
                    <a:lstStyle/>
                    <a:p>
                      <a:pPr indent="0" marL="0">
                        <a:buNone/>
                      </a:pPr>
                      <a:r>
                        <a:rPr lang="en-US" sz="1400" b="1" dirty="0">
                          <a:solidFill>
                            <a:schemeClr val="tx1"/>
                          </a:solidFill>
                        </a:rPr>
                        <a:t>ENIAC</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1946 美国</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电子：约17,468个真空管</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插线和开关</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首批大型通用电子数字计算机</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560832">
                <a:tc>
                  <a:txBody>
                    <a:bodyPr/>
                    <a:lstStyle/>
                    <a:p>
                      <a:pPr indent="0" marL="0">
                        <a:buNone/>
                      </a:pPr>
                      <a:r>
                        <a:rPr lang="en-US" sz="1400" b="1" dirty="0">
                          <a:solidFill>
                            <a:schemeClr val="tx1"/>
                          </a:solidFill>
                        </a:rPr>
                        <a:t>曼彻斯特“宝贝”</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1948 英国</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电子</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存进电子存储器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第一台运行存储程序的电子计算机（实验机）</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r>
              <a:tr h="384048">
                <a:tc>
                  <a:txBody>
                    <a:bodyPr/>
                    <a:lstStyle/>
                    <a:p>
                      <a:pPr indent="0" marL="0">
                        <a:buNone/>
                      </a:pPr>
                      <a:r>
                        <a:rPr lang="en-US" sz="1400" b="1" dirty="0">
                          <a:solidFill>
                            <a:schemeClr val="tx1"/>
                          </a:solidFill>
                        </a:rPr>
                        <a:t>EDSAC</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1949 英国</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电子</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存储程序</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首批实用的存储程序计算机之一</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560832">
                <a:tc>
                  <a:txBody>
                    <a:bodyPr/>
                    <a:lstStyle/>
                    <a:p>
                      <a:pPr indent="0" marL="0">
                        <a:buNone/>
                      </a:pPr>
                      <a:r>
                        <a:rPr lang="en-US" sz="1400" b="1" dirty="0">
                          <a:solidFill>
                            <a:schemeClr val="tx1"/>
                          </a:solidFill>
                        </a:rPr>
                        <a:t>UNIVAC I</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1951 美国</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电子</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存储程序</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美国第一台商用计算机（英国费兰蒂Mark 1略早）</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r>
            </a:tbl>
          </a:graphicData>
        </a:graphic>
      </p:graphicFrame>
      <p:sp>
        <p:nvSpPr>
          <p:cNvPr id="7" name="Text 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来源：计算机历史博物馆、祖泽研究所、爱荷华州立大学、英国国家计算博物馆、哈佛CHSI、宾夕法尼亚大学工程学院、英国科学与工业博物馆（访问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548640" y="201168"/>
            <a:ext cx="3287634" cy="292608"/>
          </a:xfrm>
          <a:prstGeom prst="roundRect">
            <a:avLst>
              <a:gd name="adj" fmla="val 50000"/>
            </a:avLst>
          </a:prstGeom>
          <a:solidFill>
            <a:srgbClr val="E6EEFF"/>
          </a:solidFill>
          <a:ln/>
        </p:spPr>
      </p:sp>
      <p:sp>
        <p:nvSpPr>
          <p:cNvPr id="3" name="Text 1"/>
          <p:cNvSpPr txBox="1"/>
          <p:nvPr/>
        </p:nvSpPr>
        <p:spPr>
          <a:xfrm>
            <a:off x="548640" y="201168"/>
            <a:ext cx="3287634" cy="292608"/>
          </a:xfrm>
          <a:prstGeom prst="rect">
            <a:avLst/>
          </a:prstGeom>
          <a:noFill/>
          <a:ln/>
        </p:spPr>
        <p:txBody>
          <a:bodyPr wrap="square" lIns="0" tIns="0" rIns="0" bIns="0" rtlCol="0" anchor="ctr"/>
          <a:lstStyle/>
          <a:p>
            <a:pPr algn="ctr" indent="0" marL="0">
              <a:buNone/>
            </a:pPr>
            <a:r>
              <a:rPr lang="en-US" sz="1200" b="1" dirty="0">
                <a:solidFill>
                  <a:srgbClr val="1F55C9"/>
                </a:solidFill>
              </a:rPr>
              <a:t>03 · 早期电子计算（1930—1950年代）</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ENIAC：一间屋子那么大的电子“巨人”</a:t>
            </a:r>
            <a:endParaRPr lang="en-US" sz="3600" dirty="0"/>
          </a:p>
        </p:txBody>
      </p:sp>
      <p:sp>
        <p:nvSpPr>
          <p:cNvPr id="5" name="事件卡-eniac"/>
          <p:cNvSpPr/>
          <p:nvPr/>
        </p:nvSpPr>
        <p:spPr>
          <a:xfrm>
            <a:off x="548640" y="1481328"/>
            <a:ext cx="4434840" cy="4782312"/>
          </a:xfrm>
          <a:prstGeom prst="roundRect">
            <a:avLst>
              <a:gd name="adj" fmla="val 247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664208"/>
            <a:ext cx="1874972" cy="310896"/>
          </a:xfrm>
          <a:prstGeom prst="roundRect">
            <a:avLst>
              <a:gd name="adj" fmla="val 50000"/>
            </a:avLst>
          </a:prstGeom>
          <a:solidFill>
            <a:schemeClr val="accent2"/>
          </a:solidFill>
          <a:ln/>
        </p:spPr>
      </p:sp>
      <p:sp>
        <p:nvSpPr>
          <p:cNvPr id="7" name="Text 5"/>
          <p:cNvSpPr txBox="1"/>
          <p:nvPr/>
        </p:nvSpPr>
        <p:spPr>
          <a:xfrm>
            <a:off x="731520" y="166420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1946年2月15日</a:t>
            </a:r>
            <a:endParaRPr lang="en-US" sz="1400" dirty="0"/>
          </a:p>
        </p:txBody>
      </p:sp>
      <p:sp>
        <p:nvSpPr>
          <p:cNvPr id="8" name="Shape 6"/>
          <p:cNvSpPr/>
          <p:nvPr/>
        </p:nvSpPr>
        <p:spPr>
          <a:xfrm>
            <a:off x="2697932" y="1682496"/>
            <a:ext cx="579120" cy="274320"/>
          </a:xfrm>
          <a:prstGeom prst="roundRect">
            <a:avLst>
              <a:gd name="adj" fmla="val 50000"/>
            </a:avLst>
          </a:prstGeom>
          <a:solidFill>
            <a:srgbClr val="EEE8FF"/>
          </a:solidFill>
          <a:ln/>
        </p:spPr>
      </p:sp>
      <p:sp>
        <p:nvSpPr>
          <p:cNvPr id="9" name="Text 7"/>
          <p:cNvSpPr txBox="1"/>
          <p:nvPr/>
        </p:nvSpPr>
        <p:spPr>
          <a:xfrm>
            <a:off x="2697932" y="168249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2084832"/>
            <a:ext cx="4069080" cy="284988"/>
          </a:xfrm>
          <a:prstGeom prst="rect">
            <a:avLst/>
          </a:prstGeom>
          <a:noFill/>
          <a:ln/>
        </p:spPr>
        <p:txBody>
          <a:bodyPr wrap="square" lIns="0" tIns="0" rIns="0" bIns="0" rtlCol="0" anchor="t"/>
          <a:lstStyle/>
          <a:p>
            <a:pPr indent="0" marL="0">
              <a:buNone/>
            </a:pPr>
            <a:r>
              <a:rPr lang="en-US" sz="1700" b="1" dirty="0">
                <a:solidFill>
                  <a:schemeClr val="tx1"/>
                </a:solidFill>
              </a:rPr>
              <a:t>ENIAC 公开亮相</a:t>
            </a:r>
            <a:endParaRPr lang="en-US" sz="1700" dirty="0"/>
          </a:p>
        </p:txBody>
      </p:sp>
      <p:sp>
        <p:nvSpPr>
          <p:cNvPr id="11" name="Shape 9"/>
          <p:cNvSpPr/>
          <p:nvPr/>
        </p:nvSpPr>
        <p:spPr>
          <a:xfrm>
            <a:off x="731520" y="5330952"/>
            <a:ext cx="4069080" cy="749808"/>
          </a:xfrm>
          <a:prstGeom prst="roundRect">
            <a:avLst>
              <a:gd name="adj" fmla="val 9756"/>
            </a:avLst>
          </a:prstGeom>
          <a:solidFill>
            <a:srgbClr val="FFEDE2"/>
          </a:solidFill>
          <a:ln/>
        </p:spPr>
      </p:sp>
      <p:sp>
        <p:nvSpPr>
          <p:cNvPr id="12" name="Text 10"/>
          <p:cNvSpPr txBox="1"/>
          <p:nvPr/>
        </p:nvSpPr>
        <p:spPr>
          <a:xfrm>
            <a:off x="841248" y="5404104"/>
            <a:ext cx="3849624" cy="603504"/>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常被称为“第一台通用电子计算机”，需加限定：Colossus更早但专用，ABC电子但不可编程，Z3可编程但为机电式。</a:t>
            </a:r>
            <a:endParaRPr lang="en-US" sz="1200" dirty="0"/>
          </a:p>
        </p:txBody>
      </p:sp>
      <p:sp>
        <p:nvSpPr>
          <p:cNvPr id="13" name="Text 11"/>
          <p:cNvSpPr txBox="1"/>
          <p:nvPr/>
        </p:nvSpPr>
        <p:spPr>
          <a:xfrm>
            <a:off x="731520" y="2442972"/>
            <a:ext cx="4069080" cy="2796540"/>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约翰·普雷斯珀·埃克特、约翰·莫奇利、凯瑟琳·麦克纳尔蒂等六位女程序员</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费城，美国</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宾夕法尼亚大学摩尔学院；美国陆军资助</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ENIAC 像一整间屋子那么大，有近一万八千个真空管，是一台电子“巨人”。</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首批大型通用电子数字计算机，开启电子计算时代。</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你口袋里的手机比ENIAC快得多、小得多。</a:t>
            </a:r>
            <a:endParaRPr lang="en-US" sz="1400" dirty="0"/>
          </a:p>
        </p:txBody>
      </p:sp>
      <p:sp>
        <p:nvSpPr>
          <p:cNvPr id="14" name="Shape 12"/>
          <p:cNvSpPr/>
          <p:nvPr/>
        </p:nvSpPr>
        <p:spPr>
          <a:xfrm>
            <a:off x="5710885" y="1481328"/>
            <a:ext cx="5479085" cy="3493008"/>
          </a:xfrm>
          <a:prstGeom prst="roundRect">
            <a:avLst>
              <a:gd name="adj" fmla="val 3665"/>
            </a:avLst>
          </a:prstGeom>
          <a:solidFill>
            <a:srgbClr val="FFFFFF"/>
          </a:solidFill>
          <a:ln/>
          <a:effectLst>
            <a:outerShdw sx="100000" sy="100000" kx="0" ky="0" algn="bl" rotWithShape="0" blurRad="76200" dist="25400" dir="5400000">
              <a:srgbClr val="1B2140">
                <a:alpha val="13000"/>
              </a:srgbClr>
            </a:outerShdw>
          </a:effectLst>
        </p:spPr>
      </p:sp>
      <p:pic>
        <p:nvPicPr>
          <p:cNvPr id="15" name="Image 0" descr="eniac-vs-phone">    </p:cNvPr>
          <p:cNvPicPr>
            <a:picLocks noChangeAspect="1"/>
          </p:cNvPicPr>
          <p:nvPr/>
        </p:nvPicPr>
        <p:blipFill>
          <a:blip r:embed="rId1"/>
          <a:stretch>
            <a:fillRect/>
          </a:stretch>
        </p:blipFill>
        <p:spPr>
          <a:xfrm>
            <a:off x="5802325" y="1572768"/>
            <a:ext cx="5296205" cy="3310128"/>
          </a:xfrm>
          <a:prstGeom prst="rect">
            <a:avLst/>
          </a:prstGeom>
        </p:spPr>
      </p:pic>
      <p:sp>
        <p:nvSpPr>
          <p:cNvPr id="16" name="Shape 13"/>
          <p:cNvSpPr/>
          <p:nvPr/>
        </p:nvSpPr>
        <p:spPr>
          <a:xfrm>
            <a:off x="5257800" y="5157216"/>
            <a:ext cx="6385255" cy="1106424"/>
          </a:xfrm>
          <a:prstGeom prst="roundRect">
            <a:avLst>
              <a:gd name="adj" fmla="val 11570"/>
            </a:avLst>
          </a:prstGeom>
          <a:solidFill>
            <a:srgbClr val="FFF4CC"/>
          </a:solidFill>
          <a:ln w="19050">
            <a:solidFill>
              <a:srgbClr val="FF8A3D"/>
            </a:solidFill>
            <a:prstDash val="solid"/>
          </a:ln>
        </p:spPr>
      </p:sp>
      <p:sp>
        <p:nvSpPr>
          <p:cNvPr id="17" name="Shape 14"/>
          <p:cNvSpPr/>
          <p:nvPr/>
        </p:nvSpPr>
        <p:spPr>
          <a:xfrm>
            <a:off x="5394960" y="5285232"/>
            <a:ext cx="821436" cy="310896"/>
          </a:xfrm>
          <a:prstGeom prst="roundRect">
            <a:avLst>
              <a:gd name="adj" fmla="val 50000"/>
            </a:avLst>
          </a:prstGeom>
          <a:solidFill>
            <a:schemeClr val="accent2"/>
          </a:solidFill>
          <a:ln/>
        </p:spPr>
      </p:sp>
      <p:sp>
        <p:nvSpPr>
          <p:cNvPr id="18" name="Text 15"/>
          <p:cNvSpPr txBox="1"/>
          <p:nvPr/>
        </p:nvSpPr>
        <p:spPr>
          <a:xfrm>
            <a:off x="5394960" y="5285232"/>
            <a:ext cx="821436" cy="310896"/>
          </a:xfrm>
          <a:prstGeom prst="rect">
            <a:avLst/>
          </a:prstGeom>
          <a:noFill/>
          <a:ln/>
        </p:spPr>
        <p:txBody>
          <a:bodyPr wrap="square" lIns="0" tIns="0" rIns="0" bIns="0" rtlCol="0" anchor="ctr"/>
          <a:lstStyle/>
          <a:p>
            <a:pPr algn="ctr" indent="0" marL="0">
              <a:buNone/>
            </a:pPr>
            <a:r>
              <a:rPr lang="en-US" sz="1400" b="1" dirty="0">
                <a:solidFill>
                  <a:schemeClr val="tx1"/>
                </a:solidFill>
              </a:rPr>
              <a:t>互动②</a:t>
            </a:r>
            <a:endParaRPr lang="en-US" sz="1400" dirty="0"/>
          </a:p>
        </p:txBody>
      </p:sp>
      <p:sp>
        <p:nvSpPr>
          <p:cNvPr id="19" name="Text 16"/>
          <p:cNvSpPr txBox="1"/>
          <p:nvPr/>
        </p:nvSpPr>
        <p:spPr>
          <a:xfrm>
            <a:off x="6307836" y="5285232"/>
            <a:ext cx="3735019" cy="310896"/>
          </a:xfrm>
          <a:prstGeom prst="rect">
            <a:avLst/>
          </a:prstGeom>
          <a:noFill/>
          <a:ln/>
        </p:spPr>
        <p:txBody>
          <a:bodyPr wrap="square" lIns="0" tIns="0" rIns="0" bIns="0" rtlCol="0" anchor="ctr"/>
          <a:lstStyle/>
          <a:p>
            <a:pPr indent="0" marL="0">
              <a:buNone/>
            </a:pPr>
            <a:r>
              <a:rPr lang="en-US" sz="1500" b="1" dirty="0">
                <a:solidFill>
                  <a:schemeClr val="tx1"/>
                </a:solidFill>
              </a:rPr>
              <a:t>真空管 vs 芯片</a:t>
            </a:r>
            <a:endParaRPr lang="en-US" sz="1500" dirty="0"/>
          </a:p>
        </p:txBody>
      </p:sp>
      <p:sp>
        <p:nvSpPr>
          <p:cNvPr id="20" name="Shape 17"/>
          <p:cNvSpPr/>
          <p:nvPr/>
        </p:nvSpPr>
        <p:spPr>
          <a:xfrm>
            <a:off x="10225735" y="5285232"/>
            <a:ext cx="1063752" cy="292608"/>
          </a:xfrm>
          <a:prstGeom prst="roundRect">
            <a:avLst>
              <a:gd name="adj" fmla="val 50000"/>
            </a:avLst>
          </a:prstGeom>
          <a:solidFill>
            <a:schemeClr val="tx1"/>
          </a:solidFill>
          <a:ln/>
        </p:spPr>
      </p:sp>
      <p:sp>
        <p:nvSpPr>
          <p:cNvPr id="21" name="Text 18"/>
          <p:cNvSpPr txBox="1"/>
          <p:nvPr/>
        </p:nvSpPr>
        <p:spPr>
          <a:xfrm>
            <a:off x="10225735" y="5285232"/>
            <a:ext cx="1063752" cy="292608"/>
          </a:xfrm>
          <a:prstGeom prst="rect">
            <a:avLst/>
          </a:prstGeom>
          <a:noFill/>
          <a:ln/>
        </p:spPr>
        <p:txBody>
          <a:bodyPr wrap="square" lIns="0" tIns="0" rIns="0" bIns="0" rtlCol="0" anchor="ctr"/>
          <a:lstStyle/>
          <a:p>
            <a:pPr algn="ctr" indent="0" marL="0">
              <a:buNone/>
            </a:pPr>
            <a:r>
              <a:rPr lang="en-US" sz="1200" b="1" dirty="0">
                <a:solidFill>
                  <a:schemeClr val="bg1"/>
                </a:solidFill>
              </a:rPr>
              <a:t>答案见备注</a:t>
            </a:r>
            <a:endParaRPr lang="en-US" sz="1200" dirty="0"/>
          </a:p>
        </p:txBody>
      </p:sp>
      <p:sp>
        <p:nvSpPr>
          <p:cNvPr id="22" name="Text 19"/>
          <p:cNvSpPr txBox="1"/>
          <p:nvPr/>
        </p:nvSpPr>
        <p:spPr>
          <a:xfrm>
            <a:off x="5440680" y="5660136"/>
            <a:ext cx="6019495" cy="557784"/>
          </a:xfrm>
          <a:prstGeom prst="rect">
            <a:avLst/>
          </a:prstGeom>
          <a:noFill/>
          <a:ln/>
        </p:spPr>
        <p:txBody>
          <a:bodyPr wrap="square" lIns="0" tIns="0" rIns="0" bIns="0" rtlCol="0" anchor="t"/>
          <a:lstStyle/>
          <a:p>
            <a:pPr indent="0" marL="0">
              <a:buNone/>
            </a:pPr>
            <a:r>
              <a:rPr lang="en-US" sz="1400" dirty="0">
                <a:solidFill>
                  <a:schemeClr val="tx1"/>
                </a:solidFill>
              </a:rPr>
              <a:t>鞋盒代表1个真空管、米粒代表1个晶体管：一个鞋盒能装多少粒米？几十亿个晶体管换成真空管会有多大？</a:t>
            </a:r>
            <a:endParaRPr lang="en-US" sz="1400" dirty="0"/>
          </a:p>
        </p:txBody>
      </p:sp>
      <p:sp>
        <p:nvSpPr>
          <p:cNvPr id="23" name="Text 20"/>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来源：宾夕法尼亚大学工程学院、计算机历史博物馆（访问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548640" y="201168"/>
            <a:ext cx="3287634" cy="292608"/>
          </a:xfrm>
          <a:prstGeom prst="roundRect">
            <a:avLst>
              <a:gd name="adj" fmla="val 50000"/>
            </a:avLst>
          </a:prstGeom>
          <a:solidFill>
            <a:srgbClr val="E6EEFF"/>
          </a:solidFill>
          <a:ln/>
        </p:spPr>
      </p:sp>
      <p:sp>
        <p:nvSpPr>
          <p:cNvPr id="3" name="Text 1"/>
          <p:cNvSpPr txBox="1"/>
          <p:nvPr/>
        </p:nvSpPr>
        <p:spPr>
          <a:xfrm>
            <a:off x="548640" y="201168"/>
            <a:ext cx="3287634" cy="292608"/>
          </a:xfrm>
          <a:prstGeom prst="rect">
            <a:avLst/>
          </a:prstGeom>
          <a:noFill/>
          <a:ln/>
        </p:spPr>
        <p:txBody>
          <a:bodyPr wrap="square" lIns="0" tIns="0" rIns="0" bIns="0" rtlCol="0" anchor="ctr"/>
          <a:lstStyle/>
          <a:p>
            <a:pPr algn="ctr" indent="0" marL="0">
              <a:buNone/>
            </a:pPr>
            <a:r>
              <a:rPr lang="en-US" sz="1200" b="1" dirty="0">
                <a:solidFill>
                  <a:srgbClr val="1F55C9"/>
                </a:solidFill>
              </a:rPr>
              <a:t>03 · 早期电子计算（1930—1950年代）</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把程序放进存储器</a:t>
            </a:r>
            <a:endParaRPr lang="en-US" sz="3600" dirty="0"/>
          </a:p>
        </p:txBody>
      </p:sp>
      <p:sp>
        <p:nvSpPr>
          <p:cNvPr id="5" name="事件卡-edvac-report"/>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1945年6月30日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《EDVAC报告初稿》：存储程序思想</a:t>
            </a:r>
            <a:endParaRPr lang="en-US" sz="1600" dirty="0"/>
          </a:p>
        </p:txBody>
      </p:sp>
      <p:sp>
        <p:nvSpPr>
          <p:cNvPr id="11" name="Shape 9"/>
          <p:cNvSpPr/>
          <p:nvPr/>
        </p:nvSpPr>
        <p:spPr>
          <a:xfrm>
            <a:off x="731520" y="5577840"/>
            <a:ext cx="3149498" cy="548640"/>
          </a:xfrm>
          <a:prstGeom prst="roundRect">
            <a:avLst>
              <a:gd name="adj" fmla="val 13333"/>
            </a:avLst>
          </a:prstGeom>
          <a:solidFill>
            <a:srgbClr val="FFEDE2"/>
          </a:solidFill>
          <a:ln/>
        </p:spPr>
      </p:sp>
      <p:sp>
        <p:nvSpPr>
          <p:cNvPr id="12" name="Text 10"/>
          <p:cNvSpPr txBox="1"/>
          <p:nvPr/>
        </p:nvSpPr>
        <p:spPr>
          <a:xfrm>
            <a:off x="841248"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报告只署名冯·诺伊曼，埃克特和莫奇利认为思想由团队共同提出。</a:t>
            </a:r>
            <a:endParaRPr lang="en-US" sz="1200" dirty="0"/>
          </a:p>
        </p:txBody>
      </p:sp>
      <p:sp>
        <p:nvSpPr>
          <p:cNvPr id="13" name="Text 11"/>
          <p:cNvSpPr txBox="1"/>
          <p:nvPr/>
        </p:nvSpPr>
        <p:spPr>
          <a:xfrm>
            <a:off x="731520" y="2602992"/>
            <a:ext cx="3149498" cy="2883408"/>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冯·诺伊曼、埃克特、莫奇利</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费城，美国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宾夕法尼亚大学摩尔学院</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科学家们想到：把程序和数据一起放进存储器里，换程序就不用重新插线了！</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几乎所有现代计算机都采用存储程序结构。</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下载安装App，不用拆开手机。</a:t>
            </a:r>
            <a:endParaRPr lang="en-US" sz="1500" dirty="0"/>
          </a:p>
        </p:txBody>
      </p:sp>
      <p:sp>
        <p:nvSpPr>
          <p:cNvPr id="14" name="事件卡-manchester-baby"/>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1874972" cy="310896"/>
          </a:xfrm>
          <a:prstGeom prst="roundRect">
            <a:avLst>
              <a:gd name="adj" fmla="val 50000"/>
            </a:avLst>
          </a:prstGeom>
          <a:solidFill>
            <a:schemeClr val="accent2"/>
          </a:solidFill>
          <a:ln/>
        </p:spPr>
      </p:sp>
      <p:sp>
        <p:nvSpPr>
          <p:cNvPr id="16" name="Text 14"/>
          <p:cNvSpPr txBox="1"/>
          <p:nvPr/>
        </p:nvSpPr>
        <p:spPr>
          <a:xfrm>
            <a:off x="452109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1948年6月21日</a:t>
            </a:r>
            <a:endParaRPr lang="en-US" sz="1400" dirty="0"/>
          </a:p>
        </p:txBody>
      </p:sp>
      <p:sp>
        <p:nvSpPr>
          <p:cNvPr id="17" name="Shape 15"/>
          <p:cNvSpPr/>
          <p:nvPr/>
        </p:nvSpPr>
        <p:spPr>
          <a:xfrm>
            <a:off x="6487511" y="1591056"/>
            <a:ext cx="579120" cy="274320"/>
          </a:xfrm>
          <a:prstGeom prst="roundRect">
            <a:avLst>
              <a:gd name="adj" fmla="val 50000"/>
            </a:avLst>
          </a:prstGeom>
          <a:solidFill>
            <a:srgbClr val="EEE8FF"/>
          </a:solidFill>
          <a:ln/>
        </p:spPr>
      </p:sp>
      <p:sp>
        <p:nvSpPr>
          <p:cNvPr id="18" name="Text 16"/>
          <p:cNvSpPr txBox="1"/>
          <p:nvPr/>
        </p:nvSpPr>
        <p:spPr>
          <a:xfrm>
            <a:off x="6487511"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英国</a:t>
            </a:r>
            <a:endParaRPr lang="en-US" sz="1200" dirty="0"/>
          </a:p>
        </p:txBody>
      </p:sp>
      <p:sp>
        <p:nvSpPr>
          <p:cNvPr id="19" name="Text 17"/>
          <p:cNvSpPr txBox="1"/>
          <p:nvPr/>
        </p:nvSpPr>
        <p:spPr>
          <a:xfrm>
            <a:off x="4521098"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曼彻斯特“宝贝”运行第一个存储程序</a:t>
            </a:r>
            <a:endParaRPr lang="en-US" sz="1600" dirty="0"/>
          </a:p>
        </p:txBody>
      </p:sp>
      <p:sp>
        <p:nvSpPr>
          <p:cNvPr id="20" name="Shape 18"/>
          <p:cNvSpPr/>
          <p:nvPr/>
        </p:nvSpPr>
        <p:spPr>
          <a:xfrm>
            <a:off x="4521098" y="5577840"/>
            <a:ext cx="3149498" cy="548640"/>
          </a:xfrm>
          <a:prstGeom prst="roundRect">
            <a:avLst>
              <a:gd name="adj" fmla="val 13333"/>
            </a:avLst>
          </a:prstGeom>
          <a:solidFill>
            <a:srgbClr val="FFEDE2"/>
          </a:solidFill>
          <a:ln/>
        </p:spPr>
      </p:sp>
      <p:sp>
        <p:nvSpPr>
          <p:cNvPr id="21" name="Text 19"/>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它是实验机，用于验证存储器，不是实用计算服务机。</a:t>
            </a:r>
            <a:endParaRPr lang="en-US" sz="1200" dirty="0"/>
          </a:p>
        </p:txBody>
      </p:sp>
      <p:sp>
        <p:nvSpPr>
          <p:cNvPr id="22" name="Text 20"/>
          <p:cNvSpPr txBox="1"/>
          <p:nvPr/>
        </p:nvSpPr>
        <p:spPr>
          <a:xfrm>
            <a:off x="4521098" y="2602992"/>
            <a:ext cx="3149498" cy="2883408"/>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威廉姆斯、基尔伯恩、图蒂尔</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曼彻斯特，英国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曼彻斯特大学</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这台叫“宝贝”的小型实验机，第一次从自己的存储器里读出程序并运行成功。</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世界上第一台运行存储程序的电子计算机。</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电脑开机从存储器里读出系统程序。</a:t>
            </a:r>
            <a:endParaRPr lang="en-US" sz="1500" dirty="0"/>
          </a:p>
        </p:txBody>
      </p:sp>
      <p:sp>
        <p:nvSpPr>
          <p:cNvPr id="23" name="事件卡-edsac"/>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8310677" y="1572768"/>
            <a:ext cx="1758122" cy="310896"/>
          </a:xfrm>
          <a:prstGeom prst="roundRect">
            <a:avLst>
              <a:gd name="adj" fmla="val 50000"/>
            </a:avLst>
          </a:prstGeom>
          <a:solidFill>
            <a:schemeClr val="accent2"/>
          </a:solidFill>
          <a:ln/>
        </p:spPr>
      </p:sp>
      <p:sp>
        <p:nvSpPr>
          <p:cNvPr id="25" name="Text 23"/>
          <p:cNvSpPr txBox="1"/>
          <p:nvPr/>
        </p:nvSpPr>
        <p:spPr>
          <a:xfrm>
            <a:off x="8310677" y="1572768"/>
            <a:ext cx="1758122" cy="310896"/>
          </a:xfrm>
          <a:prstGeom prst="rect">
            <a:avLst/>
          </a:prstGeom>
          <a:noFill/>
          <a:ln/>
        </p:spPr>
        <p:txBody>
          <a:bodyPr wrap="square" lIns="0" tIns="0" rIns="0" bIns="0" rtlCol="0" anchor="ctr"/>
          <a:lstStyle/>
          <a:p>
            <a:pPr algn="ctr" indent="0" marL="0">
              <a:buNone/>
            </a:pPr>
            <a:r>
              <a:rPr lang="en-US" sz="1400" b="1" dirty="0">
                <a:solidFill>
                  <a:schemeClr val="tx1"/>
                </a:solidFill>
              </a:rPr>
              <a:t>1949年5月6日</a:t>
            </a:r>
            <a:endParaRPr lang="en-US" sz="1400" dirty="0"/>
          </a:p>
        </p:txBody>
      </p:sp>
      <p:sp>
        <p:nvSpPr>
          <p:cNvPr id="26" name="Shape 24"/>
          <p:cNvSpPr/>
          <p:nvPr/>
        </p:nvSpPr>
        <p:spPr>
          <a:xfrm>
            <a:off x="10160239" y="1591056"/>
            <a:ext cx="579120" cy="274320"/>
          </a:xfrm>
          <a:prstGeom prst="roundRect">
            <a:avLst>
              <a:gd name="adj" fmla="val 50000"/>
            </a:avLst>
          </a:prstGeom>
          <a:solidFill>
            <a:srgbClr val="EEE8FF"/>
          </a:solidFill>
          <a:ln/>
        </p:spPr>
      </p:sp>
      <p:sp>
        <p:nvSpPr>
          <p:cNvPr id="27" name="Text 25"/>
          <p:cNvSpPr txBox="1"/>
          <p:nvPr/>
        </p:nvSpPr>
        <p:spPr>
          <a:xfrm>
            <a:off x="1016023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英国</a:t>
            </a:r>
            <a:endParaRPr lang="en-US" sz="1200" dirty="0"/>
          </a:p>
        </p:txBody>
      </p:sp>
      <p:sp>
        <p:nvSpPr>
          <p:cNvPr id="28" name="Text 26"/>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EDSAC 投入运行</a:t>
            </a:r>
            <a:endParaRPr lang="en-US" sz="1600" dirty="0"/>
          </a:p>
        </p:txBody>
      </p:sp>
      <p:sp>
        <p:nvSpPr>
          <p:cNvPr id="29" name="Text 27"/>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莫里斯·威尔克斯</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剑桥，英国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剑桥大学数学实验室</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EDSAC 是最早能给科学家们天天提供计算服务的存储程序计算机之一。</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首批实用的存储程序计算机之一。</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程序员调用现成的代码库。</a:t>
            </a:r>
            <a:endParaRPr lang="en-US" sz="1500" dirty="0"/>
          </a:p>
        </p:txBody>
      </p:sp>
      <p:sp>
        <p:nvSpPr>
          <p:cNvPr id="30"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来源：宾夕法尼亚大学工程学院、计算机历史博物馆、英国科学与工业博物馆、英国国家计算博物馆（访问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548640" y="201168"/>
            <a:ext cx="2964546" cy="292608"/>
          </a:xfrm>
          <a:prstGeom prst="roundRect">
            <a:avLst>
              <a:gd name="adj" fmla="val 50000"/>
            </a:avLst>
          </a:prstGeom>
          <a:solidFill>
            <a:srgbClr val="283062"/>
          </a:solidFill>
          <a:ln/>
        </p:spPr>
      </p:sp>
      <p:sp>
        <p:nvSpPr>
          <p:cNvPr id="3" name="Text 1"/>
          <p:cNvSpPr txBox="1"/>
          <p:nvPr/>
        </p:nvSpPr>
        <p:spPr>
          <a:xfrm>
            <a:off x="548640" y="201168"/>
            <a:ext cx="2964546" cy="292608"/>
          </a:xfrm>
          <a:prstGeom prst="rect">
            <a:avLst/>
          </a:prstGeom>
          <a:noFill/>
          <a:ln/>
        </p:spPr>
        <p:txBody>
          <a:bodyPr wrap="square" lIns="0" tIns="0" rIns="0" bIns="0" rtlCol="0" anchor="ctr"/>
          <a:lstStyle/>
          <a:p>
            <a:pPr algn="ctr" indent="0" marL="0">
              <a:buNone/>
            </a:pPr>
            <a:r>
              <a:rPr lang="en-US" sz="1200" b="1" dirty="0">
                <a:solidFill>
                  <a:schemeClr val="accent5"/>
                </a:solidFill>
              </a:rPr>
              <a:t>04 · 芯片革命（1947—1970年代）</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芯片革命</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计算机怎样从一间屋子缩小到指甲盖？</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1947 晶体管：小小的电子开关</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1958—1959 集成电路：把电路“画”在一小片材料上</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1971 Intel 4004：一颗芯片装下整个CPU</a:t>
            </a:r>
            <a:endParaRPr lang="en-US" sz="1600" dirty="0"/>
          </a:p>
        </p:txBody>
      </p:sp>
      <p:sp>
        <p:nvSpPr>
          <p:cNvPr id="15" name="Shape 13"/>
          <p:cNvSpPr/>
          <p:nvPr/>
        </p:nvSpPr>
        <p:spPr>
          <a:xfrm>
            <a:off x="6263640" y="777240"/>
            <a:ext cx="5379415" cy="2703200"/>
          </a:xfrm>
          <a:prstGeom prst="roundRect">
            <a:avLst>
              <a:gd name="adj" fmla="val 4736"/>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size-shrink">    </p:cNvPr>
          <p:cNvPicPr>
            <a:picLocks noChangeAspect="1"/>
          </p:cNvPicPr>
          <p:nvPr/>
        </p:nvPicPr>
        <p:blipFill>
          <a:blip r:embed="rId1"/>
          <a:stretch>
            <a:fillRect/>
          </a:stretch>
        </p:blipFill>
        <p:spPr>
          <a:xfrm>
            <a:off x="6355080" y="868680"/>
            <a:ext cx="5196535" cy="2520320"/>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B4501A"/>
            </a:solidFill>
            <a:prstDash val="solid"/>
          </a:ln>
        </p:spPr>
      </p:sp>
      <p:pic>
        <p:nvPicPr>
          <p:cNvPr id="19" name="Image 1" descr="安安">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一颗芯片里真的有几十亿个开关吗？</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核实过了：一颗手机芯片里有几十亿个晶体管。</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来源：计算机历史博物馆、诺贝尔奖官网、Intel（访问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548640" y="201168"/>
            <a:ext cx="2964546" cy="292608"/>
          </a:xfrm>
          <a:prstGeom prst="roundRect">
            <a:avLst>
              <a:gd name="adj" fmla="val 50000"/>
            </a:avLst>
          </a:prstGeom>
          <a:solidFill>
            <a:srgbClr val="E6EEFF"/>
          </a:solidFill>
          <a:ln/>
        </p:spPr>
      </p:sp>
      <p:sp>
        <p:nvSpPr>
          <p:cNvPr id="3" name="Text 1"/>
          <p:cNvSpPr txBox="1"/>
          <p:nvPr/>
        </p:nvSpPr>
        <p:spPr>
          <a:xfrm>
            <a:off x="548640" y="201168"/>
            <a:ext cx="2964546" cy="292608"/>
          </a:xfrm>
          <a:prstGeom prst="rect">
            <a:avLst/>
          </a:prstGeom>
          <a:noFill/>
          <a:ln/>
        </p:spPr>
        <p:txBody>
          <a:bodyPr wrap="square" lIns="0" tIns="0" rIns="0" bIns="0" rtlCol="0" anchor="ctr"/>
          <a:lstStyle/>
          <a:p>
            <a:pPr algn="ctr" indent="0" marL="0">
              <a:buNone/>
            </a:pPr>
            <a:r>
              <a:rPr lang="en-US" sz="1200" b="1" dirty="0">
                <a:solidFill>
                  <a:srgbClr val="1F55C9"/>
                </a:solidFill>
              </a:rPr>
              <a:t>04 · 芯片革命（1947—1970年代）</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从晶体管到集成电路</a:t>
            </a:r>
            <a:endParaRPr lang="en-US" sz="3600" dirty="0"/>
          </a:p>
        </p:txBody>
      </p:sp>
      <p:sp>
        <p:nvSpPr>
          <p:cNvPr id="5" name="事件卡-transistor"/>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475420" cy="310896"/>
          </a:xfrm>
          <a:prstGeom prst="roundRect">
            <a:avLst>
              <a:gd name="adj" fmla="val 50000"/>
            </a:avLst>
          </a:prstGeom>
          <a:solidFill>
            <a:schemeClr val="accent2"/>
          </a:solidFill>
          <a:ln/>
        </p:spPr>
      </p:sp>
      <p:sp>
        <p:nvSpPr>
          <p:cNvPr id="7" name="Text 5"/>
          <p:cNvSpPr txBox="1"/>
          <p:nvPr/>
        </p:nvSpPr>
        <p:spPr>
          <a:xfrm>
            <a:off x="731520" y="1572768"/>
            <a:ext cx="1475420" cy="310896"/>
          </a:xfrm>
          <a:prstGeom prst="rect">
            <a:avLst/>
          </a:prstGeom>
          <a:noFill/>
          <a:ln/>
        </p:spPr>
        <p:txBody>
          <a:bodyPr wrap="square" lIns="0" tIns="0" rIns="0" bIns="0" rtlCol="0" anchor="ctr"/>
          <a:lstStyle/>
          <a:p>
            <a:pPr algn="ctr" indent="0" marL="0">
              <a:buNone/>
            </a:pPr>
            <a:r>
              <a:rPr lang="en-US" sz="1400" b="1" dirty="0">
                <a:solidFill>
                  <a:schemeClr val="tx1"/>
                </a:solidFill>
              </a:rPr>
              <a:t>1947年12月</a:t>
            </a:r>
            <a:endParaRPr lang="en-US" sz="1400" dirty="0"/>
          </a:p>
        </p:txBody>
      </p:sp>
      <p:sp>
        <p:nvSpPr>
          <p:cNvPr id="8" name="Shape 6"/>
          <p:cNvSpPr/>
          <p:nvPr/>
        </p:nvSpPr>
        <p:spPr>
          <a:xfrm>
            <a:off x="2298380" y="1591056"/>
            <a:ext cx="579120" cy="274320"/>
          </a:xfrm>
          <a:prstGeom prst="roundRect">
            <a:avLst>
              <a:gd name="adj" fmla="val 50000"/>
            </a:avLst>
          </a:prstGeom>
          <a:solidFill>
            <a:srgbClr val="EEE8FF"/>
          </a:solidFill>
          <a:ln/>
        </p:spPr>
      </p:sp>
      <p:sp>
        <p:nvSpPr>
          <p:cNvPr id="9" name="Text 7"/>
          <p:cNvSpPr txBox="1"/>
          <p:nvPr/>
        </p:nvSpPr>
        <p:spPr>
          <a:xfrm>
            <a:off x="2298380"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晶体管诞生</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约翰·巴丁、沃尔特·布拉顿、威廉·肖克利</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默里山（新泽西州），美国</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贝尔实验室</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晶体管是一个小小的电子开关，比真空管小、省电、不容易坏。</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现代电子工业的基础元件。</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一颗手机芯片里有几十亿个晶体管。</a:t>
            </a:r>
            <a:endParaRPr lang="en-US" sz="1400" dirty="0"/>
          </a:p>
        </p:txBody>
      </p:sp>
      <p:sp>
        <p:nvSpPr>
          <p:cNvPr id="12" name="事件卡-ic"/>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307683" cy="310896"/>
          </a:xfrm>
          <a:prstGeom prst="roundRect">
            <a:avLst>
              <a:gd name="adj" fmla="val 50000"/>
            </a:avLst>
          </a:prstGeom>
          <a:solidFill>
            <a:schemeClr val="accent2"/>
          </a:solidFill>
          <a:ln/>
        </p:spPr>
      </p:sp>
      <p:sp>
        <p:nvSpPr>
          <p:cNvPr id="14" name="Text 12"/>
          <p:cNvSpPr txBox="1"/>
          <p:nvPr/>
        </p:nvSpPr>
        <p:spPr>
          <a:xfrm>
            <a:off x="4521098" y="1572768"/>
            <a:ext cx="1307683" cy="310896"/>
          </a:xfrm>
          <a:prstGeom prst="rect">
            <a:avLst/>
          </a:prstGeom>
          <a:noFill/>
          <a:ln/>
        </p:spPr>
        <p:txBody>
          <a:bodyPr wrap="square" lIns="0" tIns="0" rIns="0" bIns="0" rtlCol="0" anchor="ctr"/>
          <a:lstStyle/>
          <a:p>
            <a:pPr algn="ctr" indent="0" marL="0">
              <a:buNone/>
            </a:pPr>
            <a:r>
              <a:rPr lang="en-US" sz="1400" b="1" dirty="0">
                <a:solidFill>
                  <a:schemeClr val="tx1"/>
                </a:solidFill>
              </a:rPr>
              <a:t>1958—1959</a:t>
            </a:r>
            <a:endParaRPr lang="en-US" sz="1400" dirty="0"/>
          </a:p>
        </p:txBody>
      </p:sp>
      <p:sp>
        <p:nvSpPr>
          <p:cNvPr id="15" name="Shape 13"/>
          <p:cNvSpPr/>
          <p:nvPr/>
        </p:nvSpPr>
        <p:spPr>
          <a:xfrm>
            <a:off x="5920222" y="1591056"/>
            <a:ext cx="579120" cy="274320"/>
          </a:xfrm>
          <a:prstGeom prst="roundRect">
            <a:avLst>
              <a:gd name="adj" fmla="val 50000"/>
            </a:avLst>
          </a:prstGeom>
          <a:solidFill>
            <a:srgbClr val="EEE8FF"/>
          </a:solidFill>
          <a:ln/>
        </p:spPr>
      </p:sp>
      <p:sp>
        <p:nvSpPr>
          <p:cNvPr id="16" name="Text 14"/>
          <p:cNvSpPr txBox="1"/>
          <p:nvPr/>
        </p:nvSpPr>
        <p:spPr>
          <a:xfrm>
            <a:off x="592022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集成电路发明</a:t>
            </a:r>
            <a:endParaRPr lang="en-US" sz="1600" dirty="0"/>
          </a:p>
        </p:txBody>
      </p:sp>
      <p:sp>
        <p:nvSpPr>
          <p:cNvPr id="18" name="Shape 16"/>
          <p:cNvSpPr/>
          <p:nvPr/>
        </p:nvSpPr>
        <p:spPr>
          <a:xfrm>
            <a:off x="4521098" y="5577840"/>
            <a:ext cx="3149498" cy="548640"/>
          </a:xfrm>
          <a:prstGeom prst="roundRect">
            <a:avLst>
              <a:gd name="adj" fmla="val 13333"/>
            </a:avLst>
          </a:prstGeom>
          <a:solidFill>
            <a:srgbClr val="FFEDE2"/>
          </a:solidFill>
          <a:ln/>
        </p:spPr>
      </p:sp>
      <p:sp>
        <p:nvSpPr>
          <p:cNvPr id="19" name="Text 17"/>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两人独立发明，常并称共同发明者。</a:t>
            </a:r>
            <a:endParaRPr lang="en-US" sz="1200" dirty="0"/>
          </a:p>
        </p:txBody>
      </p:sp>
      <p:sp>
        <p:nvSpPr>
          <p:cNvPr id="20" name="Text 18"/>
          <p:cNvSpPr txBox="1"/>
          <p:nvPr/>
        </p:nvSpPr>
        <p:spPr>
          <a:xfrm>
            <a:off x="4521098" y="2334768"/>
            <a:ext cx="3149498" cy="3151632"/>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杰克·基尔比、罗伯特·诺伊斯</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达拉斯 / 帕洛阿尔托（硅谷），美国</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德州仪器；仙童半导体</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把许多晶体管和电线“画”在同一小片材料上，这就是芯片！</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让电子设备可以小型化、批量化生产。</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手机、手表、汽车里的各种芯片。</a:t>
            </a:r>
            <a:endParaRPr lang="en-US" sz="1400" dirty="0"/>
          </a:p>
        </p:txBody>
      </p:sp>
      <p:sp>
        <p:nvSpPr>
          <p:cNvPr id="21" name="事件卡-mosfet"/>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959018" cy="310896"/>
          </a:xfrm>
          <a:prstGeom prst="roundRect">
            <a:avLst>
              <a:gd name="adj" fmla="val 50000"/>
            </a:avLst>
          </a:prstGeom>
          <a:solidFill>
            <a:schemeClr val="accent2"/>
          </a:solidFill>
          <a:ln/>
        </p:spPr>
      </p:sp>
      <p:sp>
        <p:nvSpPr>
          <p:cNvPr id="23" name="Text 21"/>
          <p:cNvSpPr txBox="1"/>
          <p:nvPr/>
        </p:nvSpPr>
        <p:spPr>
          <a:xfrm>
            <a:off x="8310677"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1959年</a:t>
            </a:r>
            <a:endParaRPr lang="en-US" sz="1400" dirty="0"/>
          </a:p>
        </p:txBody>
      </p:sp>
      <p:sp>
        <p:nvSpPr>
          <p:cNvPr id="24" name="Shape 22"/>
          <p:cNvSpPr/>
          <p:nvPr/>
        </p:nvSpPr>
        <p:spPr>
          <a:xfrm>
            <a:off x="9361134" y="1591056"/>
            <a:ext cx="579120" cy="274320"/>
          </a:xfrm>
          <a:prstGeom prst="roundRect">
            <a:avLst>
              <a:gd name="adj" fmla="val 50000"/>
            </a:avLst>
          </a:prstGeom>
          <a:solidFill>
            <a:srgbClr val="EEE8FF"/>
          </a:solidFill>
          <a:ln/>
        </p:spPr>
      </p:sp>
      <p:sp>
        <p:nvSpPr>
          <p:cNvPr id="25" name="Text 23"/>
          <p:cNvSpPr txBox="1"/>
          <p:nvPr/>
        </p:nvSpPr>
        <p:spPr>
          <a:xfrm>
            <a:off x="9361134"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6" name="Text 24"/>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MOS场效应晶体管（MOSFET）</a:t>
            </a:r>
            <a:endParaRPr lang="en-US" sz="1600" dirty="0"/>
          </a:p>
        </p:txBody>
      </p:sp>
      <p:sp>
        <p:nvSpPr>
          <p:cNvPr id="27" name="Text 25"/>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穆罕默德·阿塔拉、姜大元</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默里山（新泽西州），美国</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贝尔实验室</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一种更容易做小、做多的晶体管，今天的芯片几乎都用它。</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人类制造数量最多的器件之一。</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CPU、内存、闪存都由MOS晶体管组成。</a:t>
            </a:r>
            <a:endParaRPr lang="en-US" sz="14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来源：诺贝尔奖官网、计算机历史博物馆（访问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548640" y="201168"/>
            <a:ext cx="2964546" cy="292608"/>
          </a:xfrm>
          <a:prstGeom prst="roundRect">
            <a:avLst>
              <a:gd name="adj" fmla="val 50000"/>
            </a:avLst>
          </a:prstGeom>
          <a:solidFill>
            <a:srgbClr val="E6EEFF"/>
          </a:solidFill>
          <a:ln/>
        </p:spPr>
      </p:sp>
      <p:sp>
        <p:nvSpPr>
          <p:cNvPr id="3" name="Text 1"/>
          <p:cNvSpPr txBox="1"/>
          <p:nvPr/>
        </p:nvSpPr>
        <p:spPr>
          <a:xfrm>
            <a:off x="548640" y="201168"/>
            <a:ext cx="2964546" cy="292608"/>
          </a:xfrm>
          <a:prstGeom prst="rect">
            <a:avLst/>
          </a:prstGeom>
          <a:noFill/>
          <a:ln/>
        </p:spPr>
        <p:txBody>
          <a:bodyPr wrap="square" lIns="0" tIns="0" rIns="0" bIns="0" rtlCol="0" anchor="ctr"/>
          <a:lstStyle/>
          <a:p>
            <a:pPr algn="ctr" indent="0" marL="0">
              <a:buNone/>
            </a:pPr>
            <a:r>
              <a:rPr lang="en-US" sz="1200" b="1" dirty="0">
                <a:solidFill>
                  <a:srgbClr val="1F55C9"/>
                </a:solidFill>
              </a:rPr>
              <a:t>04 · 芯片革命（1947—1970年代）</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摩尔定律与微处理器</a:t>
            </a:r>
            <a:endParaRPr lang="en-US" sz="3600" dirty="0"/>
          </a:p>
        </p:txBody>
      </p:sp>
      <p:sp>
        <p:nvSpPr>
          <p:cNvPr id="5" name="事件卡-moores-law"/>
          <p:cNvSpPr/>
          <p:nvPr/>
        </p:nvSpPr>
        <p:spPr>
          <a:xfrm>
            <a:off x="548640" y="1389888"/>
            <a:ext cx="5410048"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874972" cy="310896"/>
          </a:xfrm>
          <a:prstGeom prst="roundRect">
            <a:avLst>
              <a:gd name="adj" fmla="val 50000"/>
            </a:avLst>
          </a:prstGeom>
          <a:solidFill>
            <a:schemeClr val="accent2"/>
          </a:solidFill>
          <a:ln/>
        </p:spPr>
      </p:sp>
      <p:sp>
        <p:nvSpPr>
          <p:cNvPr id="7" name="Text 5"/>
          <p:cNvSpPr txBox="1"/>
          <p:nvPr/>
        </p:nvSpPr>
        <p:spPr>
          <a:xfrm>
            <a:off x="731520"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1965年4月19日</a:t>
            </a:r>
            <a:endParaRPr lang="en-US" sz="1400" dirty="0"/>
          </a:p>
        </p:txBody>
      </p:sp>
      <p:sp>
        <p:nvSpPr>
          <p:cNvPr id="8" name="Shape 6"/>
          <p:cNvSpPr/>
          <p:nvPr/>
        </p:nvSpPr>
        <p:spPr>
          <a:xfrm>
            <a:off x="2697932" y="1591056"/>
            <a:ext cx="579120" cy="274320"/>
          </a:xfrm>
          <a:prstGeom prst="roundRect">
            <a:avLst>
              <a:gd name="adj" fmla="val 50000"/>
            </a:avLst>
          </a:prstGeom>
          <a:solidFill>
            <a:srgbClr val="EEE8FF"/>
          </a:solidFill>
          <a:ln/>
        </p:spPr>
      </p:sp>
      <p:sp>
        <p:nvSpPr>
          <p:cNvPr id="9" name="Text 7"/>
          <p:cNvSpPr txBox="1"/>
          <p:nvPr/>
        </p:nvSpPr>
        <p:spPr>
          <a:xfrm>
            <a:off x="269793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5044288" cy="335280"/>
          </a:xfrm>
          <a:prstGeom prst="rect">
            <a:avLst/>
          </a:prstGeom>
          <a:noFill/>
          <a:ln/>
        </p:spPr>
        <p:txBody>
          <a:bodyPr wrap="square" lIns="0" tIns="0" rIns="0" bIns="0" rtlCol="0" anchor="t"/>
          <a:lstStyle/>
          <a:p>
            <a:pPr indent="0" marL="0">
              <a:buNone/>
            </a:pPr>
            <a:r>
              <a:rPr lang="en-US" sz="2000" b="1" dirty="0">
                <a:solidFill>
                  <a:schemeClr val="tx1"/>
                </a:solidFill>
              </a:rPr>
              <a:t>摩尔定律的提出</a:t>
            </a:r>
            <a:endParaRPr lang="en-US" sz="2000" dirty="0"/>
          </a:p>
        </p:txBody>
      </p:sp>
      <p:sp>
        <p:nvSpPr>
          <p:cNvPr id="11" name="Shape 9"/>
          <p:cNvSpPr/>
          <p:nvPr/>
        </p:nvSpPr>
        <p:spPr>
          <a:xfrm>
            <a:off x="731520" y="5779008"/>
            <a:ext cx="5044288" cy="347472"/>
          </a:xfrm>
          <a:prstGeom prst="roundRect">
            <a:avLst>
              <a:gd name="adj" fmla="val 21053"/>
            </a:avLst>
          </a:prstGeom>
          <a:solidFill>
            <a:srgbClr val="FFEDE2"/>
          </a:solidFill>
          <a:ln/>
        </p:spPr>
      </p:sp>
      <p:sp>
        <p:nvSpPr>
          <p:cNvPr id="12" name="Text 10"/>
          <p:cNvSpPr txBox="1"/>
          <p:nvPr/>
        </p:nvSpPr>
        <p:spPr>
          <a:xfrm>
            <a:off x="841248" y="5852160"/>
            <a:ext cx="4824832" cy="201168"/>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是历史经验，不是永恒规律。</a:t>
            </a:r>
            <a:endParaRPr lang="en-US" sz="1200" dirty="0"/>
          </a:p>
        </p:txBody>
      </p:sp>
      <p:sp>
        <p:nvSpPr>
          <p:cNvPr id="13" name="Text 11"/>
          <p:cNvSpPr txBox="1"/>
          <p:nvPr/>
        </p:nvSpPr>
        <p:spPr>
          <a:xfrm>
            <a:off x="731520" y="2401824"/>
            <a:ext cx="5044288" cy="3285744"/>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戈登·摩尔</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硅谷（加州），美国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仙童半导体（后共同创办英特尔）</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摩尔发现：芯片上能放的晶体管数量，每隔一段时间就翻一倍。</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指引了半导体产业数十年的发展节奏。</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新手机通常比几年前的更快更省电。</a:t>
            </a:r>
            <a:endParaRPr lang="en-US" sz="1600" dirty="0"/>
          </a:p>
        </p:txBody>
      </p:sp>
      <p:sp>
        <p:nvSpPr>
          <p:cNvPr id="14" name="事件卡-intel4004"/>
          <p:cNvSpPr/>
          <p:nvPr/>
        </p:nvSpPr>
        <p:spPr>
          <a:xfrm>
            <a:off x="6233008" y="1389888"/>
            <a:ext cx="5410048"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6415888" y="1572768"/>
            <a:ext cx="1991822" cy="310896"/>
          </a:xfrm>
          <a:prstGeom prst="roundRect">
            <a:avLst>
              <a:gd name="adj" fmla="val 50000"/>
            </a:avLst>
          </a:prstGeom>
          <a:solidFill>
            <a:schemeClr val="accent2"/>
          </a:solidFill>
          <a:ln/>
        </p:spPr>
      </p:sp>
      <p:sp>
        <p:nvSpPr>
          <p:cNvPr id="16" name="Text 14"/>
          <p:cNvSpPr txBox="1"/>
          <p:nvPr/>
        </p:nvSpPr>
        <p:spPr>
          <a:xfrm>
            <a:off x="6415888"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1971年11月15日</a:t>
            </a:r>
            <a:endParaRPr lang="en-US" sz="1400" dirty="0"/>
          </a:p>
        </p:txBody>
      </p:sp>
      <p:sp>
        <p:nvSpPr>
          <p:cNvPr id="17" name="Shape 15"/>
          <p:cNvSpPr/>
          <p:nvPr/>
        </p:nvSpPr>
        <p:spPr>
          <a:xfrm>
            <a:off x="8499150" y="1591056"/>
            <a:ext cx="1709928" cy="274320"/>
          </a:xfrm>
          <a:prstGeom prst="roundRect">
            <a:avLst>
              <a:gd name="adj" fmla="val 50000"/>
            </a:avLst>
          </a:prstGeom>
          <a:solidFill>
            <a:srgbClr val="EEE8FF"/>
          </a:solidFill>
          <a:ln/>
        </p:spPr>
      </p:sp>
      <p:sp>
        <p:nvSpPr>
          <p:cNvPr id="18" name="Text 16"/>
          <p:cNvSpPr txBox="1"/>
          <p:nvPr/>
        </p:nvSpPr>
        <p:spPr>
          <a:xfrm>
            <a:off x="8499150" y="1591056"/>
            <a:ext cx="1709928"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美国（与日本合作）</a:t>
            </a:r>
            <a:endParaRPr lang="en-US" sz="1200" dirty="0"/>
          </a:p>
        </p:txBody>
      </p:sp>
      <p:sp>
        <p:nvSpPr>
          <p:cNvPr id="19" name="Text 17"/>
          <p:cNvSpPr txBox="1"/>
          <p:nvPr/>
        </p:nvSpPr>
        <p:spPr>
          <a:xfrm>
            <a:off x="6415888" y="1993392"/>
            <a:ext cx="5044288" cy="335280"/>
          </a:xfrm>
          <a:prstGeom prst="rect">
            <a:avLst/>
          </a:prstGeom>
          <a:noFill/>
          <a:ln/>
        </p:spPr>
        <p:txBody>
          <a:bodyPr wrap="square" lIns="0" tIns="0" rIns="0" bIns="0" rtlCol="0" anchor="t"/>
          <a:lstStyle/>
          <a:p>
            <a:pPr indent="0" marL="0">
              <a:buNone/>
            </a:pPr>
            <a:r>
              <a:rPr lang="en-US" sz="2000" b="1" dirty="0">
                <a:solidFill>
                  <a:schemeClr val="tx1"/>
                </a:solidFill>
              </a:rPr>
              <a:t>Intel 4004：第一款商用微处理器</a:t>
            </a:r>
            <a:endParaRPr lang="en-US" sz="2000" dirty="0"/>
          </a:p>
        </p:txBody>
      </p:sp>
      <p:sp>
        <p:nvSpPr>
          <p:cNvPr id="20" name="Shape 18"/>
          <p:cNvSpPr/>
          <p:nvPr/>
        </p:nvSpPr>
        <p:spPr>
          <a:xfrm>
            <a:off x="6415888" y="5779008"/>
            <a:ext cx="5044288" cy="347472"/>
          </a:xfrm>
          <a:prstGeom prst="roundRect">
            <a:avLst>
              <a:gd name="adj" fmla="val 21053"/>
            </a:avLst>
          </a:prstGeom>
          <a:solidFill>
            <a:srgbClr val="FFEDE2"/>
          </a:solidFill>
          <a:ln/>
        </p:spPr>
      </p:sp>
      <p:sp>
        <p:nvSpPr>
          <p:cNvPr id="21" name="Text 19"/>
          <p:cNvSpPr txBox="1"/>
          <p:nvPr/>
        </p:nvSpPr>
        <p:spPr>
          <a:xfrm>
            <a:off x="6525616" y="5852160"/>
            <a:ext cx="4824832" cy="201168"/>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同期也有其他公司研发类似芯片。</a:t>
            </a:r>
            <a:endParaRPr lang="en-US" sz="1200" dirty="0"/>
          </a:p>
        </p:txBody>
      </p:sp>
      <p:sp>
        <p:nvSpPr>
          <p:cNvPr id="22" name="Text 20"/>
          <p:cNvSpPr txBox="1"/>
          <p:nvPr/>
        </p:nvSpPr>
        <p:spPr>
          <a:xfrm>
            <a:off x="6415888" y="2401824"/>
            <a:ext cx="5044288" cy="3285744"/>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费德里科·法金、泰德·霍夫、斯坦利·梅泽尔、岛正利</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圣克拉拉（硅谷），美国（与日本合作）</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英特尔；日本Busicom公司委托</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一颗指甲盖大小的芯片里装下了整个计算机的“大脑”。</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微处理器让个人电脑和智能设备成为可能。</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冰箱、玩具、汽车里都有微处理器。</a:t>
            </a:r>
            <a:endParaRPr lang="en-US" sz="1600" dirty="0"/>
          </a:p>
        </p:txBody>
      </p:sp>
      <p:sp>
        <p:nvSpPr>
          <p:cNvPr id="23" name="Text 21"/>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来源：计算机历史博物馆、Intel（访问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548640" y="201168"/>
            <a:ext cx="2964546" cy="292608"/>
          </a:xfrm>
          <a:prstGeom prst="roundRect">
            <a:avLst>
              <a:gd name="adj" fmla="val 50000"/>
            </a:avLst>
          </a:prstGeom>
          <a:solidFill>
            <a:srgbClr val="E6EEFF"/>
          </a:solidFill>
          <a:ln/>
        </p:spPr>
      </p:sp>
      <p:sp>
        <p:nvSpPr>
          <p:cNvPr id="3" name="Text 1"/>
          <p:cNvSpPr txBox="1"/>
          <p:nvPr/>
        </p:nvSpPr>
        <p:spPr>
          <a:xfrm>
            <a:off x="548640" y="201168"/>
            <a:ext cx="2964546" cy="292608"/>
          </a:xfrm>
          <a:prstGeom prst="rect">
            <a:avLst/>
          </a:prstGeom>
          <a:noFill/>
          <a:ln/>
        </p:spPr>
        <p:txBody>
          <a:bodyPr wrap="square" lIns="0" tIns="0" rIns="0" bIns="0" rtlCol="0" anchor="ctr"/>
          <a:lstStyle/>
          <a:p>
            <a:pPr algn="ctr" indent="0" marL="0">
              <a:buNone/>
            </a:pPr>
            <a:r>
              <a:rPr lang="en-US" sz="1200" b="1" dirty="0">
                <a:solidFill>
                  <a:srgbClr val="1F55C9"/>
                </a:solidFill>
              </a:rPr>
              <a:t>04 · 芯片革命（1947—1970年代）</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主机里的部件各有分工</a:t>
            </a:r>
            <a:endParaRPr lang="en-US" sz="3600" dirty="0"/>
          </a:p>
        </p:txBody>
      </p:sp>
      <p:sp>
        <p:nvSpPr>
          <p:cNvPr id="5" name="Shape 3"/>
          <p:cNvSpPr/>
          <p:nvPr/>
        </p:nvSpPr>
        <p:spPr>
          <a:xfrm>
            <a:off x="548640" y="1481328"/>
            <a:ext cx="7512652" cy="4782312"/>
          </a:xfrm>
          <a:prstGeom prst="roundRect">
            <a:avLst>
              <a:gd name="adj" fmla="val 2677"/>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pc-inside">    </p:cNvPr>
          <p:cNvPicPr>
            <a:picLocks noChangeAspect="1"/>
          </p:cNvPicPr>
          <p:nvPr/>
        </p:nvPicPr>
        <p:blipFill>
          <a:blip r:embed="rId1"/>
          <a:stretch>
            <a:fillRect/>
          </a:stretch>
        </p:blipFill>
        <p:spPr>
          <a:xfrm>
            <a:off x="640080" y="1572768"/>
            <a:ext cx="7329772" cy="4599432"/>
          </a:xfrm>
          <a:prstGeom prst="rect">
            <a:avLst/>
          </a:prstGeom>
        </p:spPr>
      </p:pic>
      <p:sp>
        <p:nvSpPr>
          <p:cNvPr id="7" name="Shape 4"/>
          <p:cNvSpPr/>
          <p:nvPr/>
        </p:nvSpPr>
        <p:spPr>
          <a:xfrm>
            <a:off x="8335612" y="1481328"/>
            <a:ext cx="3307443" cy="4782312"/>
          </a:xfrm>
          <a:prstGeom prst="roundRect">
            <a:avLst>
              <a:gd name="adj" fmla="val 3318"/>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8536780" y="1682496"/>
            <a:ext cx="2905107" cy="365760"/>
          </a:xfrm>
          <a:prstGeom prst="rect">
            <a:avLst/>
          </a:prstGeom>
          <a:noFill/>
          <a:ln/>
        </p:spPr>
        <p:txBody>
          <a:bodyPr wrap="square" lIns="0" tIns="0" rIns="0" bIns="0" rtlCol="0" anchor="t"/>
          <a:lstStyle/>
          <a:p>
            <a:pPr indent="0" marL="0">
              <a:buNone/>
            </a:pPr>
            <a:r>
              <a:rPr lang="en-US" sz="1800" b="1" dirty="0">
                <a:solidFill>
                  <a:schemeClr val="accent3"/>
                </a:solidFill>
              </a:rPr>
              <a:t>记住三组区别</a:t>
            </a:r>
            <a:endParaRPr lang="en-US" sz="1800" dirty="0"/>
          </a:p>
        </p:txBody>
      </p:sp>
      <p:sp>
        <p:nvSpPr>
          <p:cNvPr id="9" name="Shape 6"/>
          <p:cNvSpPr/>
          <p:nvPr/>
        </p:nvSpPr>
        <p:spPr>
          <a:xfrm>
            <a:off x="8536780" y="2185416"/>
            <a:ext cx="128016" cy="128016"/>
          </a:xfrm>
          <a:prstGeom prst="ellipse">
            <a:avLst/>
          </a:prstGeom>
          <a:solidFill>
            <a:schemeClr val="accent2"/>
          </a:solidFill>
          <a:ln/>
        </p:spPr>
      </p:sp>
      <p:sp>
        <p:nvSpPr>
          <p:cNvPr id="10" name="Text 7"/>
          <p:cNvSpPr txBox="1"/>
          <p:nvPr/>
        </p:nvSpPr>
        <p:spPr>
          <a:xfrm>
            <a:off x="8811100" y="2121408"/>
            <a:ext cx="2630787" cy="469392"/>
          </a:xfrm>
          <a:prstGeom prst="rect">
            <a:avLst/>
          </a:prstGeom>
          <a:noFill/>
          <a:ln/>
        </p:spPr>
        <p:txBody>
          <a:bodyPr wrap="square" lIns="0" tIns="0" rIns="0" bIns="0" rtlCol="0" anchor="t"/>
          <a:lstStyle/>
          <a:p>
            <a:pPr indent="0" marL="0">
              <a:buNone/>
            </a:pPr>
            <a:r>
              <a:rPr lang="en-US" sz="1400" dirty="0">
                <a:solidFill>
                  <a:schemeClr val="tx1"/>
                </a:solidFill>
              </a:rPr>
              <a:t>CPU 是总指挥，GPU 是同时画很多小格子的画师团队</a:t>
            </a:r>
            <a:endParaRPr lang="en-US" sz="1400" dirty="0"/>
          </a:p>
        </p:txBody>
      </p:sp>
      <p:sp>
        <p:nvSpPr>
          <p:cNvPr id="11" name="Shape 8"/>
          <p:cNvSpPr/>
          <p:nvPr/>
        </p:nvSpPr>
        <p:spPr>
          <a:xfrm>
            <a:off x="8536780" y="2727960"/>
            <a:ext cx="128016" cy="128016"/>
          </a:xfrm>
          <a:prstGeom prst="ellipse">
            <a:avLst/>
          </a:prstGeom>
          <a:solidFill>
            <a:schemeClr val="accent2"/>
          </a:solidFill>
          <a:ln/>
        </p:spPr>
      </p:sp>
      <p:sp>
        <p:nvSpPr>
          <p:cNvPr id="12" name="Text 9"/>
          <p:cNvSpPr txBox="1"/>
          <p:nvPr/>
        </p:nvSpPr>
        <p:spPr>
          <a:xfrm>
            <a:off x="8811100" y="2663952"/>
            <a:ext cx="2630787" cy="469392"/>
          </a:xfrm>
          <a:prstGeom prst="rect">
            <a:avLst/>
          </a:prstGeom>
          <a:noFill/>
          <a:ln/>
        </p:spPr>
        <p:txBody>
          <a:bodyPr wrap="square" lIns="0" tIns="0" rIns="0" bIns="0" rtlCol="0" anchor="t"/>
          <a:lstStyle/>
          <a:p>
            <a:pPr indent="0" marL="0">
              <a:buNone/>
            </a:pPr>
            <a:r>
              <a:rPr lang="en-US" sz="1400" dirty="0">
                <a:solidFill>
                  <a:schemeClr val="tx1"/>
                </a:solidFill>
              </a:rPr>
              <a:t>内存（RAM）像书桌：快，但断电就清空</a:t>
            </a:r>
            <a:endParaRPr lang="en-US" sz="1400" dirty="0"/>
          </a:p>
        </p:txBody>
      </p:sp>
      <p:sp>
        <p:nvSpPr>
          <p:cNvPr id="13" name="Shape 10"/>
          <p:cNvSpPr/>
          <p:nvPr/>
        </p:nvSpPr>
        <p:spPr>
          <a:xfrm>
            <a:off x="8536780" y="3270504"/>
            <a:ext cx="128016" cy="128016"/>
          </a:xfrm>
          <a:prstGeom prst="ellipse">
            <a:avLst/>
          </a:prstGeom>
          <a:solidFill>
            <a:schemeClr val="accent2"/>
          </a:solidFill>
          <a:ln/>
        </p:spPr>
      </p:sp>
      <p:sp>
        <p:nvSpPr>
          <p:cNvPr id="14" name="Text 11"/>
          <p:cNvSpPr txBox="1"/>
          <p:nvPr/>
        </p:nvSpPr>
        <p:spPr>
          <a:xfrm>
            <a:off x="8811100" y="3206496"/>
            <a:ext cx="2630787" cy="469392"/>
          </a:xfrm>
          <a:prstGeom prst="rect">
            <a:avLst/>
          </a:prstGeom>
          <a:noFill/>
          <a:ln/>
        </p:spPr>
        <p:txBody>
          <a:bodyPr wrap="square" lIns="0" tIns="0" rIns="0" bIns="0" rtlCol="0" anchor="t"/>
          <a:lstStyle/>
          <a:p>
            <a:pPr indent="0" marL="0">
              <a:buNone/>
            </a:pPr>
            <a:r>
              <a:rPr lang="en-US" sz="1400" dirty="0">
                <a:solidFill>
                  <a:schemeClr val="tx1"/>
                </a:solidFill>
              </a:rPr>
              <a:t>固态硬盘（SSD）像书柜：断电也还在</a:t>
            </a:r>
            <a:endParaRPr lang="en-US" sz="1400" dirty="0"/>
          </a:p>
        </p:txBody>
      </p:sp>
      <p:sp>
        <p:nvSpPr>
          <p:cNvPr id="15" name="Shape 12"/>
          <p:cNvSpPr/>
          <p:nvPr/>
        </p:nvSpPr>
        <p:spPr>
          <a:xfrm>
            <a:off x="8536780" y="3813048"/>
            <a:ext cx="128016" cy="128016"/>
          </a:xfrm>
          <a:prstGeom prst="ellipse">
            <a:avLst/>
          </a:prstGeom>
          <a:solidFill>
            <a:schemeClr val="accent2"/>
          </a:solidFill>
          <a:ln/>
        </p:spPr>
      </p:sp>
      <p:sp>
        <p:nvSpPr>
          <p:cNvPr id="16" name="Text 13"/>
          <p:cNvSpPr txBox="1"/>
          <p:nvPr/>
        </p:nvSpPr>
        <p:spPr>
          <a:xfrm>
            <a:off x="8811100" y="3749040"/>
            <a:ext cx="2630787" cy="469392"/>
          </a:xfrm>
          <a:prstGeom prst="rect">
            <a:avLst/>
          </a:prstGeom>
          <a:noFill/>
          <a:ln/>
        </p:spPr>
        <p:txBody>
          <a:bodyPr wrap="square" lIns="0" tIns="0" rIns="0" bIns="0" rtlCol="0" anchor="t"/>
          <a:lstStyle/>
          <a:p>
            <a:pPr indent="0" marL="0">
              <a:buNone/>
            </a:pPr>
            <a:r>
              <a:rPr lang="en-US" sz="1400" dirty="0">
                <a:solidFill>
                  <a:schemeClr val="tx1"/>
                </a:solidFill>
              </a:rPr>
              <a:t>主板像道路网，电源把交流电变成直流电</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548640" y="201168"/>
            <a:ext cx="2964546" cy="292608"/>
          </a:xfrm>
          <a:prstGeom prst="roundRect">
            <a:avLst>
              <a:gd name="adj" fmla="val 50000"/>
            </a:avLst>
          </a:prstGeom>
          <a:solidFill>
            <a:srgbClr val="E6EEFF"/>
          </a:solidFill>
          <a:ln/>
        </p:spPr>
      </p:sp>
      <p:sp>
        <p:nvSpPr>
          <p:cNvPr id="3" name="Text 1"/>
          <p:cNvSpPr txBox="1"/>
          <p:nvPr/>
        </p:nvSpPr>
        <p:spPr>
          <a:xfrm>
            <a:off x="548640" y="201168"/>
            <a:ext cx="2964546" cy="292608"/>
          </a:xfrm>
          <a:prstGeom prst="rect">
            <a:avLst/>
          </a:prstGeom>
          <a:noFill/>
          <a:ln/>
        </p:spPr>
        <p:txBody>
          <a:bodyPr wrap="square" lIns="0" tIns="0" rIns="0" bIns="0" rtlCol="0" anchor="ctr"/>
          <a:lstStyle/>
          <a:p>
            <a:pPr algn="ctr" indent="0" marL="0">
              <a:buNone/>
            </a:pPr>
            <a:r>
              <a:rPr lang="en-US" sz="1200" b="1" dirty="0">
                <a:solidFill>
                  <a:srgbClr val="1F55C9"/>
                </a:solidFill>
              </a:rPr>
              <a:t>04 · 芯片革命（1947—1970年代）</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时间轴①：起源—1980</a:t>
            </a:r>
            <a:endParaRPr lang="en-US" sz="3600" dirty="0"/>
          </a:p>
        </p:txBody>
      </p:sp>
      <p:sp>
        <p:nvSpPr>
          <p:cNvPr id="5" name="Text 3"/>
          <p:cNvSpPr txBox="1"/>
          <p:nvPr/>
        </p:nvSpPr>
        <p:spPr>
          <a:xfrm>
            <a:off x="548640" y="1325880"/>
            <a:ext cx="5486400" cy="274320"/>
          </a:xfrm>
          <a:prstGeom prst="rect">
            <a:avLst/>
          </a:prstGeom>
          <a:noFill/>
          <a:ln/>
        </p:spPr>
        <p:txBody>
          <a:bodyPr wrap="square" lIns="0" tIns="0" rIns="0" bIns="0" rtlCol="0" anchor="t"/>
          <a:lstStyle/>
          <a:p>
            <a:pPr indent="0" marL="0">
              <a:buNone/>
            </a:pPr>
            <a:r>
              <a:rPr lang="en-US" sz="1200" dirty="0">
                <a:solidFill>
                  <a:srgbClr val="5A6280"/>
                </a:solidFill>
              </a:rPr>
              <a:t>按年份先后排列 · 间隔不按比例</a:t>
            </a:r>
            <a:endParaRPr lang="en-US" sz="1200" dirty="0"/>
          </a:p>
        </p:txBody>
      </p:sp>
      <p:sp>
        <p:nvSpPr>
          <p:cNvPr id="6" name="Shape 4"/>
          <p:cNvSpPr/>
          <p:nvPr/>
        </p:nvSpPr>
        <p:spPr>
          <a:xfrm>
            <a:off x="548640" y="3429000"/>
            <a:ext cx="11094415" cy="0"/>
          </a:xfrm>
          <a:prstGeom prst="line">
            <a:avLst/>
          </a:prstGeom>
          <a:noFill/>
          <a:ln w="38100">
            <a:solidFill>
              <a:srgbClr val="1B2140"/>
            </a:solidFill>
            <a:prstDash val="solid"/>
            <a:tailEnd type="triangle"/>
          </a:ln>
        </p:spPr>
      </p:sp>
      <p:sp>
        <p:nvSpPr>
          <p:cNvPr id="7" name="Shape 5"/>
          <p:cNvSpPr/>
          <p:nvPr/>
        </p:nvSpPr>
        <p:spPr>
          <a:xfrm>
            <a:off x="960120" y="3136392"/>
            <a:ext cx="0" cy="292608"/>
          </a:xfrm>
          <a:prstGeom prst="line">
            <a:avLst/>
          </a:prstGeom>
          <a:noFill/>
          <a:ln w="19050">
            <a:solidFill>
              <a:srgbClr val="2F6FED"/>
            </a:solidFill>
            <a:prstDash val="solid"/>
          </a:ln>
        </p:spPr>
      </p:sp>
      <p:sp>
        <p:nvSpPr>
          <p:cNvPr id="8" name="Shape 6"/>
          <p:cNvSpPr/>
          <p:nvPr/>
        </p:nvSpPr>
        <p:spPr>
          <a:xfrm>
            <a:off x="841248" y="3310128"/>
            <a:ext cx="237744" cy="237744"/>
          </a:xfrm>
          <a:prstGeom prst="ellipse">
            <a:avLst/>
          </a:prstGeom>
          <a:solidFill>
            <a:schemeClr val="accent1"/>
          </a:solidFill>
          <a:ln w="19050">
            <a:solidFill>
              <a:srgbClr val="FFFFFF"/>
            </a:solidFill>
            <a:prstDash val="solid"/>
          </a:ln>
        </p:spPr>
      </p:sp>
      <p:sp>
        <p:nvSpPr>
          <p:cNvPr id="9" name="Text 7"/>
          <p:cNvSpPr txBox="1"/>
          <p:nvPr/>
        </p:nvSpPr>
        <p:spPr>
          <a:xfrm>
            <a:off x="272165" y="2240280"/>
            <a:ext cx="1375911" cy="868680"/>
          </a:xfrm>
          <a:prstGeom prst="rect">
            <a:avLst/>
          </a:prstGeom>
          <a:noFill/>
          <a:ln/>
        </p:spPr>
        <p:txBody>
          <a:bodyPr wrap="square" lIns="0" tIns="0" rIns="0" bIns="0" rtlCol="0" anchor="b"/>
          <a:lstStyle/>
          <a:p>
            <a:pPr algn="ctr" indent="0" marL="0">
              <a:buNone/>
            </a:pPr>
            <a:r>
              <a:rPr lang="en-US" sz="1700" b="1" dirty="0">
                <a:solidFill>
                  <a:srgbClr val="1F55C9"/>
                </a:solidFill>
              </a:rPr>
              <a:t>古代</a:t>
            </a:r>
            <a:endParaRPr lang="en-US" sz="1400" dirty="0"/>
          </a:p>
          <a:p>
            <a:pPr algn="ctr" indent="0" marL="0">
              <a:buNone/>
            </a:pPr>
            <a:r>
              <a:rPr lang="en-US" sz="1500" dirty="0">
                <a:solidFill>
                  <a:srgbClr val="1B2140"/>
                </a:solidFill>
              </a:rPr>
              <a:t>算盘</a:t>
            </a:r>
            <a:endParaRPr lang="en-US" sz="1400" dirty="0"/>
          </a:p>
        </p:txBody>
      </p:sp>
      <p:sp>
        <p:nvSpPr>
          <p:cNvPr id="10" name="Shape 8"/>
          <p:cNvSpPr/>
          <p:nvPr/>
        </p:nvSpPr>
        <p:spPr>
          <a:xfrm>
            <a:off x="1693795" y="3429000"/>
            <a:ext cx="0" cy="292608"/>
          </a:xfrm>
          <a:prstGeom prst="line">
            <a:avLst/>
          </a:prstGeom>
          <a:noFill/>
          <a:ln w="19050">
            <a:solidFill>
              <a:srgbClr val="7B4DFF"/>
            </a:solidFill>
            <a:prstDash val="solid"/>
          </a:ln>
        </p:spPr>
      </p:sp>
      <p:sp>
        <p:nvSpPr>
          <p:cNvPr id="11" name="Shape 9"/>
          <p:cNvSpPr/>
          <p:nvPr/>
        </p:nvSpPr>
        <p:spPr>
          <a:xfrm>
            <a:off x="1574923" y="3310128"/>
            <a:ext cx="237744" cy="237744"/>
          </a:xfrm>
          <a:prstGeom prst="ellipse">
            <a:avLst/>
          </a:prstGeom>
          <a:solidFill>
            <a:schemeClr val="accent3"/>
          </a:solidFill>
          <a:ln w="19050">
            <a:solidFill>
              <a:srgbClr val="FFFFFF"/>
            </a:solidFill>
            <a:prstDash val="solid"/>
          </a:ln>
        </p:spPr>
      </p:sp>
      <p:sp>
        <p:nvSpPr>
          <p:cNvPr id="12" name="Text 10"/>
          <p:cNvSpPr txBox="1"/>
          <p:nvPr/>
        </p:nvSpPr>
        <p:spPr>
          <a:xfrm>
            <a:off x="1005840" y="3749040"/>
            <a:ext cx="1375911" cy="868680"/>
          </a:xfrm>
          <a:prstGeom prst="rect">
            <a:avLst/>
          </a:prstGeom>
          <a:noFill/>
          <a:ln/>
        </p:spPr>
        <p:txBody>
          <a:bodyPr wrap="square" lIns="0" tIns="0" rIns="0" bIns="0" rtlCol="0" anchor="t"/>
          <a:lstStyle/>
          <a:p>
            <a:pPr algn="ctr" indent="0" marL="0">
              <a:buNone/>
            </a:pPr>
            <a:r>
              <a:rPr lang="en-US" sz="1700" b="1" dirty="0">
                <a:solidFill>
                  <a:srgbClr val="5A2FD3"/>
                </a:solidFill>
              </a:rPr>
              <a:t>1642</a:t>
            </a:r>
            <a:endParaRPr lang="en-US" sz="1400" dirty="0"/>
          </a:p>
          <a:p>
            <a:pPr algn="ctr" indent="0" marL="0">
              <a:buNone/>
            </a:pPr>
            <a:r>
              <a:rPr lang="en-US" sz="1500" dirty="0">
                <a:solidFill>
                  <a:srgbClr val="1B2140"/>
                </a:solidFill>
              </a:rPr>
              <a:t>帕斯卡加法器</a:t>
            </a:r>
            <a:endParaRPr lang="en-US" sz="1400" dirty="0"/>
          </a:p>
        </p:txBody>
      </p:sp>
      <p:sp>
        <p:nvSpPr>
          <p:cNvPr id="13" name="Shape 11"/>
          <p:cNvSpPr/>
          <p:nvPr/>
        </p:nvSpPr>
        <p:spPr>
          <a:xfrm>
            <a:off x="2427471" y="2679192"/>
            <a:ext cx="0" cy="749808"/>
          </a:xfrm>
          <a:prstGeom prst="line">
            <a:avLst/>
          </a:prstGeom>
          <a:noFill/>
          <a:ln w="19050">
            <a:solidFill>
              <a:srgbClr val="7B4DFF"/>
            </a:solidFill>
            <a:prstDash val="solid"/>
          </a:ln>
        </p:spPr>
      </p:sp>
      <p:sp>
        <p:nvSpPr>
          <p:cNvPr id="14" name="Shape 12"/>
          <p:cNvSpPr/>
          <p:nvPr/>
        </p:nvSpPr>
        <p:spPr>
          <a:xfrm>
            <a:off x="2308599" y="3310128"/>
            <a:ext cx="237744" cy="237744"/>
          </a:xfrm>
          <a:prstGeom prst="ellipse">
            <a:avLst/>
          </a:prstGeom>
          <a:solidFill>
            <a:schemeClr val="accent3"/>
          </a:solidFill>
          <a:ln w="19050">
            <a:solidFill>
              <a:srgbClr val="FFFFFF"/>
            </a:solidFill>
            <a:prstDash val="solid"/>
          </a:ln>
        </p:spPr>
      </p:sp>
      <p:sp>
        <p:nvSpPr>
          <p:cNvPr id="15" name="Text 13"/>
          <p:cNvSpPr txBox="1"/>
          <p:nvPr/>
        </p:nvSpPr>
        <p:spPr>
          <a:xfrm>
            <a:off x="1739515" y="1783080"/>
            <a:ext cx="1375911" cy="868680"/>
          </a:xfrm>
          <a:prstGeom prst="rect">
            <a:avLst/>
          </a:prstGeom>
          <a:noFill/>
          <a:ln/>
        </p:spPr>
        <p:txBody>
          <a:bodyPr wrap="square" lIns="0" tIns="0" rIns="0" bIns="0" rtlCol="0" anchor="b"/>
          <a:lstStyle/>
          <a:p>
            <a:pPr algn="ctr" indent="0" marL="0">
              <a:buNone/>
            </a:pPr>
            <a:r>
              <a:rPr lang="en-US" sz="1700" b="1" dirty="0">
                <a:solidFill>
                  <a:srgbClr val="1B2140"/>
                </a:solidFill>
                <a:highlight>
                  <a:srgbClr val="FFC83D"/>
                </a:highlight>
              </a:rPr>
              <a:t>？A</a:t>
            </a:r>
            <a:endParaRPr lang="en-US" sz="1400" dirty="0"/>
          </a:p>
          <a:p>
            <a:pPr algn="ctr" indent="0" marL="0">
              <a:buNone/>
            </a:pPr>
            <a:r>
              <a:rPr lang="en-US" sz="1500" dirty="0">
                <a:solidFill>
                  <a:srgbClr val="1B2140"/>
                </a:solidFill>
              </a:rPr>
              <a:t>雅卡尔提花机</a:t>
            </a:r>
            <a:endParaRPr lang="en-US" sz="1400" dirty="0"/>
          </a:p>
        </p:txBody>
      </p:sp>
      <p:sp>
        <p:nvSpPr>
          <p:cNvPr id="16" name="Shape 14"/>
          <p:cNvSpPr/>
          <p:nvPr/>
        </p:nvSpPr>
        <p:spPr>
          <a:xfrm>
            <a:off x="3161146" y="3429000"/>
            <a:ext cx="0" cy="749808"/>
          </a:xfrm>
          <a:prstGeom prst="line">
            <a:avLst/>
          </a:prstGeom>
          <a:noFill/>
          <a:ln w="19050">
            <a:solidFill>
              <a:srgbClr val="7B4DFF"/>
            </a:solidFill>
            <a:prstDash val="solid"/>
          </a:ln>
        </p:spPr>
      </p:sp>
      <p:sp>
        <p:nvSpPr>
          <p:cNvPr id="17" name="Shape 15"/>
          <p:cNvSpPr/>
          <p:nvPr/>
        </p:nvSpPr>
        <p:spPr>
          <a:xfrm>
            <a:off x="3042274" y="3310128"/>
            <a:ext cx="237744" cy="237744"/>
          </a:xfrm>
          <a:prstGeom prst="ellipse">
            <a:avLst/>
          </a:prstGeom>
          <a:solidFill>
            <a:schemeClr val="accent3"/>
          </a:solidFill>
          <a:ln w="19050">
            <a:solidFill>
              <a:srgbClr val="FFFFFF"/>
            </a:solidFill>
            <a:prstDash val="solid"/>
          </a:ln>
        </p:spPr>
      </p:sp>
      <p:sp>
        <p:nvSpPr>
          <p:cNvPr id="18" name="Text 16"/>
          <p:cNvSpPr txBox="1"/>
          <p:nvPr/>
        </p:nvSpPr>
        <p:spPr>
          <a:xfrm>
            <a:off x="2473191" y="4206240"/>
            <a:ext cx="1375911" cy="868680"/>
          </a:xfrm>
          <a:prstGeom prst="rect">
            <a:avLst/>
          </a:prstGeom>
          <a:noFill/>
          <a:ln/>
        </p:spPr>
        <p:txBody>
          <a:bodyPr wrap="square" lIns="0" tIns="0" rIns="0" bIns="0" rtlCol="0" anchor="t"/>
          <a:lstStyle/>
          <a:p>
            <a:pPr algn="ctr" indent="0" marL="0">
              <a:buNone/>
            </a:pPr>
            <a:r>
              <a:rPr lang="en-US" sz="1700" b="1" dirty="0">
                <a:solidFill>
                  <a:srgbClr val="5A2FD3"/>
                </a:solidFill>
              </a:rPr>
              <a:t>1837</a:t>
            </a:r>
            <a:endParaRPr lang="en-US" sz="1400" dirty="0"/>
          </a:p>
          <a:p>
            <a:pPr algn="ctr" indent="0" marL="0">
              <a:buNone/>
            </a:pPr>
            <a:r>
              <a:rPr lang="en-US" sz="1500" dirty="0">
                <a:solidFill>
                  <a:srgbClr val="1B2140"/>
                </a:solidFill>
              </a:rPr>
              <a:t>分析机设计</a:t>
            </a:r>
            <a:endParaRPr lang="en-US" sz="1400" dirty="0"/>
          </a:p>
        </p:txBody>
      </p:sp>
      <p:sp>
        <p:nvSpPr>
          <p:cNvPr id="19" name="Shape 17"/>
          <p:cNvSpPr/>
          <p:nvPr/>
        </p:nvSpPr>
        <p:spPr>
          <a:xfrm>
            <a:off x="3894821" y="3136392"/>
            <a:ext cx="0" cy="292608"/>
          </a:xfrm>
          <a:prstGeom prst="line">
            <a:avLst/>
          </a:prstGeom>
          <a:noFill/>
          <a:ln w="19050">
            <a:solidFill>
              <a:srgbClr val="7B4DFF"/>
            </a:solidFill>
            <a:prstDash val="solid"/>
          </a:ln>
        </p:spPr>
      </p:sp>
      <p:sp>
        <p:nvSpPr>
          <p:cNvPr id="20" name="Shape 18"/>
          <p:cNvSpPr/>
          <p:nvPr/>
        </p:nvSpPr>
        <p:spPr>
          <a:xfrm>
            <a:off x="3775949" y="3310128"/>
            <a:ext cx="237744" cy="237744"/>
          </a:xfrm>
          <a:prstGeom prst="ellipse">
            <a:avLst/>
          </a:prstGeom>
          <a:solidFill>
            <a:schemeClr val="accent3"/>
          </a:solidFill>
          <a:ln w="19050">
            <a:solidFill>
              <a:srgbClr val="FFFFFF"/>
            </a:solidFill>
            <a:prstDash val="solid"/>
          </a:ln>
        </p:spPr>
      </p:sp>
      <p:sp>
        <p:nvSpPr>
          <p:cNvPr id="21" name="Text 19"/>
          <p:cNvSpPr txBox="1"/>
          <p:nvPr/>
        </p:nvSpPr>
        <p:spPr>
          <a:xfrm>
            <a:off x="3206866" y="2240280"/>
            <a:ext cx="1375911" cy="868680"/>
          </a:xfrm>
          <a:prstGeom prst="rect">
            <a:avLst/>
          </a:prstGeom>
          <a:noFill/>
          <a:ln/>
        </p:spPr>
        <p:txBody>
          <a:bodyPr wrap="square" lIns="0" tIns="0" rIns="0" bIns="0" rtlCol="0" anchor="b"/>
          <a:lstStyle/>
          <a:p>
            <a:pPr algn="ctr" indent="0" marL="0">
              <a:buNone/>
            </a:pPr>
            <a:r>
              <a:rPr lang="en-US" sz="1700" b="1" dirty="0">
                <a:solidFill>
                  <a:srgbClr val="5A2FD3"/>
                </a:solidFill>
              </a:rPr>
              <a:t>1890</a:t>
            </a:r>
            <a:endParaRPr lang="en-US" sz="1400" dirty="0"/>
          </a:p>
          <a:p>
            <a:pPr algn="ctr" indent="0" marL="0">
              <a:buNone/>
            </a:pPr>
            <a:r>
              <a:rPr lang="en-US" sz="1500" dirty="0">
                <a:solidFill>
                  <a:srgbClr val="1B2140"/>
                </a:solidFill>
              </a:rPr>
              <a:t>霍列瑞斯制表机</a:t>
            </a:r>
            <a:endParaRPr lang="en-US" sz="1400" dirty="0"/>
          </a:p>
        </p:txBody>
      </p:sp>
      <p:sp>
        <p:nvSpPr>
          <p:cNvPr id="22" name="Shape 20"/>
          <p:cNvSpPr/>
          <p:nvPr/>
        </p:nvSpPr>
        <p:spPr>
          <a:xfrm>
            <a:off x="4628497" y="3429000"/>
            <a:ext cx="0" cy="292608"/>
          </a:xfrm>
          <a:prstGeom prst="line">
            <a:avLst/>
          </a:prstGeom>
          <a:noFill/>
          <a:ln w="19050">
            <a:solidFill>
              <a:srgbClr val="FF8A3D"/>
            </a:solidFill>
            <a:prstDash val="solid"/>
          </a:ln>
        </p:spPr>
      </p:sp>
      <p:sp>
        <p:nvSpPr>
          <p:cNvPr id="23" name="Shape 21"/>
          <p:cNvSpPr/>
          <p:nvPr/>
        </p:nvSpPr>
        <p:spPr>
          <a:xfrm>
            <a:off x="4509625" y="3310128"/>
            <a:ext cx="237744" cy="237744"/>
          </a:xfrm>
          <a:prstGeom prst="ellipse">
            <a:avLst/>
          </a:prstGeom>
          <a:solidFill>
            <a:schemeClr val="accent2"/>
          </a:solidFill>
          <a:ln w="19050">
            <a:solidFill>
              <a:srgbClr val="FFFFFF"/>
            </a:solidFill>
            <a:prstDash val="solid"/>
          </a:ln>
        </p:spPr>
      </p:sp>
      <p:sp>
        <p:nvSpPr>
          <p:cNvPr id="24" name="Text 22"/>
          <p:cNvSpPr txBox="1"/>
          <p:nvPr/>
        </p:nvSpPr>
        <p:spPr>
          <a:xfrm>
            <a:off x="3940541" y="3749040"/>
            <a:ext cx="1375911" cy="868680"/>
          </a:xfrm>
          <a:prstGeom prst="rect">
            <a:avLst/>
          </a:prstGeom>
          <a:noFill/>
          <a:ln/>
        </p:spPr>
        <p:txBody>
          <a:bodyPr wrap="square" lIns="0" tIns="0" rIns="0" bIns="0" rtlCol="0" anchor="t"/>
          <a:lstStyle/>
          <a:p>
            <a:pPr algn="ctr" indent="0" marL="0">
              <a:buNone/>
            </a:pPr>
            <a:r>
              <a:rPr lang="en-US" sz="1700" b="1" dirty="0">
                <a:solidFill>
                  <a:srgbClr val="1B2140"/>
                </a:solidFill>
                <a:highlight>
                  <a:srgbClr val="FFC83D"/>
                </a:highlight>
              </a:rPr>
              <a:t>？B</a:t>
            </a:r>
            <a:endParaRPr lang="en-US" sz="1400" dirty="0"/>
          </a:p>
          <a:p>
            <a:pPr algn="ctr" indent="0" marL="0">
              <a:buNone/>
            </a:pPr>
            <a:r>
              <a:rPr lang="en-US" sz="1500" dirty="0">
                <a:solidFill>
                  <a:srgbClr val="1B2140"/>
                </a:solidFill>
              </a:rPr>
              <a:t>图灵机论文</a:t>
            </a:r>
            <a:endParaRPr lang="en-US" sz="1400" dirty="0"/>
          </a:p>
        </p:txBody>
      </p:sp>
      <p:sp>
        <p:nvSpPr>
          <p:cNvPr id="25" name="Shape 23"/>
          <p:cNvSpPr/>
          <p:nvPr/>
        </p:nvSpPr>
        <p:spPr>
          <a:xfrm>
            <a:off x="5362172" y="2679192"/>
            <a:ext cx="0" cy="749808"/>
          </a:xfrm>
          <a:prstGeom prst="line">
            <a:avLst/>
          </a:prstGeom>
          <a:noFill/>
          <a:ln w="19050">
            <a:solidFill>
              <a:srgbClr val="FF8A3D"/>
            </a:solidFill>
            <a:prstDash val="solid"/>
          </a:ln>
        </p:spPr>
      </p:sp>
      <p:sp>
        <p:nvSpPr>
          <p:cNvPr id="26" name="Shape 24"/>
          <p:cNvSpPr/>
          <p:nvPr/>
        </p:nvSpPr>
        <p:spPr>
          <a:xfrm>
            <a:off x="5243300" y="3310128"/>
            <a:ext cx="237744" cy="237744"/>
          </a:xfrm>
          <a:prstGeom prst="ellipse">
            <a:avLst/>
          </a:prstGeom>
          <a:solidFill>
            <a:schemeClr val="accent2"/>
          </a:solidFill>
          <a:ln w="19050">
            <a:solidFill>
              <a:srgbClr val="FFFFFF"/>
            </a:solidFill>
            <a:prstDash val="solid"/>
          </a:ln>
        </p:spPr>
      </p:sp>
      <p:sp>
        <p:nvSpPr>
          <p:cNvPr id="27" name="Text 25"/>
          <p:cNvSpPr txBox="1"/>
          <p:nvPr/>
        </p:nvSpPr>
        <p:spPr>
          <a:xfrm>
            <a:off x="4674217" y="1783080"/>
            <a:ext cx="1375911" cy="868680"/>
          </a:xfrm>
          <a:prstGeom prst="rect">
            <a:avLst/>
          </a:prstGeom>
          <a:noFill/>
          <a:ln/>
        </p:spPr>
        <p:txBody>
          <a:bodyPr wrap="square" lIns="0" tIns="0" rIns="0" bIns="0" rtlCol="0" anchor="b"/>
          <a:lstStyle/>
          <a:p>
            <a:pPr algn="ctr" indent="0" marL="0">
              <a:buNone/>
            </a:pPr>
            <a:r>
              <a:rPr lang="en-US" sz="1700" b="1" dirty="0">
                <a:solidFill>
                  <a:srgbClr val="B4501A"/>
                </a:solidFill>
              </a:rPr>
              <a:t>1941</a:t>
            </a:r>
            <a:endParaRPr lang="en-US" sz="1400" dirty="0"/>
          </a:p>
          <a:p>
            <a:pPr algn="ctr" indent="0" marL="0">
              <a:buNone/>
            </a:pPr>
            <a:r>
              <a:rPr lang="en-US" sz="1500" dirty="0">
                <a:solidFill>
                  <a:srgbClr val="1B2140"/>
                </a:solidFill>
              </a:rPr>
              <a:t>祖泽Z3</a:t>
            </a:r>
            <a:endParaRPr lang="en-US" sz="1400" dirty="0"/>
          </a:p>
        </p:txBody>
      </p:sp>
      <p:sp>
        <p:nvSpPr>
          <p:cNvPr id="28" name="Shape 26"/>
          <p:cNvSpPr/>
          <p:nvPr/>
        </p:nvSpPr>
        <p:spPr>
          <a:xfrm>
            <a:off x="6095848" y="3429000"/>
            <a:ext cx="0" cy="749808"/>
          </a:xfrm>
          <a:prstGeom prst="line">
            <a:avLst/>
          </a:prstGeom>
          <a:noFill/>
          <a:ln w="19050">
            <a:solidFill>
              <a:srgbClr val="22B07D"/>
            </a:solidFill>
            <a:prstDash val="solid"/>
          </a:ln>
        </p:spPr>
      </p:sp>
      <p:sp>
        <p:nvSpPr>
          <p:cNvPr id="29" name="Shape 27"/>
          <p:cNvSpPr/>
          <p:nvPr/>
        </p:nvSpPr>
        <p:spPr>
          <a:xfrm>
            <a:off x="5976976" y="3310128"/>
            <a:ext cx="237744" cy="237744"/>
          </a:xfrm>
          <a:prstGeom prst="ellipse">
            <a:avLst/>
          </a:prstGeom>
          <a:solidFill>
            <a:schemeClr val="accent4"/>
          </a:solidFill>
          <a:ln w="19050">
            <a:solidFill>
              <a:srgbClr val="FFFFFF"/>
            </a:solidFill>
            <a:prstDash val="solid"/>
          </a:ln>
        </p:spPr>
      </p:sp>
      <p:sp>
        <p:nvSpPr>
          <p:cNvPr id="30" name="Text 28"/>
          <p:cNvSpPr txBox="1"/>
          <p:nvPr/>
        </p:nvSpPr>
        <p:spPr>
          <a:xfrm>
            <a:off x="5407892" y="4206240"/>
            <a:ext cx="1375911" cy="868680"/>
          </a:xfrm>
          <a:prstGeom prst="rect">
            <a:avLst/>
          </a:prstGeom>
          <a:noFill/>
          <a:ln/>
        </p:spPr>
        <p:txBody>
          <a:bodyPr wrap="square" lIns="0" tIns="0" rIns="0" bIns="0" rtlCol="0" anchor="t"/>
          <a:lstStyle/>
          <a:p>
            <a:pPr algn="ctr" indent="0" marL="0">
              <a:buNone/>
            </a:pPr>
            <a:r>
              <a:rPr lang="en-US" sz="1700" b="1" dirty="0">
                <a:solidFill>
                  <a:srgbClr val="1B2140"/>
                </a:solidFill>
                <a:highlight>
                  <a:srgbClr val="FFC83D"/>
                </a:highlight>
              </a:rPr>
              <a:t>？C</a:t>
            </a:r>
            <a:endParaRPr lang="en-US" sz="1400" dirty="0"/>
          </a:p>
          <a:p>
            <a:pPr algn="ctr" indent="0" marL="0">
              <a:buNone/>
            </a:pPr>
            <a:r>
              <a:rPr lang="en-US" sz="1500" dirty="0">
                <a:solidFill>
                  <a:srgbClr val="1B2140"/>
                </a:solidFill>
              </a:rPr>
              <a:t>ENIAC公开</a:t>
            </a:r>
            <a:endParaRPr lang="en-US" sz="1400" dirty="0"/>
          </a:p>
        </p:txBody>
      </p:sp>
      <p:sp>
        <p:nvSpPr>
          <p:cNvPr id="31" name="Shape 29"/>
          <p:cNvSpPr/>
          <p:nvPr/>
        </p:nvSpPr>
        <p:spPr>
          <a:xfrm>
            <a:off x="6829523" y="3136392"/>
            <a:ext cx="0" cy="292608"/>
          </a:xfrm>
          <a:prstGeom prst="line">
            <a:avLst/>
          </a:prstGeom>
          <a:noFill/>
          <a:ln w="19050">
            <a:solidFill>
              <a:srgbClr val="22B07D"/>
            </a:solidFill>
            <a:prstDash val="solid"/>
          </a:ln>
        </p:spPr>
      </p:sp>
      <p:sp>
        <p:nvSpPr>
          <p:cNvPr id="32" name="Shape 30"/>
          <p:cNvSpPr/>
          <p:nvPr/>
        </p:nvSpPr>
        <p:spPr>
          <a:xfrm>
            <a:off x="6710651" y="3310128"/>
            <a:ext cx="237744" cy="237744"/>
          </a:xfrm>
          <a:prstGeom prst="ellipse">
            <a:avLst/>
          </a:prstGeom>
          <a:solidFill>
            <a:schemeClr val="accent4"/>
          </a:solidFill>
          <a:ln w="19050">
            <a:solidFill>
              <a:srgbClr val="FFFFFF"/>
            </a:solidFill>
            <a:prstDash val="solid"/>
          </a:ln>
        </p:spPr>
      </p:sp>
      <p:sp>
        <p:nvSpPr>
          <p:cNvPr id="33" name="Text 31"/>
          <p:cNvSpPr txBox="1"/>
          <p:nvPr/>
        </p:nvSpPr>
        <p:spPr>
          <a:xfrm>
            <a:off x="6141568" y="2240280"/>
            <a:ext cx="1375911" cy="868680"/>
          </a:xfrm>
          <a:prstGeom prst="rect">
            <a:avLst/>
          </a:prstGeom>
          <a:noFill/>
          <a:ln/>
        </p:spPr>
        <p:txBody>
          <a:bodyPr wrap="square" lIns="0" tIns="0" rIns="0" bIns="0" rtlCol="0" anchor="b"/>
          <a:lstStyle/>
          <a:p>
            <a:pPr algn="ctr" indent="0" marL="0">
              <a:buNone/>
            </a:pPr>
            <a:r>
              <a:rPr lang="en-US" sz="1700" b="1" dirty="0">
                <a:solidFill>
                  <a:srgbClr val="16855E"/>
                </a:solidFill>
              </a:rPr>
              <a:t>1947</a:t>
            </a:r>
            <a:endParaRPr lang="en-US" sz="1400" dirty="0"/>
          </a:p>
          <a:p>
            <a:pPr algn="ctr" indent="0" marL="0">
              <a:buNone/>
            </a:pPr>
            <a:r>
              <a:rPr lang="en-US" sz="1500" dirty="0">
                <a:solidFill>
                  <a:srgbClr val="1B2140"/>
                </a:solidFill>
              </a:rPr>
              <a:t>晶体管</a:t>
            </a:r>
            <a:endParaRPr lang="en-US" sz="1400" dirty="0"/>
          </a:p>
        </p:txBody>
      </p:sp>
      <p:sp>
        <p:nvSpPr>
          <p:cNvPr id="34" name="Shape 32"/>
          <p:cNvSpPr/>
          <p:nvPr/>
        </p:nvSpPr>
        <p:spPr>
          <a:xfrm>
            <a:off x="7563198" y="3429000"/>
            <a:ext cx="0" cy="292608"/>
          </a:xfrm>
          <a:prstGeom prst="line">
            <a:avLst/>
          </a:prstGeom>
          <a:noFill/>
          <a:ln w="19050">
            <a:solidFill>
              <a:srgbClr val="22B07D"/>
            </a:solidFill>
            <a:prstDash val="solid"/>
          </a:ln>
        </p:spPr>
      </p:sp>
      <p:sp>
        <p:nvSpPr>
          <p:cNvPr id="35" name="Shape 33"/>
          <p:cNvSpPr/>
          <p:nvPr/>
        </p:nvSpPr>
        <p:spPr>
          <a:xfrm>
            <a:off x="7444326" y="3310128"/>
            <a:ext cx="237744" cy="237744"/>
          </a:xfrm>
          <a:prstGeom prst="ellipse">
            <a:avLst/>
          </a:prstGeom>
          <a:solidFill>
            <a:schemeClr val="accent4"/>
          </a:solidFill>
          <a:ln w="19050">
            <a:solidFill>
              <a:srgbClr val="FFFFFF"/>
            </a:solidFill>
            <a:prstDash val="solid"/>
          </a:ln>
        </p:spPr>
      </p:sp>
      <p:sp>
        <p:nvSpPr>
          <p:cNvPr id="36" name="Text 34"/>
          <p:cNvSpPr txBox="1"/>
          <p:nvPr/>
        </p:nvSpPr>
        <p:spPr>
          <a:xfrm>
            <a:off x="6875243" y="3749040"/>
            <a:ext cx="1375911" cy="868680"/>
          </a:xfrm>
          <a:prstGeom prst="rect">
            <a:avLst/>
          </a:prstGeom>
          <a:noFill/>
          <a:ln/>
        </p:spPr>
        <p:txBody>
          <a:bodyPr wrap="square" lIns="0" tIns="0" rIns="0" bIns="0" rtlCol="0" anchor="t"/>
          <a:lstStyle/>
          <a:p>
            <a:pPr algn="ctr" indent="0" marL="0">
              <a:buNone/>
            </a:pPr>
            <a:r>
              <a:rPr lang="en-US" sz="1700" b="1" dirty="0">
                <a:solidFill>
                  <a:srgbClr val="16855E"/>
                </a:solidFill>
              </a:rPr>
              <a:t>1958—59</a:t>
            </a:r>
            <a:endParaRPr lang="en-US" sz="1400" dirty="0"/>
          </a:p>
          <a:p>
            <a:pPr algn="ctr" indent="0" marL="0">
              <a:buNone/>
            </a:pPr>
            <a:r>
              <a:rPr lang="en-US" sz="1500" dirty="0">
                <a:solidFill>
                  <a:srgbClr val="1B2140"/>
                </a:solidFill>
              </a:rPr>
              <a:t>集成电路</a:t>
            </a:r>
            <a:endParaRPr lang="en-US" sz="1400" dirty="0"/>
          </a:p>
        </p:txBody>
      </p:sp>
      <p:sp>
        <p:nvSpPr>
          <p:cNvPr id="37" name="Shape 35"/>
          <p:cNvSpPr/>
          <p:nvPr/>
        </p:nvSpPr>
        <p:spPr>
          <a:xfrm>
            <a:off x="8296874" y="2679192"/>
            <a:ext cx="0" cy="749808"/>
          </a:xfrm>
          <a:prstGeom prst="line">
            <a:avLst/>
          </a:prstGeom>
          <a:noFill/>
          <a:ln w="19050">
            <a:solidFill>
              <a:srgbClr val="22B07D"/>
            </a:solidFill>
            <a:prstDash val="solid"/>
          </a:ln>
        </p:spPr>
      </p:sp>
      <p:sp>
        <p:nvSpPr>
          <p:cNvPr id="38" name="Shape 36"/>
          <p:cNvSpPr/>
          <p:nvPr/>
        </p:nvSpPr>
        <p:spPr>
          <a:xfrm>
            <a:off x="8178002" y="3310128"/>
            <a:ext cx="237744" cy="237744"/>
          </a:xfrm>
          <a:prstGeom prst="ellipse">
            <a:avLst/>
          </a:prstGeom>
          <a:solidFill>
            <a:schemeClr val="accent4"/>
          </a:solidFill>
          <a:ln w="19050">
            <a:solidFill>
              <a:srgbClr val="FFFFFF"/>
            </a:solidFill>
            <a:prstDash val="solid"/>
          </a:ln>
        </p:spPr>
      </p:sp>
      <p:sp>
        <p:nvSpPr>
          <p:cNvPr id="39" name="Text 37"/>
          <p:cNvSpPr txBox="1"/>
          <p:nvPr/>
        </p:nvSpPr>
        <p:spPr>
          <a:xfrm>
            <a:off x="7608918" y="1783080"/>
            <a:ext cx="1375911" cy="868680"/>
          </a:xfrm>
          <a:prstGeom prst="rect">
            <a:avLst/>
          </a:prstGeom>
          <a:noFill/>
          <a:ln/>
        </p:spPr>
        <p:txBody>
          <a:bodyPr wrap="square" lIns="0" tIns="0" rIns="0" bIns="0" rtlCol="0" anchor="b"/>
          <a:lstStyle/>
          <a:p>
            <a:pPr algn="ctr" indent="0" marL="0">
              <a:buNone/>
            </a:pPr>
            <a:r>
              <a:rPr lang="en-US" sz="1700" b="1" dirty="0">
                <a:solidFill>
                  <a:srgbClr val="16855E"/>
                </a:solidFill>
              </a:rPr>
              <a:t>1964</a:t>
            </a:r>
            <a:endParaRPr lang="en-US" sz="1400" dirty="0"/>
          </a:p>
          <a:p>
            <a:pPr algn="ctr" indent="0" marL="0">
              <a:buNone/>
            </a:pPr>
            <a:r>
              <a:rPr lang="en-US" sz="1500" dirty="0">
                <a:solidFill>
                  <a:srgbClr val="1B2140"/>
                </a:solidFill>
              </a:rPr>
              <a:t>IBM System/360</a:t>
            </a:r>
            <a:endParaRPr lang="en-US" sz="1400" dirty="0"/>
          </a:p>
        </p:txBody>
      </p:sp>
      <p:sp>
        <p:nvSpPr>
          <p:cNvPr id="40" name="Shape 38"/>
          <p:cNvSpPr/>
          <p:nvPr/>
        </p:nvSpPr>
        <p:spPr>
          <a:xfrm>
            <a:off x="9030549" y="3429000"/>
            <a:ext cx="0" cy="749808"/>
          </a:xfrm>
          <a:prstGeom prst="line">
            <a:avLst/>
          </a:prstGeom>
          <a:noFill/>
          <a:ln w="19050">
            <a:solidFill>
              <a:srgbClr val="22B07D"/>
            </a:solidFill>
            <a:prstDash val="solid"/>
          </a:ln>
        </p:spPr>
      </p:sp>
      <p:sp>
        <p:nvSpPr>
          <p:cNvPr id="41" name="Shape 39"/>
          <p:cNvSpPr/>
          <p:nvPr/>
        </p:nvSpPr>
        <p:spPr>
          <a:xfrm>
            <a:off x="8911677" y="3310128"/>
            <a:ext cx="237744" cy="237744"/>
          </a:xfrm>
          <a:prstGeom prst="ellipse">
            <a:avLst/>
          </a:prstGeom>
          <a:solidFill>
            <a:schemeClr val="accent4"/>
          </a:solidFill>
          <a:ln w="19050">
            <a:solidFill>
              <a:srgbClr val="FFFFFF"/>
            </a:solidFill>
            <a:prstDash val="solid"/>
          </a:ln>
        </p:spPr>
      </p:sp>
      <p:sp>
        <p:nvSpPr>
          <p:cNvPr id="42" name="Text 40"/>
          <p:cNvSpPr txBox="1"/>
          <p:nvPr/>
        </p:nvSpPr>
        <p:spPr>
          <a:xfrm>
            <a:off x="8342594" y="4206240"/>
            <a:ext cx="1375911" cy="868680"/>
          </a:xfrm>
          <a:prstGeom prst="rect">
            <a:avLst/>
          </a:prstGeom>
          <a:noFill/>
          <a:ln/>
        </p:spPr>
        <p:txBody>
          <a:bodyPr wrap="square" lIns="0" tIns="0" rIns="0" bIns="0" rtlCol="0" anchor="t"/>
          <a:lstStyle/>
          <a:p>
            <a:pPr algn="ctr" indent="0" marL="0">
              <a:buNone/>
            </a:pPr>
            <a:r>
              <a:rPr lang="en-US" sz="1700" b="1" dirty="0">
                <a:solidFill>
                  <a:srgbClr val="16855E"/>
                </a:solidFill>
              </a:rPr>
              <a:t>1969</a:t>
            </a:r>
            <a:endParaRPr lang="en-US" sz="1400" dirty="0"/>
          </a:p>
          <a:p>
            <a:pPr algn="ctr" indent="0" marL="0">
              <a:buNone/>
            </a:pPr>
            <a:r>
              <a:rPr lang="en-US" sz="1500" dirty="0">
                <a:solidFill>
                  <a:srgbClr val="1B2140"/>
                </a:solidFill>
              </a:rPr>
              <a:t>ARPANET</a:t>
            </a:r>
            <a:endParaRPr lang="en-US" sz="1400" dirty="0"/>
          </a:p>
        </p:txBody>
      </p:sp>
      <p:sp>
        <p:nvSpPr>
          <p:cNvPr id="43" name="Shape 41"/>
          <p:cNvSpPr/>
          <p:nvPr/>
        </p:nvSpPr>
        <p:spPr>
          <a:xfrm>
            <a:off x="9764224" y="3136392"/>
            <a:ext cx="0" cy="292608"/>
          </a:xfrm>
          <a:prstGeom prst="line">
            <a:avLst/>
          </a:prstGeom>
          <a:noFill/>
          <a:ln w="19050">
            <a:solidFill>
              <a:srgbClr val="2F6FED"/>
            </a:solidFill>
            <a:prstDash val="solid"/>
          </a:ln>
        </p:spPr>
      </p:sp>
      <p:sp>
        <p:nvSpPr>
          <p:cNvPr id="44" name="Shape 42"/>
          <p:cNvSpPr/>
          <p:nvPr/>
        </p:nvSpPr>
        <p:spPr>
          <a:xfrm>
            <a:off x="9645352" y="3310128"/>
            <a:ext cx="237744" cy="237744"/>
          </a:xfrm>
          <a:prstGeom prst="ellipse">
            <a:avLst/>
          </a:prstGeom>
          <a:solidFill>
            <a:schemeClr val="accent1"/>
          </a:solidFill>
          <a:ln w="19050">
            <a:solidFill>
              <a:srgbClr val="FFFFFF"/>
            </a:solidFill>
            <a:prstDash val="solid"/>
          </a:ln>
        </p:spPr>
      </p:sp>
      <p:sp>
        <p:nvSpPr>
          <p:cNvPr id="45" name="Text 43"/>
          <p:cNvSpPr txBox="1"/>
          <p:nvPr/>
        </p:nvSpPr>
        <p:spPr>
          <a:xfrm>
            <a:off x="9076269" y="2240280"/>
            <a:ext cx="1375911" cy="868680"/>
          </a:xfrm>
          <a:prstGeom prst="rect">
            <a:avLst/>
          </a:prstGeom>
          <a:noFill/>
          <a:ln/>
        </p:spPr>
        <p:txBody>
          <a:bodyPr wrap="square" lIns="0" tIns="0" rIns="0" bIns="0" rtlCol="0" anchor="b"/>
          <a:lstStyle/>
          <a:p>
            <a:pPr algn="ctr" indent="0" marL="0">
              <a:buNone/>
            </a:pPr>
            <a:r>
              <a:rPr lang="en-US" sz="1700" b="1" dirty="0">
                <a:solidFill>
                  <a:srgbClr val="1B2140"/>
                </a:solidFill>
                <a:highlight>
                  <a:srgbClr val="FFC83D"/>
                </a:highlight>
              </a:rPr>
              <a:t>？D</a:t>
            </a:r>
            <a:endParaRPr lang="en-US" sz="1400" dirty="0"/>
          </a:p>
          <a:p>
            <a:pPr algn="ctr" indent="0" marL="0">
              <a:buNone/>
            </a:pPr>
            <a:r>
              <a:rPr lang="en-US" sz="1500" dirty="0">
                <a:solidFill>
                  <a:srgbClr val="1B2140"/>
                </a:solidFill>
              </a:rPr>
              <a:t>Intel 4004</a:t>
            </a:r>
            <a:endParaRPr lang="en-US" sz="1400" dirty="0"/>
          </a:p>
        </p:txBody>
      </p:sp>
      <p:sp>
        <p:nvSpPr>
          <p:cNvPr id="46" name="Shape 44"/>
          <p:cNvSpPr/>
          <p:nvPr/>
        </p:nvSpPr>
        <p:spPr>
          <a:xfrm>
            <a:off x="10497900" y="3429000"/>
            <a:ext cx="0" cy="292608"/>
          </a:xfrm>
          <a:prstGeom prst="line">
            <a:avLst/>
          </a:prstGeom>
          <a:noFill/>
          <a:ln w="19050">
            <a:solidFill>
              <a:srgbClr val="2F6FED"/>
            </a:solidFill>
            <a:prstDash val="solid"/>
          </a:ln>
        </p:spPr>
      </p:sp>
      <p:sp>
        <p:nvSpPr>
          <p:cNvPr id="47" name="Shape 45"/>
          <p:cNvSpPr/>
          <p:nvPr/>
        </p:nvSpPr>
        <p:spPr>
          <a:xfrm>
            <a:off x="10379028" y="3310128"/>
            <a:ext cx="237744" cy="237744"/>
          </a:xfrm>
          <a:prstGeom prst="ellipse">
            <a:avLst/>
          </a:prstGeom>
          <a:solidFill>
            <a:schemeClr val="accent1"/>
          </a:solidFill>
          <a:ln w="19050">
            <a:solidFill>
              <a:srgbClr val="FFFFFF"/>
            </a:solidFill>
            <a:prstDash val="solid"/>
          </a:ln>
        </p:spPr>
      </p:sp>
      <p:sp>
        <p:nvSpPr>
          <p:cNvPr id="48" name="Text 46"/>
          <p:cNvSpPr txBox="1"/>
          <p:nvPr/>
        </p:nvSpPr>
        <p:spPr>
          <a:xfrm>
            <a:off x="9809944" y="3749040"/>
            <a:ext cx="1375911" cy="868680"/>
          </a:xfrm>
          <a:prstGeom prst="rect">
            <a:avLst/>
          </a:prstGeom>
          <a:noFill/>
          <a:ln/>
        </p:spPr>
        <p:txBody>
          <a:bodyPr wrap="square" lIns="0" tIns="0" rIns="0" bIns="0" rtlCol="0" anchor="t"/>
          <a:lstStyle/>
          <a:p>
            <a:pPr algn="ctr" indent="0" marL="0">
              <a:buNone/>
            </a:pPr>
            <a:r>
              <a:rPr lang="en-US" sz="1700" b="1" dirty="0">
                <a:solidFill>
                  <a:srgbClr val="1F55C9"/>
                </a:solidFill>
              </a:rPr>
              <a:t>1975</a:t>
            </a:r>
            <a:endParaRPr lang="en-US" sz="1400" dirty="0"/>
          </a:p>
          <a:p>
            <a:pPr algn="ctr" indent="0" marL="0">
              <a:buNone/>
            </a:pPr>
            <a:r>
              <a:rPr lang="en-US" sz="1500" dirty="0">
                <a:solidFill>
                  <a:srgbClr val="1B2140"/>
                </a:solidFill>
              </a:rPr>
              <a:t>Altair 8800</a:t>
            </a:r>
            <a:endParaRPr lang="en-US" sz="1400" dirty="0"/>
          </a:p>
        </p:txBody>
      </p:sp>
      <p:sp>
        <p:nvSpPr>
          <p:cNvPr id="49" name="Shape 47"/>
          <p:cNvSpPr/>
          <p:nvPr/>
        </p:nvSpPr>
        <p:spPr>
          <a:xfrm>
            <a:off x="11231575" y="2679192"/>
            <a:ext cx="0" cy="749808"/>
          </a:xfrm>
          <a:prstGeom prst="line">
            <a:avLst/>
          </a:prstGeom>
          <a:noFill/>
          <a:ln w="19050">
            <a:solidFill>
              <a:srgbClr val="2F6FED"/>
            </a:solidFill>
            <a:prstDash val="solid"/>
          </a:ln>
        </p:spPr>
      </p:sp>
      <p:sp>
        <p:nvSpPr>
          <p:cNvPr id="50" name="Shape 48"/>
          <p:cNvSpPr/>
          <p:nvPr/>
        </p:nvSpPr>
        <p:spPr>
          <a:xfrm>
            <a:off x="11112703" y="3310128"/>
            <a:ext cx="237744" cy="237744"/>
          </a:xfrm>
          <a:prstGeom prst="ellipse">
            <a:avLst/>
          </a:prstGeom>
          <a:solidFill>
            <a:schemeClr val="accent1"/>
          </a:solidFill>
          <a:ln w="19050">
            <a:solidFill>
              <a:srgbClr val="FFFFFF"/>
            </a:solidFill>
            <a:prstDash val="solid"/>
          </a:ln>
        </p:spPr>
      </p:sp>
      <p:sp>
        <p:nvSpPr>
          <p:cNvPr id="51" name="Text 49"/>
          <p:cNvSpPr txBox="1"/>
          <p:nvPr/>
        </p:nvSpPr>
        <p:spPr>
          <a:xfrm>
            <a:off x="10543620" y="1783080"/>
            <a:ext cx="1375911" cy="868680"/>
          </a:xfrm>
          <a:prstGeom prst="rect">
            <a:avLst/>
          </a:prstGeom>
          <a:noFill/>
          <a:ln/>
        </p:spPr>
        <p:txBody>
          <a:bodyPr wrap="square" lIns="0" tIns="0" rIns="0" bIns="0" rtlCol="0" anchor="b"/>
          <a:lstStyle/>
          <a:p>
            <a:pPr algn="ctr" indent="0" marL="0">
              <a:buNone/>
            </a:pPr>
            <a:r>
              <a:rPr lang="en-US" sz="1700" b="1" dirty="0">
                <a:solidFill>
                  <a:srgbClr val="1F55C9"/>
                </a:solidFill>
              </a:rPr>
              <a:t>1977</a:t>
            </a:r>
            <a:endParaRPr lang="en-US" sz="1400" dirty="0"/>
          </a:p>
          <a:p>
            <a:pPr algn="ctr" indent="0" marL="0">
              <a:buNone/>
            </a:pPr>
            <a:r>
              <a:rPr lang="en-US" sz="1500" dirty="0">
                <a:solidFill>
                  <a:srgbClr val="1B2140"/>
                </a:solidFill>
              </a:rPr>
              <a:t>Apple II</a:t>
            </a:r>
            <a:endParaRPr lang="en-US" sz="1400" dirty="0"/>
          </a:p>
        </p:txBody>
      </p:sp>
      <p:sp>
        <p:nvSpPr>
          <p:cNvPr id="52" name="Shape 50"/>
          <p:cNvSpPr/>
          <p:nvPr/>
        </p:nvSpPr>
        <p:spPr>
          <a:xfrm>
            <a:off x="548640" y="5349240"/>
            <a:ext cx="11094415" cy="914400"/>
          </a:xfrm>
          <a:prstGeom prst="roundRect">
            <a:avLst>
              <a:gd name="adj" fmla="val 14000"/>
            </a:avLst>
          </a:prstGeom>
          <a:solidFill>
            <a:srgbClr val="FFF4CC"/>
          </a:solidFill>
          <a:ln w="19050">
            <a:solidFill>
              <a:srgbClr val="FF8A3D"/>
            </a:solidFill>
            <a:prstDash val="solid"/>
          </a:ln>
        </p:spPr>
      </p:sp>
      <p:sp>
        <p:nvSpPr>
          <p:cNvPr id="53" name="Shape 51"/>
          <p:cNvSpPr/>
          <p:nvPr/>
        </p:nvSpPr>
        <p:spPr>
          <a:xfrm>
            <a:off x="685800" y="5477256"/>
            <a:ext cx="821436" cy="310896"/>
          </a:xfrm>
          <a:prstGeom prst="roundRect">
            <a:avLst>
              <a:gd name="adj" fmla="val 50000"/>
            </a:avLst>
          </a:prstGeom>
          <a:solidFill>
            <a:schemeClr val="accent2"/>
          </a:solidFill>
          <a:ln/>
        </p:spPr>
      </p:sp>
      <p:sp>
        <p:nvSpPr>
          <p:cNvPr id="54" name="Text 52"/>
          <p:cNvSpPr txBox="1"/>
          <p:nvPr/>
        </p:nvSpPr>
        <p:spPr>
          <a:xfrm>
            <a:off x="685800" y="5477256"/>
            <a:ext cx="821436" cy="310896"/>
          </a:xfrm>
          <a:prstGeom prst="rect">
            <a:avLst/>
          </a:prstGeom>
          <a:noFill/>
          <a:ln/>
        </p:spPr>
        <p:txBody>
          <a:bodyPr wrap="square" lIns="0" tIns="0" rIns="0" bIns="0" rtlCol="0" anchor="ctr"/>
          <a:lstStyle/>
          <a:p>
            <a:pPr algn="ctr" indent="0" marL="0">
              <a:buNone/>
            </a:pPr>
            <a:r>
              <a:rPr lang="en-US" sz="1400" b="1" dirty="0">
                <a:solidFill>
                  <a:schemeClr val="tx1"/>
                </a:solidFill>
              </a:rPr>
              <a:t>互动③</a:t>
            </a:r>
            <a:endParaRPr lang="en-US" sz="1400" dirty="0"/>
          </a:p>
        </p:txBody>
      </p:sp>
      <p:sp>
        <p:nvSpPr>
          <p:cNvPr id="55" name="Text 53"/>
          <p:cNvSpPr txBox="1"/>
          <p:nvPr/>
        </p:nvSpPr>
        <p:spPr>
          <a:xfrm>
            <a:off x="1598676" y="5477256"/>
            <a:ext cx="8444179" cy="310896"/>
          </a:xfrm>
          <a:prstGeom prst="rect">
            <a:avLst/>
          </a:prstGeom>
          <a:noFill/>
          <a:ln/>
        </p:spPr>
        <p:txBody>
          <a:bodyPr wrap="square" lIns="0" tIns="0" rIns="0" bIns="0" rtlCol="0" anchor="ctr"/>
          <a:lstStyle/>
          <a:p>
            <a:pPr indent="0" marL="0">
              <a:buNone/>
            </a:pPr>
            <a:r>
              <a:rPr lang="en-US" sz="1500" b="1" dirty="0">
                <a:solidFill>
                  <a:schemeClr val="tx1"/>
                </a:solidFill>
              </a:rPr>
              <a:t>时间轴猜年代</a:t>
            </a:r>
            <a:endParaRPr lang="en-US" sz="1500" dirty="0"/>
          </a:p>
        </p:txBody>
      </p:sp>
      <p:sp>
        <p:nvSpPr>
          <p:cNvPr id="56" name="Shape 54"/>
          <p:cNvSpPr/>
          <p:nvPr/>
        </p:nvSpPr>
        <p:spPr>
          <a:xfrm>
            <a:off x="10225735" y="5477256"/>
            <a:ext cx="1063752" cy="292608"/>
          </a:xfrm>
          <a:prstGeom prst="roundRect">
            <a:avLst>
              <a:gd name="adj" fmla="val 50000"/>
            </a:avLst>
          </a:prstGeom>
          <a:solidFill>
            <a:schemeClr val="tx1"/>
          </a:solidFill>
          <a:ln/>
        </p:spPr>
      </p:sp>
      <p:sp>
        <p:nvSpPr>
          <p:cNvPr id="57" name="Text 55"/>
          <p:cNvSpPr txBox="1"/>
          <p:nvPr/>
        </p:nvSpPr>
        <p:spPr>
          <a:xfrm>
            <a:off x="10225735" y="5477256"/>
            <a:ext cx="1063752" cy="292608"/>
          </a:xfrm>
          <a:prstGeom prst="rect">
            <a:avLst/>
          </a:prstGeom>
          <a:noFill/>
          <a:ln/>
        </p:spPr>
        <p:txBody>
          <a:bodyPr wrap="square" lIns="0" tIns="0" rIns="0" bIns="0" rtlCol="0" anchor="ctr"/>
          <a:lstStyle/>
          <a:p>
            <a:pPr algn="ctr" indent="0" marL="0">
              <a:buNone/>
            </a:pPr>
            <a:r>
              <a:rPr lang="en-US" sz="1200" b="1" dirty="0">
                <a:solidFill>
                  <a:schemeClr val="bg1"/>
                </a:solidFill>
              </a:rPr>
              <a:t>答案见备注</a:t>
            </a:r>
            <a:endParaRPr lang="en-US" sz="1200" dirty="0"/>
          </a:p>
        </p:txBody>
      </p:sp>
      <p:sp>
        <p:nvSpPr>
          <p:cNvPr id="58" name="Text 56"/>
          <p:cNvSpPr txBox="1"/>
          <p:nvPr/>
        </p:nvSpPr>
        <p:spPr>
          <a:xfrm>
            <a:off x="731520" y="5852160"/>
            <a:ext cx="10728655" cy="365760"/>
          </a:xfrm>
          <a:prstGeom prst="rect">
            <a:avLst/>
          </a:prstGeom>
          <a:noFill/>
          <a:ln/>
        </p:spPr>
        <p:txBody>
          <a:bodyPr wrap="square" lIns="0" tIns="0" rIns="0" bIns="0" rtlCol="0" anchor="t"/>
          <a:lstStyle/>
          <a:p>
            <a:pPr indent="0" marL="0">
              <a:buNone/>
            </a:pPr>
            <a:r>
              <a:rPr lang="en-US" sz="1400" dirty="0">
                <a:solidFill>
                  <a:schemeClr val="tx1"/>
                </a:solidFill>
              </a:rPr>
              <a:t>A、B、C、D四个问号分别是哪一年？提示：事件按先后排列。可分组抢答，猜得最近的组得分。</a:t>
            </a:r>
            <a:endParaRPr lang="en-US" sz="1400" dirty="0"/>
          </a:p>
        </p:txBody>
      </p:sp>
      <p:sp>
        <p:nvSpPr>
          <p:cNvPr id="59" name="Text 57"/>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来源：联合国教科文组织、计算机历史博物馆、美国人口普查局、Hodges《图灵》网站、祖泽研究所、宾夕法尼亚大学工程学院、诺贝尔奖官网、IBM 等（访问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Shape 0"/>
          <p:cNvSpPr/>
          <p:nvPr/>
        </p:nvSpPr>
        <p:spPr>
          <a:xfrm>
            <a:off x="548640" y="201168"/>
            <a:ext cx="2466990" cy="292608"/>
          </a:xfrm>
          <a:prstGeom prst="roundRect">
            <a:avLst>
              <a:gd name="adj" fmla="val 50000"/>
            </a:avLst>
          </a:prstGeom>
          <a:solidFill>
            <a:srgbClr val="283062"/>
          </a:solidFill>
          <a:ln/>
        </p:spPr>
      </p:sp>
      <p:sp>
        <p:nvSpPr>
          <p:cNvPr id="3" name="Text 1"/>
          <p:cNvSpPr txBox="1"/>
          <p:nvPr/>
        </p:nvSpPr>
        <p:spPr>
          <a:xfrm>
            <a:off x="548640" y="201168"/>
            <a:ext cx="2466990" cy="292608"/>
          </a:xfrm>
          <a:prstGeom prst="rect">
            <a:avLst/>
          </a:prstGeom>
          <a:noFill/>
          <a:ln/>
        </p:spPr>
        <p:txBody>
          <a:bodyPr wrap="square" lIns="0" tIns="0" rIns="0" bIns="0" rtlCol="0" anchor="ctr"/>
          <a:lstStyle/>
          <a:p>
            <a:pPr algn="ctr" indent="0" marL="0">
              <a:buNone/>
            </a:pPr>
            <a:r>
              <a:rPr lang="en-US" sz="1200" b="1" dirty="0">
                <a:solidFill>
                  <a:schemeClr val="accent5"/>
                </a:solidFill>
              </a:rPr>
              <a:t>05 · 大型机、超算与个人电脑</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大型机、超算与PC</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为什么有的计算机像冰箱，有的能放进书包？</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大型机：银行、航空订票的“超级账房”</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超级计算机：为科学计算追求极限速度</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个人电脑：从组装套件到人人会用</a:t>
            </a:r>
            <a:endParaRPr lang="en-US" sz="1600" dirty="0"/>
          </a:p>
        </p:txBody>
      </p:sp>
      <p:sp>
        <p:nvSpPr>
          <p:cNvPr id="15" name="Shape 13"/>
          <p:cNvSpPr/>
          <p:nvPr/>
        </p:nvSpPr>
        <p:spPr>
          <a:xfrm>
            <a:off x="6263640" y="777240"/>
            <a:ext cx="5379415" cy="3151401"/>
          </a:xfrm>
          <a:prstGeom prst="roundRect">
            <a:avLst>
              <a:gd name="adj" fmla="val 4062"/>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computer-family">    </p:cNvPr>
          <p:cNvPicPr>
            <a:picLocks noChangeAspect="1"/>
          </p:cNvPicPr>
          <p:nvPr/>
        </p:nvPicPr>
        <p:blipFill>
          <a:blip r:embed="rId1"/>
          <a:stretch>
            <a:fillRect/>
          </a:stretch>
        </p:blipFill>
        <p:spPr>
          <a:xfrm>
            <a:off x="6355080" y="868680"/>
            <a:ext cx="5196535" cy="2968521"/>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5A2FD3"/>
            </a:solidFill>
            <a:prstDash val="solid"/>
          </a:ln>
        </p:spPr>
      </p:sp>
      <p:pic>
        <p:nvPicPr>
          <p:cNvPr id="19" name="Image 1" descr="乐乐">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服务器一定是很大的机器吗？</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不一定！为别的设备提供服务的，就是服务器。</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来源：计算机历史博物馆（访问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548640" y="201168"/>
            <a:ext cx="2466990" cy="292608"/>
          </a:xfrm>
          <a:prstGeom prst="roundRect">
            <a:avLst>
              <a:gd name="adj" fmla="val 50000"/>
            </a:avLst>
          </a:prstGeom>
          <a:solidFill>
            <a:srgbClr val="E6EEFF"/>
          </a:solidFill>
          <a:ln/>
        </p:spPr>
      </p:sp>
      <p:sp>
        <p:nvSpPr>
          <p:cNvPr id="3" name="Text 1"/>
          <p:cNvSpPr txBox="1"/>
          <p:nvPr/>
        </p:nvSpPr>
        <p:spPr>
          <a:xfrm>
            <a:off x="548640" y="201168"/>
            <a:ext cx="2466990" cy="292608"/>
          </a:xfrm>
          <a:prstGeom prst="rect">
            <a:avLst/>
          </a:prstGeom>
          <a:noFill/>
          <a:ln/>
        </p:spPr>
        <p:txBody>
          <a:bodyPr wrap="square" lIns="0" tIns="0" rIns="0" bIns="0" rtlCol="0" anchor="ctr"/>
          <a:lstStyle/>
          <a:p>
            <a:pPr algn="ctr" indent="0" marL="0">
              <a:buNone/>
            </a:pPr>
            <a:r>
              <a:rPr lang="en-US" sz="1200" b="1" dirty="0">
                <a:solidFill>
                  <a:srgbClr val="1F55C9"/>
                </a:solidFill>
              </a:rPr>
              <a:t>05 · 大型机、超算与个人电脑</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大型机、超级计算机、小型机</a:t>
            </a:r>
            <a:endParaRPr lang="en-US" sz="3600" dirty="0"/>
          </a:p>
        </p:txBody>
      </p:sp>
      <p:sp>
        <p:nvSpPr>
          <p:cNvPr id="5" name="事件卡-system360"/>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758122" cy="310896"/>
          </a:xfrm>
          <a:prstGeom prst="roundRect">
            <a:avLst>
              <a:gd name="adj" fmla="val 50000"/>
            </a:avLst>
          </a:prstGeom>
          <a:solidFill>
            <a:schemeClr val="accent2"/>
          </a:solidFill>
          <a:ln/>
        </p:spPr>
      </p:sp>
      <p:sp>
        <p:nvSpPr>
          <p:cNvPr id="7" name="Text 5"/>
          <p:cNvSpPr txBox="1"/>
          <p:nvPr/>
        </p:nvSpPr>
        <p:spPr>
          <a:xfrm>
            <a:off x="731520" y="1572768"/>
            <a:ext cx="1758122" cy="310896"/>
          </a:xfrm>
          <a:prstGeom prst="rect">
            <a:avLst/>
          </a:prstGeom>
          <a:noFill/>
          <a:ln/>
        </p:spPr>
        <p:txBody>
          <a:bodyPr wrap="square" lIns="0" tIns="0" rIns="0" bIns="0" rtlCol="0" anchor="ctr"/>
          <a:lstStyle/>
          <a:p>
            <a:pPr algn="ctr" indent="0" marL="0">
              <a:buNone/>
            </a:pPr>
            <a:r>
              <a:rPr lang="en-US" sz="1400" b="1" dirty="0">
                <a:solidFill>
                  <a:schemeClr val="tx1"/>
                </a:solidFill>
              </a:rPr>
              <a:t>1964年4月7日</a:t>
            </a:r>
            <a:endParaRPr lang="en-US" sz="1400" dirty="0"/>
          </a:p>
        </p:txBody>
      </p:sp>
      <p:sp>
        <p:nvSpPr>
          <p:cNvPr id="8" name="Shape 6"/>
          <p:cNvSpPr/>
          <p:nvPr/>
        </p:nvSpPr>
        <p:spPr>
          <a:xfrm>
            <a:off x="2581082" y="1591056"/>
            <a:ext cx="579120" cy="274320"/>
          </a:xfrm>
          <a:prstGeom prst="roundRect">
            <a:avLst>
              <a:gd name="adj" fmla="val 50000"/>
            </a:avLst>
          </a:prstGeom>
          <a:solidFill>
            <a:srgbClr val="EEE8FF"/>
          </a:solidFill>
          <a:ln/>
        </p:spPr>
      </p:sp>
      <p:sp>
        <p:nvSpPr>
          <p:cNvPr id="9" name="Text 7"/>
          <p:cNvSpPr txBox="1"/>
          <p:nvPr/>
        </p:nvSpPr>
        <p:spPr>
          <a:xfrm>
            <a:off x="258108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IBM System/360 发布</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吉恩·阿姆达尔、弗雷德·布鲁克斯</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纽约州，美国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IBM</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IBM推出一整个“计算机家族”，小号和大号用同样的程序，公司升级时不用重写软件。</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“兼容性”成为计算机产业的重要原则。</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新手机能运行旧版本App。</a:t>
            </a:r>
            <a:endParaRPr lang="en-US" sz="1500" dirty="0"/>
          </a:p>
        </p:txBody>
      </p:sp>
      <p:sp>
        <p:nvSpPr>
          <p:cNvPr id="12" name="事件卡-cdc6600"/>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959018" cy="310896"/>
          </a:xfrm>
          <a:prstGeom prst="roundRect">
            <a:avLst>
              <a:gd name="adj" fmla="val 50000"/>
            </a:avLst>
          </a:prstGeom>
          <a:solidFill>
            <a:schemeClr val="accent2"/>
          </a:solidFill>
          <a:ln/>
        </p:spPr>
      </p:sp>
      <p:sp>
        <p:nvSpPr>
          <p:cNvPr id="14" name="Text 12"/>
          <p:cNvSpPr txBox="1"/>
          <p:nvPr/>
        </p:nvSpPr>
        <p:spPr>
          <a:xfrm>
            <a:off x="4521098"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1964年</a:t>
            </a:r>
            <a:endParaRPr lang="en-US" sz="1400" dirty="0"/>
          </a:p>
        </p:txBody>
      </p:sp>
      <p:sp>
        <p:nvSpPr>
          <p:cNvPr id="15" name="Shape 13"/>
          <p:cNvSpPr/>
          <p:nvPr/>
        </p:nvSpPr>
        <p:spPr>
          <a:xfrm>
            <a:off x="5571556" y="1591056"/>
            <a:ext cx="579120" cy="274320"/>
          </a:xfrm>
          <a:prstGeom prst="roundRect">
            <a:avLst>
              <a:gd name="adj" fmla="val 50000"/>
            </a:avLst>
          </a:prstGeom>
          <a:solidFill>
            <a:srgbClr val="EEE8FF"/>
          </a:solidFill>
          <a:ln/>
        </p:spPr>
      </p:sp>
      <p:sp>
        <p:nvSpPr>
          <p:cNvPr id="16" name="Text 14"/>
          <p:cNvSpPr txBox="1"/>
          <p:nvPr/>
        </p:nvSpPr>
        <p:spPr>
          <a:xfrm>
            <a:off x="5571556"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CDC 6600：超级计算机的开端</a:t>
            </a:r>
            <a:endParaRPr lang="en-US" sz="1600" dirty="0"/>
          </a:p>
        </p:txBody>
      </p:sp>
      <p:sp>
        <p:nvSpPr>
          <p:cNvPr id="18" name="Shape 16"/>
          <p:cNvSpPr/>
          <p:nvPr/>
        </p:nvSpPr>
        <p:spPr>
          <a:xfrm>
            <a:off x="4521098" y="5577840"/>
            <a:ext cx="3149498" cy="548640"/>
          </a:xfrm>
          <a:prstGeom prst="roundRect">
            <a:avLst>
              <a:gd name="adj" fmla="val 13333"/>
            </a:avLst>
          </a:prstGeom>
          <a:solidFill>
            <a:srgbClr val="FFEDE2"/>
          </a:solidFill>
          <a:ln/>
        </p:spPr>
      </p:sp>
      <p:sp>
        <p:nvSpPr>
          <p:cNvPr id="19" name="Text 17"/>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“第一台超算”是习惯说法，没有统一定义。</a:t>
            </a:r>
            <a:endParaRPr lang="en-US" sz="1200" dirty="0"/>
          </a:p>
        </p:txBody>
      </p:sp>
      <p:sp>
        <p:nvSpPr>
          <p:cNvPr id="20" name="Text 18"/>
          <p:cNvSpPr txBox="1"/>
          <p:nvPr/>
        </p:nvSpPr>
        <p:spPr>
          <a:xfrm>
            <a:off x="4521098" y="2334768"/>
            <a:ext cx="3149498" cy="315163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西摩·克雷</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奇珀瓦福尔斯（威斯康星州），美国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控制数据公司（CDC）</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克雷设计了当时世界上最快的计算机，专门帮科学家做超大计算。</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开创“为科学计算追求极限速度”的超算路线。</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天气预报和新药研究用超级计算机。</a:t>
            </a:r>
            <a:endParaRPr lang="en-US" sz="1500" dirty="0"/>
          </a:p>
        </p:txBody>
      </p:sp>
      <p:sp>
        <p:nvSpPr>
          <p:cNvPr id="21" name="事件卡-pdp8"/>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959018" cy="310896"/>
          </a:xfrm>
          <a:prstGeom prst="roundRect">
            <a:avLst>
              <a:gd name="adj" fmla="val 50000"/>
            </a:avLst>
          </a:prstGeom>
          <a:solidFill>
            <a:schemeClr val="accent2"/>
          </a:solidFill>
          <a:ln/>
        </p:spPr>
      </p:sp>
      <p:sp>
        <p:nvSpPr>
          <p:cNvPr id="23" name="Text 21"/>
          <p:cNvSpPr txBox="1"/>
          <p:nvPr/>
        </p:nvSpPr>
        <p:spPr>
          <a:xfrm>
            <a:off x="8310677"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1965年</a:t>
            </a:r>
            <a:endParaRPr lang="en-US" sz="1400" dirty="0"/>
          </a:p>
        </p:txBody>
      </p:sp>
      <p:sp>
        <p:nvSpPr>
          <p:cNvPr id="24" name="Shape 22"/>
          <p:cNvSpPr/>
          <p:nvPr/>
        </p:nvSpPr>
        <p:spPr>
          <a:xfrm>
            <a:off x="9361134" y="1591056"/>
            <a:ext cx="579120" cy="274320"/>
          </a:xfrm>
          <a:prstGeom prst="roundRect">
            <a:avLst>
              <a:gd name="adj" fmla="val 50000"/>
            </a:avLst>
          </a:prstGeom>
          <a:solidFill>
            <a:srgbClr val="EEE8FF"/>
          </a:solidFill>
          <a:ln/>
        </p:spPr>
      </p:sp>
      <p:sp>
        <p:nvSpPr>
          <p:cNvPr id="25" name="Text 23"/>
          <p:cNvSpPr txBox="1"/>
          <p:nvPr/>
        </p:nvSpPr>
        <p:spPr>
          <a:xfrm>
            <a:off x="9361134"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6" name="Text 24"/>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DEC PDP-8：小型机流行</a:t>
            </a:r>
            <a:endParaRPr lang="en-US" sz="1600" dirty="0"/>
          </a:p>
        </p:txBody>
      </p:sp>
      <p:sp>
        <p:nvSpPr>
          <p:cNvPr id="27" name="Text 25"/>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肯·奥尔森（DEC创办人）</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梅纳德（马萨诸塞州），美国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数字设备公司（DEC）</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比大型机便宜得多的“小型机”，让大学实验室也能拥有自己的计算机。</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计算机从“机房”走进“实验室”。</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学校机房里的电脑。</a:t>
            </a:r>
            <a:endParaRPr lang="en-US" sz="15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来源：IBM、计算机历史博物馆（访问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Shape 0"/>
          <p:cNvSpPr/>
          <p:nvPr/>
        </p:nvSpPr>
        <p:spPr>
          <a:xfrm>
            <a:off x="548640" y="201168"/>
            <a:ext cx="2466990" cy="292608"/>
          </a:xfrm>
          <a:prstGeom prst="roundRect">
            <a:avLst>
              <a:gd name="adj" fmla="val 50000"/>
            </a:avLst>
          </a:prstGeom>
          <a:solidFill>
            <a:srgbClr val="E6EEFF"/>
          </a:solidFill>
          <a:ln/>
        </p:spPr>
      </p:sp>
      <p:sp>
        <p:nvSpPr>
          <p:cNvPr id="3" name="Text 1"/>
          <p:cNvSpPr txBox="1"/>
          <p:nvPr/>
        </p:nvSpPr>
        <p:spPr>
          <a:xfrm>
            <a:off x="548640" y="201168"/>
            <a:ext cx="2466990" cy="292608"/>
          </a:xfrm>
          <a:prstGeom prst="rect">
            <a:avLst/>
          </a:prstGeom>
          <a:noFill/>
          <a:ln/>
        </p:spPr>
        <p:txBody>
          <a:bodyPr wrap="square" lIns="0" tIns="0" rIns="0" bIns="0" rtlCol="0" anchor="ctr"/>
          <a:lstStyle/>
          <a:p>
            <a:pPr algn="ctr" indent="0" marL="0">
              <a:buNone/>
            </a:pPr>
            <a:r>
              <a:rPr lang="en-US" sz="1200" b="1" dirty="0">
                <a:solidFill>
                  <a:srgbClr val="1F55C9"/>
                </a:solidFill>
              </a:rPr>
              <a:t>05 · 大型机、超算与个人电脑</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个人电脑走进家庭</a:t>
            </a:r>
            <a:endParaRPr lang="en-US" sz="3600" dirty="0"/>
          </a:p>
        </p:txBody>
      </p:sp>
      <p:sp>
        <p:nvSpPr>
          <p:cNvPr id="5" name="事件卡-altair"/>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358570" cy="310896"/>
          </a:xfrm>
          <a:prstGeom prst="roundRect">
            <a:avLst>
              <a:gd name="adj" fmla="val 50000"/>
            </a:avLst>
          </a:prstGeom>
          <a:solidFill>
            <a:schemeClr val="accent2"/>
          </a:solidFill>
          <a:ln/>
        </p:spPr>
      </p:sp>
      <p:sp>
        <p:nvSpPr>
          <p:cNvPr id="7" name="Text 5"/>
          <p:cNvSpPr txBox="1"/>
          <p:nvPr/>
        </p:nvSpPr>
        <p:spPr>
          <a:xfrm>
            <a:off x="731520"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1975年1月</a:t>
            </a:r>
            <a:endParaRPr lang="en-US" sz="1400" dirty="0"/>
          </a:p>
        </p:txBody>
      </p:sp>
      <p:sp>
        <p:nvSpPr>
          <p:cNvPr id="8" name="Shape 6"/>
          <p:cNvSpPr/>
          <p:nvPr/>
        </p:nvSpPr>
        <p:spPr>
          <a:xfrm>
            <a:off x="2181530" y="1591056"/>
            <a:ext cx="579120" cy="274320"/>
          </a:xfrm>
          <a:prstGeom prst="roundRect">
            <a:avLst>
              <a:gd name="adj" fmla="val 50000"/>
            </a:avLst>
          </a:prstGeom>
          <a:solidFill>
            <a:srgbClr val="EEE8FF"/>
          </a:solidFill>
          <a:ln/>
        </p:spPr>
      </p:sp>
      <p:sp>
        <p:nvSpPr>
          <p:cNvPr id="9" name="Text 7"/>
          <p:cNvSpPr txBox="1"/>
          <p:nvPr/>
        </p:nvSpPr>
        <p:spPr>
          <a:xfrm>
            <a:off x="2181530"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Altair 8800 点燃个人电脑热潮</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埃德·罗伯茨</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阿尔伯克基，美国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MITS公司</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Altair 是一台需要自己组装的电脑套件，没有屏幕和键盘，只有开关和小灯。</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个人电脑时代的起点之一。</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创客用开发板自己做设备。</a:t>
            </a:r>
            <a:endParaRPr lang="en-US" sz="1600" dirty="0"/>
          </a:p>
        </p:txBody>
      </p:sp>
      <p:sp>
        <p:nvSpPr>
          <p:cNvPr id="12" name="事件卡-apple2"/>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959018" cy="310896"/>
          </a:xfrm>
          <a:prstGeom prst="roundRect">
            <a:avLst>
              <a:gd name="adj" fmla="val 50000"/>
            </a:avLst>
          </a:prstGeom>
          <a:solidFill>
            <a:schemeClr val="accent2"/>
          </a:solidFill>
          <a:ln/>
        </p:spPr>
      </p:sp>
      <p:sp>
        <p:nvSpPr>
          <p:cNvPr id="14" name="Text 12"/>
          <p:cNvSpPr txBox="1"/>
          <p:nvPr/>
        </p:nvSpPr>
        <p:spPr>
          <a:xfrm>
            <a:off x="4521098"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1977年</a:t>
            </a:r>
            <a:endParaRPr lang="en-US" sz="1400" dirty="0"/>
          </a:p>
        </p:txBody>
      </p:sp>
      <p:sp>
        <p:nvSpPr>
          <p:cNvPr id="15" name="Shape 13"/>
          <p:cNvSpPr/>
          <p:nvPr/>
        </p:nvSpPr>
        <p:spPr>
          <a:xfrm>
            <a:off x="5571556" y="1591056"/>
            <a:ext cx="579120" cy="274320"/>
          </a:xfrm>
          <a:prstGeom prst="roundRect">
            <a:avLst>
              <a:gd name="adj" fmla="val 50000"/>
            </a:avLst>
          </a:prstGeom>
          <a:solidFill>
            <a:srgbClr val="EEE8FF"/>
          </a:solidFill>
          <a:ln/>
        </p:spPr>
      </p:sp>
      <p:sp>
        <p:nvSpPr>
          <p:cNvPr id="16" name="Text 14"/>
          <p:cNvSpPr txBox="1"/>
          <p:nvPr/>
        </p:nvSpPr>
        <p:spPr>
          <a:xfrm>
            <a:off x="5571556"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Apple II 等“1977三剑客”</a:t>
            </a:r>
            <a:endParaRPr lang="en-US" sz="1600" dirty="0"/>
          </a:p>
        </p:txBody>
      </p:sp>
      <p:sp>
        <p:nvSpPr>
          <p:cNvPr id="18" name="Text 16"/>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史蒂夫·沃兹尼亚克、史蒂夫·乔布斯</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库比蒂诺（加州），美国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苹果公司（1976年创立）</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Apple II 买回家插上电就能用，还能显示彩色画面，很多家庭和学校都买了它。</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个人电脑走向大众市场。</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家里的电脑和平板。</a:t>
            </a:r>
            <a:endParaRPr lang="en-US" sz="1600" dirty="0"/>
          </a:p>
        </p:txBody>
      </p:sp>
      <p:sp>
        <p:nvSpPr>
          <p:cNvPr id="19" name="事件卡-ibmpc"/>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1874972" cy="310896"/>
          </a:xfrm>
          <a:prstGeom prst="roundRect">
            <a:avLst>
              <a:gd name="adj" fmla="val 50000"/>
            </a:avLst>
          </a:prstGeom>
          <a:solidFill>
            <a:schemeClr val="accent2"/>
          </a:solidFill>
          <a:ln/>
        </p:spPr>
      </p:sp>
      <p:sp>
        <p:nvSpPr>
          <p:cNvPr id="21" name="Text 19"/>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1981年8月12日</a:t>
            </a:r>
            <a:endParaRPr lang="en-US" sz="1400" dirty="0"/>
          </a:p>
        </p:txBody>
      </p:sp>
      <p:sp>
        <p:nvSpPr>
          <p:cNvPr id="22" name="Shape 20"/>
          <p:cNvSpPr/>
          <p:nvPr/>
        </p:nvSpPr>
        <p:spPr>
          <a:xfrm>
            <a:off x="10277089" y="1591056"/>
            <a:ext cx="579120" cy="274320"/>
          </a:xfrm>
          <a:prstGeom prst="roundRect">
            <a:avLst>
              <a:gd name="adj" fmla="val 50000"/>
            </a:avLst>
          </a:prstGeom>
          <a:solidFill>
            <a:srgbClr val="EEE8FF"/>
          </a:solidFill>
          <a:ln/>
        </p:spPr>
      </p:sp>
      <p:sp>
        <p:nvSpPr>
          <p:cNvPr id="23" name="Text 21"/>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4" name="Text 22"/>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IBM PC 发布</a:t>
            </a:r>
            <a:endParaRPr lang="en-US" sz="1600" dirty="0"/>
          </a:p>
        </p:txBody>
      </p:sp>
      <p:sp>
        <p:nvSpPr>
          <p:cNvPr id="25" name="Text 23"/>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唐·埃斯特里奇领导的团队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博卡拉顿（佛罗里达州），美国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IBM；微软提供 PC DOS/MS-DOS</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IBM 推出个人电脑，很多公司照着它的规格造“兼容机”，PC一下子普及了。</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确立了延续至今的PC生态。</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Windows 台式机和笔记本。</a:t>
            </a:r>
            <a:endParaRPr lang="en-US" sz="1600" dirty="0"/>
          </a:p>
        </p:txBody>
      </p:sp>
      <p:sp>
        <p:nvSpPr>
          <p:cNvPr id="26" name="Text 2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Shape 0"/>
          <p:cNvSpPr/>
          <p:nvPr/>
        </p:nvSpPr>
        <p:spPr>
          <a:xfrm>
            <a:off x="548640" y="201168"/>
            <a:ext cx="2466990" cy="292608"/>
          </a:xfrm>
          <a:prstGeom prst="roundRect">
            <a:avLst>
              <a:gd name="adj" fmla="val 50000"/>
            </a:avLst>
          </a:prstGeom>
          <a:solidFill>
            <a:srgbClr val="E6EEFF"/>
          </a:solidFill>
          <a:ln/>
        </p:spPr>
      </p:sp>
      <p:sp>
        <p:nvSpPr>
          <p:cNvPr id="3" name="Text 1"/>
          <p:cNvSpPr txBox="1"/>
          <p:nvPr/>
        </p:nvSpPr>
        <p:spPr>
          <a:xfrm>
            <a:off x="548640" y="201168"/>
            <a:ext cx="2466990" cy="292608"/>
          </a:xfrm>
          <a:prstGeom prst="rect">
            <a:avLst/>
          </a:prstGeom>
          <a:noFill/>
          <a:ln/>
        </p:spPr>
        <p:txBody>
          <a:bodyPr wrap="square" lIns="0" tIns="0" rIns="0" bIns="0" rtlCol="0" anchor="ctr"/>
          <a:lstStyle/>
          <a:p>
            <a:pPr algn="ctr" indent="0" marL="0">
              <a:buNone/>
            </a:pPr>
            <a:r>
              <a:rPr lang="en-US" sz="1200" b="1" dirty="0">
                <a:solidFill>
                  <a:srgbClr val="1F55C9"/>
                </a:solidFill>
              </a:rPr>
              <a:t>05 · 大型机、超算与个人电脑</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鼠标、窗口与笔记本</a:t>
            </a:r>
            <a:endParaRPr lang="en-US" sz="3600" dirty="0"/>
          </a:p>
        </p:txBody>
      </p:sp>
      <p:sp>
        <p:nvSpPr>
          <p:cNvPr id="5" name="事件卡-alto"/>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959018" cy="310896"/>
          </a:xfrm>
          <a:prstGeom prst="roundRect">
            <a:avLst>
              <a:gd name="adj" fmla="val 50000"/>
            </a:avLst>
          </a:prstGeom>
          <a:solidFill>
            <a:schemeClr val="accent2"/>
          </a:solidFill>
          <a:ln/>
        </p:spPr>
      </p:sp>
      <p:sp>
        <p:nvSpPr>
          <p:cNvPr id="7" name="Text 5"/>
          <p:cNvSpPr txBox="1"/>
          <p:nvPr/>
        </p:nvSpPr>
        <p:spPr>
          <a:xfrm>
            <a:off x="731520"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1973年</a:t>
            </a:r>
            <a:endParaRPr lang="en-US" sz="1400" dirty="0"/>
          </a:p>
        </p:txBody>
      </p:sp>
      <p:sp>
        <p:nvSpPr>
          <p:cNvPr id="8" name="Shape 6"/>
          <p:cNvSpPr/>
          <p:nvPr/>
        </p:nvSpPr>
        <p:spPr>
          <a:xfrm>
            <a:off x="1781978" y="1591056"/>
            <a:ext cx="579120" cy="274320"/>
          </a:xfrm>
          <a:prstGeom prst="roundRect">
            <a:avLst>
              <a:gd name="adj" fmla="val 50000"/>
            </a:avLst>
          </a:prstGeom>
          <a:solidFill>
            <a:srgbClr val="EEE8FF"/>
          </a:solidFill>
          <a:ln/>
        </p:spPr>
      </p:sp>
      <p:sp>
        <p:nvSpPr>
          <p:cNvPr id="9" name="Text 7"/>
          <p:cNvSpPr txBox="1"/>
          <p:nvPr/>
        </p:nvSpPr>
        <p:spPr>
          <a:xfrm>
            <a:off x="178197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施乐 Alto：图形界面原型机</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施乐PARC研究团队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帕洛阿尔托，美国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施乐帕洛阿尔托研究中心</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Alto 的屏幕上有窗口、图标和鼠标指针，很像今天的电脑。</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图形用户界面（GUI）的先驱。</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用鼠标点图标打开文件。</a:t>
            </a:r>
            <a:endParaRPr lang="en-US" sz="1600" dirty="0"/>
          </a:p>
        </p:txBody>
      </p:sp>
      <p:sp>
        <p:nvSpPr>
          <p:cNvPr id="12" name="事件卡-macintosh"/>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874972" cy="310896"/>
          </a:xfrm>
          <a:prstGeom prst="roundRect">
            <a:avLst>
              <a:gd name="adj" fmla="val 50000"/>
            </a:avLst>
          </a:prstGeom>
          <a:solidFill>
            <a:schemeClr val="accent2"/>
          </a:solidFill>
          <a:ln/>
        </p:spPr>
      </p:sp>
      <p:sp>
        <p:nvSpPr>
          <p:cNvPr id="14" name="Text 12"/>
          <p:cNvSpPr txBox="1"/>
          <p:nvPr/>
        </p:nvSpPr>
        <p:spPr>
          <a:xfrm>
            <a:off x="452109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1984年1月24日</a:t>
            </a:r>
            <a:endParaRPr lang="en-US" sz="1400" dirty="0"/>
          </a:p>
        </p:txBody>
      </p:sp>
      <p:sp>
        <p:nvSpPr>
          <p:cNvPr id="15" name="Shape 13"/>
          <p:cNvSpPr/>
          <p:nvPr/>
        </p:nvSpPr>
        <p:spPr>
          <a:xfrm>
            <a:off x="6487511" y="1591056"/>
            <a:ext cx="579120" cy="274320"/>
          </a:xfrm>
          <a:prstGeom prst="roundRect">
            <a:avLst>
              <a:gd name="adj" fmla="val 50000"/>
            </a:avLst>
          </a:prstGeom>
          <a:solidFill>
            <a:srgbClr val="EEE8FF"/>
          </a:solidFill>
          <a:ln/>
        </p:spPr>
      </p:sp>
      <p:sp>
        <p:nvSpPr>
          <p:cNvPr id="16" name="Text 14"/>
          <p:cNvSpPr txBox="1"/>
          <p:nvPr/>
        </p:nvSpPr>
        <p:spPr>
          <a:xfrm>
            <a:off x="6487511"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苹果 Macintosh 发布</a:t>
            </a:r>
            <a:endParaRPr lang="en-US" sz="1600" dirty="0"/>
          </a:p>
        </p:txBody>
      </p:sp>
      <p:sp>
        <p:nvSpPr>
          <p:cNvPr id="18" name="Shape 16"/>
          <p:cNvSpPr/>
          <p:nvPr/>
        </p:nvSpPr>
        <p:spPr>
          <a:xfrm>
            <a:off x="4521098" y="5577840"/>
            <a:ext cx="3149498" cy="548640"/>
          </a:xfrm>
          <a:prstGeom prst="roundRect">
            <a:avLst>
              <a:gd name="adj" fmla="val 13333"/>
            </a:avLst>
          </a:prstGeom>
          <a:solidFill>
            <a:srgbClr val="FFEDE2"/>
          </a:solidFill>
          <a:ln/>
        </p:spPr>
      </p:sp>
      <p:sp>
        <p:nvSpPr>
          <p:cNvPr id="19" name="Text 17"/>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苹果Lisa（1983）更早采用图形界面但价格昂贵。</a:t>
            </a:r>
            <a:endParaRPr lang="en-US" sz="1200" dirty="0"/>
          </a:p>
        </p:txBody>
      </p:sp>
      <p:sp>
        <p:nvSpPr>
          <p:cNvPr id="20" name="Text 18"/>
          <p:cNvSpPr txBox="1"/>
          <p:nvPr/>
        </p:nvSpPr>
        <p:spPr>
          <a:xfrm>
            <a:off x="4521098" y="2334768"/>
            <a:ext cx="3149498" cy="315163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史蒂夫·乔布斯团队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库比蒂诺（加州），美国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苹果公司</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Macintosh 让普通人用鼠标点点图标就能操作电脑，不必记一堆命令。</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把图形界面带给普通用户。</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桌面、文件夹、废纸篓图标。</a:t>
            </a:r>
            <a:endParaRPr lang="en-US" sz="1600" dirty="0"/>
          </a:p>
        </p:txBody>
      </p:sp>
      <p:sp>
        <p:nvSpPr>
          <p:cNvPr id="21" name="事件卡-laptop-t1100"/>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959018" cy="310896"/>
          </a:xfrm>
          <a:prstGeom prst="roundRect">
            <a:avLst>
              <a:gd name="adj" fmla="val 50000"/>
            </a:avLst>
          </a:prstGeom>
          <a:solidFill>
            <a:schemeClr val="accent2"/>
          </a:solidFill>
          <a:ln/>
        </p:spPr>
      </p:sp>
      <p:sp>
        <p:nvSpPr>
          <p:cNvPr id="23" name="Text 21"/>
          <p:cNvSpPr txBox="1"/>
          <p:nvPr/>
        </p:nvSpPr>
        <p:spPr>
          <a:xfrm>
            <a:off x="8310677"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1985年</a:t>
            </a:r>
            <a:endParaRPr lang="en-US" sz="1400" dirty="0"/>
          </a:p>
        </p:txBody>
      </p:sp>
      <p:sp>
        <p:nvSpPr>
          <p:cNvPr id="24" name="Shape 22"/>
          <p:cNvSpPr/>
          <p:nvPr/>
        </p:nvSpPr>
        <p:spPr>
          <a:xfrm>
            <a:off x="9361134" y="1591056"/>
            <a:ext cx="579120" cy="274320"/>
          </a:xfrm>
          <a:prstGeom prst="roundRect">
            <a:avLst>
              <a:gd name="adj" fmla="val 50000"/>
            </a:avLst>
          </a:prstGeom>
          <a:solidFill>
            <a:srgbClr val="EEE8FF"/>
          </a:solidFill>
          <a:ln/>
        </p:spPr>
      </p:sp>
      <p:sp>
        <p:nvSpPr>
          <p:cNvPr id="25" name="Text 23"/>
          <p:cNvSpPr txBox="1"/>
          <p:nvPr/>
        </p:nvSpPr>
        <p:spPr>
          <a:xfrm>
            <a:off x="9361134"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日本</a:t>
            </a:r>
            <a:endParaRPr lang="en-US" sz="1200" dirty="0"/>
          </a:p>
        </p:txBody>
      </p:sp>
      <p:sp>
        <p:nvSpPr>
          <p:cNvPr id="26" name="Text 24"/>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笔记本电脑走向大众</a:t>
            </a:r>
            <a:endParaRPr lang="en-US" sz="1600" dirty="0"/>
          </a:p>
        </p:txBody>
      </p:sp>
      <p:sp>
        <p:nvSpPr>
          <p:cNvPr id="27" name="Shape 25"/>
          <p:cNvSpPr/>
          <p:nvPr/>
        </p:nvSpPr>
        <p:spPr>
          <a:xfrm>
            <a:off x="8310677" y="5577840"/>
            <a:ext cx="3149498" cy="548640"/>
          </a:xfrm>
          <a:prstGeom prst="roundRect">
            <a:avLst>
              <a:gd name="adj" fmla="val 13333"/>
            </a:avLst>
          </a:prstGeom>
          <a:solidFill>
            <a:srgbClr val="FFEDE2"/>
          </a:solidFill>
          <a:ln/>
        </p:spPr>
      </p:sp>
      <p:sp>
        <p:nvSpPr>
          <p:cNvPr id="28" name="Text 26"/>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“第一台笔记本”有多个候选。</a:t>
            </a:r>
            <a:endParaRPr lang="en-US" sz="1200" dirty="0"/>
          </a:p>
        </p:txBody>
      </p:sp>
      <p:sp>
        <p:nvSpPr>
          <p:cNvPr id="29" name="Text 27"/>
          <p:cNvSpPr txBox="1"/>
          <p:nvPr/>
        </p:nvSpPr>
        <p:spPr>
          <a:xfrm>
            <a:off x="8310677" y="2334768"/>
            <a:ext cx="3149498" cy="315163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东芝研发团队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东京，日本</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东芝</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电脑变得可以折起来、放进包里带走。</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计算从桌面走向移动。</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学生用笔记本上网课。</a:t>
            </a:r>
            <a:endParaRPr lang="en-US" sz="1600" dirty="0"/>
          </a:p>
        </p:txBody>
      </p:sp>
      <p:sp>
        <p:nvSpPr>
          <p:cNvPr id="30"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283062"/>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chemeClr val="accent5"/>
                </a:solidFill>
              </a:rPr>
              <a:t>06 · 操作系统演变</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操作系统演变</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打开电脑，谁在后台管理一切？</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操作系统＝管理硬件、为应用服务的“教务处”</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内核是最核心的部分：管CPU、内存和设备</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早期“批处理”排队运行；“分时”让很多人轮流共用一台机器</a:t>
            </a:r>
            <a:endParaRPr lang="en-US" sz="1600" dirty="0"/>
          </a:p>
        </p:txBody>
      </p:sp>
      <p:sp>
        <p:nvSpPr>
          <p:cNvPr id="15" name="Shape 13"/>
          <p:cNvSpPr/>
          <p:nvPr/>
        </p:nvSpPr>
        <p:spPr>
          <a:xfrm>
            <a:off x="6263640" y="777240"/>
            <a:ext cx="5379415" cy="1024128"/>
          </a:xfrm>
          <a:prstGeom prst="roundRect">
            <a:avLst>
              <a:gd name="adj" fmla="val 10714"/>
            </a:avLst>
          </a:prstGeom>
          <a:solidFill>
            <a:schemeClr val="accent1"/>
          </a:solidFill>
          <a:ln/>
        </p:spPr>
      </p:sp>
      <p:sp>
        <p:nvSpPr>
          <p:cNvPr id="16" name="Text 14"/>
          <p:cNvSpPr txBox="1"/>
          <p:nvPr/>
        </p:nvSpPr>
        <p:spPr>
          <a:xfrm>
            <a:off x="6537960" y="777240"/>
            <a:ext cx="4830775" cy="1024128"/>
          </a:xfrm>
          <a:prstGeom prst="rect">
            <a:avLst/>
          </a:prstGeom>
          <a:noFill/>
          <a:ln/>
        </p:spPr>
        <p:txBody>
          <a:bodyPr wrap="square" lIns="0" tIns="0" rIns="0" bIns="0" rtlCol="0" anchor="ctr"/>
          <a:lstStyle/>
          <a:p>
            <a:pPr indent="0" marL="0">
              <a:buNone/>
            </a:pPr>
            <a:r>
              <a:rPr lang="en-US" sz="2000" b="1" dirty="0">
                <a:solidFill>
                  <a:schemeClr val="bg1"/>
                </a:solidFill>
              </a:rPr>
              <a:t>应用程序</a:t>
            </a:r>
            <a:endParaRPr lang="en-US" sz="1400" dirty="0"/>
          </a:p>
          <a:p>
            <a:pPr indent="0" marL="0">
              <a:buNone/>
            </a:pPr>
            <a:r>
              <a:rPr lang="en-US" sz="1400" dirty="0">
                <a:solidFill>
                  <a:schemeClr val="bg1"/>
                </a:solidFill>
              </a:rPr>
              <a:t>浏览器、画图、游戏</a:t>
            </a:r>
            <a:endParaRPr lang="en-US" sz="1400" dirty="0"/>
          </a:p>
        </p:txBody>
      </p:sp>
      <p:sp>
        <p:nvSpPr>
          <p:cNvPr id="17" name="Shape 15"/>
          <p:cNvSpPr/>
          <p:nvPr/>
        </p:nvSpPr>
        <p:spPr>
          <a:xfrm>
            <a:off x="6263640" y="1965960"/>
            <a:ext cx="5379415" cy="1024128"/>
          </a:xfrm>
          <a:prstGeom prst="roundRect">
            <a:avLst>
              <a:gd name="adj" fmla="val 10714"/>
            </a:avLst>
          </a:prstGeom>
          <a:solidFill>
            <a:schemeClr val="accent3"/>
          </a:solidFill>
          <a:ln/>
        </p:spPr>
      </p:sp>
      <p:sp>
        <p:nvSpPr>
          <p:cNvPr id="18" name="Text 16"/>
          <p:cNvSpPr txBox="1"/>
          <p:nvPr/>
        </p:nvSpPr>
        <p:spPr>
          <a:xfrm>
            <a:off x="6537960" y="1965960"/>
            <a:ext cx="4830775" cy="1024128"/>
          </a:xfrm>
          <a:prstGeom prst="rect">
            <a:avLst/>
          </a:prstGeom>
          <a:noFill/>
          <a:ln/>
        </p:spPr>
        <p:txBody>
          <a:bodyPr wrap="square" lIns="0" tIns="0" rIns="0" bIns="0" rtlCol="0" anchor="ctr"/>
          <a:lstStyle/>
          <a:p>
            <a:pPr indent="0" marL="0">
              <a:buNone/>
            </a:pPr>
            <a:r>
              <a:rPr lang="en-US" sz="2000" b="1" dirty="0">
                <a:solidFill>
                  <a:schemeClr val="bg1"/>
                </a:solidFill>
              </a:rPr>
              <a:t>操作系统（含内核）</a:t>
            </a:r>
            <a:endParaRPr lang="en-US" sz="1400" dirty="0"/>
          </a:p>
          <a:p>
            <a:pPr indent="0" marL="0">
              <a:buNone/>
            </a:pPr>
            <a:r>
              <a:rPr lang="en-US" sz="1400" dirty="0">
                <a:solidFill>
                  <a:schemeClr val="bg1"/>
                </a:solidFill>
              </a:rPr>
              <a:t>Windows、macOS、Linux发行版、Android、iOS</a:t>
            </a:r>
            <a:endParaRPr lang="en-US" sz="1400" dirty="0"/>
          </a:p>
        </p:txBody>
      </p:sp>
      <p:sp>
        <p:nvSpPr>
          <p:cNvPr id="19" name="Shape 17"/>
          <p:cNvSpPr/>
          <p:nvPr/>
        </p:nvSpPr>
        <p:spPr>
          <a:xfrm>
            <a:off x="6263640" y="3154680"/>
            <a:ext cx="5379415" cy="1024128"/>
          </a:xfrm>
          <a:prstGeom prst="roundRect">
            <a:avLst>
              <a:gd name="adj" fmla="val 10714"/>
            </a:avLst>
          </a:prstGeom>
          <a:solidFill>
            <a:schemeClr val="accent5"/>
          </a:solidFill>
          <a:ln/>
        </p:spPr>
      </p:sp>
      <p:sp>
        <p:nvSpPr>
          <p:cNvPr id="20" name="Text 18"/>
          <p:cNvSpPr txBox="1"/>
          <p:nvPr/>
        </p:nvSpPr>
        <p:spPr>
          <a:xfrm>
            <a:off x="6537960" y="3154680"/>
            <a:ext cx="4830775" cy="1024128"/>
          </a:xfrm>
          <a:prstGeom prst="rect">
            <a:avLst/>
          </a:prstGeom>
          <a:noFill/>
          <a:ln/>
        </p:spPr>
        <p:txBody>
          <a:bodyPr wrap="square" lIns="0" tIns="0" rIns="0" bIns="0" rtlCol="0" anchor="ctr"/>
          <a:lstStyle/>
          <a:p>
            <a:pPr indent="0" marL="0">
              <a:buNone/>
            </a:pPr>
            <a:r>
              <a:rPr lang="en-US" sz="2000" b="1" dirty="0">
                <a:solidFill>
                  <a:schemeClr val="tx1"/>
                </a:solidFill>
              </a:rPr>
              <a:t>硬件</a:t>
            </a:r>
            <a:endParaRPr lang="en-US" sz="1400" dirty="0"/>
          </a:p>
          <a:p>
            <a:pPr indent="0" marL="0">
              <a:buNone/>
            </a:pPr>
            <a:r>
              <a:rPr lang="en-US" sz="1400" dirty="0">
                <a:solidFill>
                  <a:schemeClr val="tx1"/>
                </a:solidFill>
              </a:rPr>
              <a:t>CPU、内存、存储、屏幕、网卡</a:t>
            </a:r>
            <a:endParaRPr lang="en-US" sz="1400" dirty="0"/>
          </a:p>
        </p:txBody>
      </p:sp>
      <p:sp>
        <p:nvSpPr>
          <p:cNvPr id="21" name="Text 19"/>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22" name="Shape 20"/>
          <p:cNvSpPr/>
          <p:nvPr/>
        </p:nvSpPr>
        <p:spPr>
          <a:xfrm>
            <a:off x="6236208" y="4681728"/>
            <a:ext cx="713232" cy="713232"/>
          </a:xfrm>
          <a:prstGeom prst="ellipse">
            <a:avLst/>
          </a:prstGeom>
          <a:solidFill>
            <a:srgbClr val="FFFFFF"/>
          </a:solidFill>
          <a:ln w="25400">
            <a:solidFill>
              <a:srgbClr val="B4501A"/>
            </a:solidFill>
            <a:prstDash val="solid"/>
          </a:ln>
        </p:spPr>
      </p:sp>
      <p:pic>
        <p:nvPicPr>
          <p:cNvPr id="23" name="Image 0" descr="安安">    </p:cNvPr>
          <p:cNvPicPr>
            <a:picLocks noChangeAspect="1"/>
          </p:cNvPicPr>
          <p:nvPr/>
        </p:nvPicPr>
        <p:blipFill>
          <a:blip r:embed="rId1"/>
          <a:stretch>
            <a:fillRect/>
          </a:stretch>
        </p:blipFill>
        <p:spPr>
          <a:xfrm>
            <a:off x="6263640" y="4709160"/>
            <a:ext cx="658368" cy="658368"/>
          </a:xfrm>
          <a:prstGeom prst="ellipse">
            <a:avLst/>
          </a:prstGeom>
        </p:spPr>
      </p:pic>
      <p:sp>
        <p:nvSpPr>
          <p:cNvPr id="24" name="Shape 21"/>
          <p:cNvSpPr/>
          <p:nvPr/>
        </p:nvSpPr>
        <p:spPr>
          <a:xfrm rot="16200000">
            <a:off x="6958584" y="4937760"/>
            <a:ext cx="219456" cy="182880"/>
          </a:xfrm>
          <a:prstGeom prst="triangle">
            <a:avLst/>
          </a:prstGeom>
          <a:solidFill>
            <a:srgbClr val="FFFFFF"/>
          </a:solidFill>
          <a:ln/>
        </p:spPr>
      </p:sp>
      <p:sp>
        <p:nvSpPr>
          <p:cNvPr id="25" name="Shape 22"/>
          <p:cNvSpPr/>
          <p:nvPr/>
        </p:nvSpPr>
        <p:spPr>
          <a:xfrm>
            <a:off x="7123176" y="4681728"/>
            <a:ext cx="4519879" cy="713232"/>
          </a:xfrm>
          <a:prstGeom prst="roundRect">
            <a:avLst>
              <a:gd name="adj" fmla="val 20513"/>
            </a:avLst>
          </a:prstGeom>
          <a:solidFill>
            <a:srgbClr val="FFFFFF"/>
          </a:solidFill>
          <a:ln/>
        </p:spPr>
      </p:sp>
      <p:sp>
        <p:nvSpPr>
          <p:cNvPr id="26" name="Text 23"/>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Linux 就是 UNIX 吗？</a:t>
            </a:r>
            <a:endParaRPr lang="en-US" sz="1400" dirty="0"/>
          </a:p>
        </p:txBody>
      </p:sp>
      <p:sp>
        <p:nvSpPr>
          <p:cNvPr id="27" name="Shape 24"/>
          <p:cNvSpPr/>
          <p:nvPr/>
        </p:nvSpPr>
        <p:spPr>
          <a:xfrm>
            <a:off x="6236208" y="5486400"/>
            <a:ext cx="713232" cy="713232"/>
          </a:xfrm>
          <a:prstGeom prst="ellipse">
            <a:avLst/>
          </a:prstGeom>
          <a:solidFill>
            <a:srgbClr val="FFFFFF"/>
          </a:solidFill>
          <a:ln w="25400">
            <a:solidFill>
              <a:srgbClr val="1F55C9"/>
            </a:solidFill>
            <a:prstDash val="solid"/>
          </a:ln>
        </p:spPr>
      </p:sp>
      <p:pic>
        <p:nvPicPr>
          <p:cNvPr id="28" name="Image 1" descr="比特">    </p:cNvPr>
          <p:cNvPicPr>
            <a:picLocks noChangeAspect="1"/>
          </p:cNvPicPr>
          <p:nvPr/>
        </p:nvPicPr>
        <p:blipFill>
          <a:blip r:embed="rId2"/>
          <a:stretch>
            <a:fillRect/>
          </a:stretch>
        </p:blipFill>
        <p:spPr>
          <a:xfrm>
            <a:off x="6263640" y="5513832"/>
            <a:ext cx="658368" cy="658368"/>
          </a:xfrm>
          <a:prstGeom prst="ellipse">
            <a:avLst/>
          </a:prstGeom>
        </p:spPr>
      </p:pic>
      <p:sp>
        <p:nvSpPr>
          <p:cNvPr id="29" name="Shape 25"/>
          <p:cNvSpPr/>
          <p:nvPr/>
        </p:nvSpPr>
        <p:spPr>
          <a:xfrm rot="16200000">
            <a:off x="6958584" y="5742432"/>
            <a:ext cx="219456" cy="182880"/>
          </a:xfrm>
          <a:prstGeom prst="triangle">
            <a:avLst/>
          </a:prstGeom>
          <a:solidFill>
            <a:srgbClr val="FFFFFF"/>
          </a:solidFill>
          <a:ln/>
        </p:spPr>
      </p:sp>
      <p:sp>
        <p:nvSpPr>
          <p:cNvPr id="30" name="Shape 26"/>
          <p:cNvSpPr/>
          <p:nvPr/>
        </p:nvSpPr>
        <p:spPr>
          <a:xfrm>
            <a:off x="7123176" y="5486400"/>
            <a:ext cx="4519879" cy="713232"/>
          </a:xfrm>
          <a:prstGeom prst="roundRect">
            <a:avLst>
              <a:gd name="adj" fmla="val 20513"/>
            </a:avLst>
          </a:prstGeom>
          <a:solidFill>
            <a:srgbClr val="FFFFFF"/>
          </a:solidFill>
          <a:ln/>
        </p:spPr>
      </p:sp>
      <p:sp>
        <p:nvSpPr>
          <p:cNvPr id="31" name="Text 27"/>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不是！待会儿我们画一张家谱来核实。</a:t>
            </a:r>
            <a:endParaRPr lang="en-US" sz="1400" dirty="0"/>
          </a:p>
        </p:txBody>
      </p:sp>
      <p:sp>
        <p:nvSpPr>
          <p:cNvPr id="32"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来源：The Open Group、计算机历史博物馆（访问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06 · 操作系统演变</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UNIX、GNU 与 Linux</a:t>
            </a:r>
            <a:endParaRPr lang="en-US" sz="3600" dirty="0"/>
          </a:p>
        </p:txBody>
      </p:sp>
      <p:sp>
        <p:nvSpPr>
          <p:cNvPr id="5" name="事件卡-unix"/>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959018" cy="310896"/>
          </a:xfrm>
          <a:prstGeom prst="roundRect">
            <a:avLst>
              <a:gd name="adj" fmla="val 50000"/>
            </a:avLst>
          </a:prstGeom>
          <a:solidFill>
            <a:schemeClr val="accent2"/>
          </a:solidFill>
          <a:ln/>
        </p:spPr>
      </p:sp>
      <p:sp>
        <p:nvSpPr>
          <p:cNvPr id="7" name="Text 5"/>
          <p:cNvSpPr txBox="1"/>
          <p:nvPr/>
        </p:nvSpPr>
        <p:spPr>
          <a:xfrm>
            <a:off x="731520"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1969年</a:t>
            </a:r>
            <a:endParaRPr lang="en-US" sz="1400" dirty="0"/>
          </a:p>
        </p:txBody>
      </p:sp>
      <p:sp>
        <p:nvSpPr>
          <p:cNvPr id="8" name="Shape 6"/>
          <p:cNvSpPr/>
          <p:nvPr/>
        </p:nvSpPr>
        <p:spPr>
          <a:xfrm>
            <a:off x="1781978" y="1591056"/>
            <a:ext cx="579120" cy="274320"/>
          </a:xfrm>
          <a:prstGeom prst="roundRect">
            <a:avLst>
              <a:gd name="adj" fmla="val 50000"/>
            </a:avLst>
          </a:prstGeom>
          <a:solidFill>
            <a:srgbClr val="EEE8FF"/>
          </a:solidFill>
          <a:ln/>
        </p:spPr>
      </p:sp>
      <p:sp>
        <p:nvSpPr>
          <p:cNvPr id="9" name="Text 7"/>
          <p:cNvSpPr txBox="1"/>
          <p:nvPr/>
        </p:nvSpPr>
        <p:spPr>
          <a:xfrm>
            <a:off x="178197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UNIX 操作系统诞生</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肯·汤普森、丹尼斯·里奇</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默里山（新泽西州），美国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贝尔实验室</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两位工程师在一台旧小型机上写出了UNIX，它的很多想法今天仍在用。</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BSD、macOS等系统的祖先，也启发了Linux。</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服务器和苹果电脑都带着UNIX的影子。</a:t>
            </a:r>
            <a:endParaRPr lang="en-US" sz="1500" dirty="0"/>
          </a:p>
        </p:txBody>
      </p:sp>
      <p:sp>
        <p:nvSpPr>
          <p:cNvPr id="12" name="事件卡-gnu"/>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874972" cy="310896"/>
          </a:xfrm>
          <a:prstGeom prst="roundRect">
            <a:avLst>
              <a:gd name="adj" fmla="val 50000"/>
            </a:avLst>
          </a:prstGeom>
          <a:solidFill>
            <a:schemeClr val="accent2"/>
          </a:solidFill>
          <a:ln/>
        </p:spPr>
      </p:sp>
      <p:sp>
        <p:nvSpPr>
          <p:cNvPr id="14" name="Text 12"/>
          <p:cNvSpPr txBox="1"/>
          <p:nvPr/>
        </p:nvSpPr>
        <p:spPr>
          <a:xfrm>
            <a:off x="452109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1983年9月27日</a:t>
            </a:r>
            <a:endParaRPr lang="en-US" sz="1400" dirty="0"/>
          </a:p>
        </p:txBody>
      </p:sp>
      <p:sp>
        <p:nvSpPr>
          <p:cNvPr id="15" name="Shape 13"/>
          <p:cNvSpPr/>
          <p:nvPr/>
        </p:nvSpPr>
        <p:spPr>
          <a:xfrm>
            <a:off x="6487511" y="1591056"/>
            <a:ext cx="579120" cy="274320"/>
          </a:xfrm>
          <a:prstGeom prst="roundRect">
            <a:avLst>
              <a:gd name="adj" fmla="val 50000"/>
            </a:avLst>
          </a:prstGeom>
          <a:solidFill>
            <a:srgbClr val="EEE8FF"/>
          </a:solidFill>
          <a:ln/>
        </p:spPr>
      </p:sp>
      <p:sp>
        <p:nvSpPr>
          <p:cNvPr id="16" name="Text 14"/>
          <p:cNvSpPr txBox="1"/>
          <p:nvPr/>
        </p:nvSpPr>
        <p:spPr>
          <a:xfrm>
            <a:off x="6487511"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GNU 计划宣布</a:t>
            </a:r>
            <a:endParaRPr lang="en-US" sz="1600" dirty="0"/>
          </a:p>
        </p:txBody>
      </p:sp>
      <p:sp>
        <p:nvSpPr>
          <p:cNvPr id="18" name="Shape 16"/>
          <p:cNvSpPr/>
          <p:nvPr/>
        </p:nvSpPr>
        <p:spPr>
          <a:xfrm>
            <a:off x="4521098" y="5577840"/>
            <a:ext cx="3149498" cy="548640"/>
          </a:xfrm>
          <a:prstGeom prst="roundRect">
            <a:avLst>
              <a:gd name="adj" fmla="val 13333"/>
            </a:avLst>
          </a:prstGeom>
          <a:solidFill>
            <a:srgbClr val="FFEDE2"/>
          </a:solidFill>
          <a:ln/>
        </p:spPr>
      </p:sp>
      <p:sp>
        <p:nvSpPr>
          <p:cNvPr id="19" name="Text 17"/>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“自由软件”强调自由，不等于“免费”；开源软件也有许可证义务。</a:t>
            </a:r>
            <a:endParaRPr lang="en-US" sz="1200" dirty="0"/>
          </a:p>
        </p:txBody>
      </p:sp>
      <p:sp>
        <p:nvSpPr>
          <p:cNvPr id="20" name="Text 18"/>
          <p:cNvSpPr txBox="1"/>
          <p:nvPr/>
        </p:nvSpPr>
        <p:spPr>
          <a:xfrm>
            <a:off x="4521098" y="2334768"/>
            <a:ext cx="3149498" cy="315163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理查德·斯托曼</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剑桥（马萨诸塞州），美国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麻省理工学院人工智能实验室；1985年成立自由软件基金会</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斯托曼希望做一套人人都可以自由使用、学习、修改和分享的操作系统。</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自由软件与开源运动的源头之一。</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许多开源软件可以免费下载并查看源代码。</a:t>
            </a:r>
            <a:endParaRPr lang="en-US" sz="1500" dirty="0"/>
          </a:p>
        </p:txBody>
      </p:sp>
      <p:sp>
        <p:nvSpPr>
          <p:cNvPr id="21" name="事件卡-linux"/>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1874972" cy="310896"/>
          </a:xfrm>
          <a:prstGeom prst="roundRect">
            <a:avLst>
              <a:gd name="adj" fmla="val 50000"/>
            </a:avLst>
          </a:prstGeom>
          <a:solidFill>
            <a:schemeClr val="accent2"/>
          </a:solidFill>
          <a:ln/>
        </p:spPr>
      </p:sp>
      <p:sp>
        <p:nvSpPr>
          <p:cNvPr id="23" name="Text 21"/>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1991年8月25日</a:t>
            </a:r>
            <a:endParaRPr lang="en-US" sz="1400" dirty="0"/>
          </a:p>
        </p:txBody>
      </p:sp>
      <p:sp>
        <p:nvSpPr>
          <p:cNvPr id="24" name="Shape 22"/>
          <p:cNvSpPr/>
          <p:nvPr/>
        </p:nvSpPr>
        <p:spPr>
          <a:xfrm>
            <a:off x="10277089" y="1591056"/>
            <a:ext cx="579120" cy="274320"/>
          </a:xfrm>
          <a:prstGeom prst="roundRect">
            <a:avLst>
              <a:gd name="adj" fmla="val 50000"/>
            </a:avLst>
          </a:prstGeom>
          <a:solidFill>
            <a:srgbClr val="EEE8FF"/>
          </a:solidFill>
          <a:ln/>
        </p:spPr>
      </p:sp>
      <p:sp>
        <p:nvSpPr>
          <p:cNvPr id="25" name="Text 23"/>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芬兰</a:t>
            </a:r>
            <a:endParaRPr lang="en-US" sz="1200" dirty="0"/>
          </a:p>
        </p:txBody>
      </p:sp>
      <p:sp>
        <p:nvSpPr>
          <p:cNvPr id="26" name="Text 24"/>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林纳斯·托瓦兹宣布 Linux</a:t>
            </a:r>
            <a:endParaRPr lang="en-US" sz="1600" dirty="0"/>
          </a:p>
        </p:txBody>
      </p:sp>
      <p:sp>
        <p:nvSpPr>
          <p:cNvPr id="27" name="Shape 25"/>
          <p:cNvSpPr/>
          <p:nvPr/>
        </p:nvSpPr>
        <p:spPr>
          <a:xfrm>
            <a:off x="8310677" y="5577840"/>
            <a:ext cx="3149498" cy="548640"/>
          </a:xfrm>
          <a:prstGeom prst="roundRect">
            <a:avLst>
              <a:gd name="adj" fmla="val 13333"/>
            </a:avLst>
          </a:prstGeom>
          <a:solidFill>
            <a:srgbClr val="FFEDE2"/>
          </a:solidFill>
          <a:ln/>
        </p:spPr>
      </p:sp>
      <p:sp>
        <p:nvSpPr>
          <p:cNvPr id="28" name="Text 26"/>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Linux是类UNIX系统，但不是从UNIX源代码演化来的。</a:t>
            </a:r>
            <a:endParaRPr lang="en-US" sz="1200" dirty="0"/>
          </a:p>
        </p:txBody>
      </p:sp>
      <p:sp>
        <p:nvSpPr>
          <p:cNvPr id="29" name="Text 27"/>
          <p:cNvSpPr txBox="1"/>
          <p:nvPr/>
        </p:nvSpPr>
        <p:spPr>
          <a:xfrm>
            <a:off x="8310677" y="2334768"/>
            <a:ext cx="3149498" cy="315163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林纳斯·托瓦兹</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赫尔辛基，芬兰</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赫尔辛基大学（学生项目）</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21岁的芬兰大学生在网上说：“我在做一个（免费的）操作系统，只是爱好。”</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全球协作开发的开源奇迹，支撑大部分服务器和超算。</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TOP500超级计算机全部运行Linux类系统。</a:t>
            </a:r>
            <a:endParaRPr lang="en-US" sz="1500" dirty="0"/>
          </a:p>
        </p:txBody>
      </p:sp>
      <p:sp>
        <p:nvSpPr>
          <p:cNvPr id="30"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来源：The Open Group、诺基亚贝尔实验室、GNU/自由软件基金会、kernel.org（访问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06 · 操作系统演变</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UNIX ≠ Linux ≠ macOS</a:t>
            </a:r>
            <a:endParaRPr lang="en-US" sz="3600" dirty="0"/>
          </a:p>
        </p:txBody>
      </p:sp>
      <p:sp>
        <p:nvSpPr>
          <p:cNvPr id="5" name="Shape 3"/>
          <p:cNvSpPr/>
          <p:nvPr/>
        </p:nvSpPr>
        <p:spPr>
          <a:xfrm>
            <a:off x="548640" y="1687639"/>
            <a:ext cx="6217920" cy="4369689"/>
          </a:xfrm>
          <a:prstGeom prst="roundRect">
            <a:avLst>
              <a:gd name="adj" fmla="val 2930"/>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os-family">    </p:cNvPr>
          <p:cNvPicPr>
            <a:picLocks noChangeAspect="1"/>
          </p:cNvPicPr>
          <p:nvPr/>
        </p:nvPicPr>
        <p:blipFill>
          <a:blip r:embed="rId1"/>
          <a:stretch>
            <a:fillRect/>
          </a:stretch>
        </p:blipFill>
        <p:spPr>
          <a:xfrm>
            <a:off x="640080" y="1779079"/>
            <a:ext cx="6035040" cy="4186809"/>
          </a:xfrm>
          <a:prstGeom prst="rect">
            <a:avLst/>
          </a:prstGeom>
        </p:spPr>
      </p:pic>
      <p:sp>
        <p:nvSpPr>
          <p:cNvPr id="7" name="Shape 4"/>
          <p:cNvSpPr/>
          <p:nvPr/>
        </p:nvSpPr>
        <p:spPr>
          <a:xfrm>
            <a:off x="7040880" y="1481328"/>
            <a:ext cx="4602175" cy="4782312"/>
          </a:xfrm>
          <a:prstGeom prst="roundRect">
            <a:avLst>
              <a:gd name="adj" fmla="val 238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242048" y="1682496"/>
            <a:ext cx="4199839" cy="365760"/>
          </a:xfrm>
          <a:prstGeom prst="rect">
            <a:avLst/>
          </a:prstGeom>
          <a:noFill/>
          <a:ln/>
        </p:spPr>
        <p:txBody>
          <a:bodyPr wrap="square" lIns="0" tIns="0" rIns="0" bIns="0" rtlCol="0" anchor="t"/>
          <a:lstStyle/>
          <a:p>
            <a:pPr indent="0" marL="0">
              <a:buNone/>
            </a:pPr>
            <a:r>
              <a:rPr lang="en-US" sz="1800" b="1" dirty="0">
                <a:solidFill>
                  <a:schemeClr val="accent3"/>
                </a:solidFill>
              </a:rPr>
              <a:t>在哪里常见？</a:t>
            </a:r>
            <a:endParaRPr lang="en-US" sz="1800" dirty="0"/>
          </a:p>
        </p:txBody>
      </p:sp>
      <p:sp>
        <p:nvSpPr>
          <p:cNvPr id="9" name="Text 6"/>
          <p:cNvSpPr txBox="1"/>
          <p:nvPr/>
        </p:nvSpPr>
        <p:spPr>
          <a:xfrm>
            <a:off x="7242048" y="2121408"/>
            <a:ext cx="4199839" cy="234696"/>
          </a:xfrm>
          <a:prstGeom prst="rect">
            <a:avLst/>
          </a:prstGeom>
          <a:noFill/>
          <a:ln/>
        </p:spPr>
        <p:txBody>
          <a:bodyPr wrap="square" lIns="0" tIns="0" rIns="0" bIns="0" rtlCol="0" anchor="t"/>
          <a:lstStyle/>
          <a:p>
            <a:pPr indent="0" marL="0">
              <a:buNone/>
            </a:pPr>
            <a:r>
              <a:rPr lang="en-US" sz="1400" b="1" dirty="0">
                <a:solidFill>
                  <a:srgbClr val="1F55C9"/>
                </a:solidFill>
              </a:rPr>
              <a:t>家用电脑｜</a:t>
            </a:r>
            <a:pPr indent="0" marL="0">
              <a:buNone/>
            </a:pPr>
            <a:r>
              <a:rPr lang="en-US" sz="1400" dirty="0">
                <a:solidFill>
                  <a:schemeClr val="tx1"/>
                </a:solidFill>
              </a:rPr>
              <a:t>Windows、macOS、ChromeOS 等</a:t>
            </a:r>
            <a:endParaRPr lang="en-US" sz="1400" dirty="0"/>
          </a:p>
        </p:txBody>
      </p:sp>
      <p:sp>
        <p:nvSpPr>
          <p:cNvPr id="10" name="Text 7"/>
          <p:cNvSpPr txBox="1"/>
          <p:nvPr/>
        </p:nvSpPr>
        <p:spPr>
          <a:xfrm>
            <a:off x="7242048" y="2410968"/>
            <a:ext cx="4199839" cy="234696"/>
          </a:xfrm>
          <a:prstGeom prst="rect">
            <a:avLst/>
          </a:prstGeom>
          <a:noFill/>
          <a:ln/>
        </p:spPr>
        <p:txBody>
          <a:bodyPr wrap="square" lIns="0" tIns="0" rIns="0" bIns="0" rtlCol="0" anchor="t"/>
          <a:lstStyle/>
          <a:p>
            <a:pPr indent="0" marL="0">
              <a:buNone/>
            </a:pPr>
            <a:r>
              <a:rPr lang="en-US" sz="1400" b="1" dirty="0">
                <a:solidFill>
                  <a:srgbClr val="1F55C9"/>
                </a:solidFill>
              </a:rPr>
              <a:t>学校｜</a:t>
            </a:r>
            <a:pPr indent="0" marL="0">
              <a:buNone/>
            </a:pPr>
            <a:r>
              <a:rPr lang="en-US" sz="1400" dirty="0">
                <a:solidFill>
                  <a:schemeClr val="tx1"/>
                </a:solidFill>
              </a:rPr>
              <a:t>Windows、ChromeOS、iPadOS 等</a:t>
            </a:r>
            <a:endParaRPr lang="en-US" sz="1400" dirty="0"/>
          </a:p>
        </p:txBody>
      </p:sp>
      <p:sp>
        <p:nvSpPr>
          <p:cNvPr id="11" name="Text 8"/>
          <p:cNvSpPr txBox="1"/>
          <p:nvPr/>
        </p:nvSpPr>
        <p:spPr>
          <a:xfrm>
            <a:off x="7242048" y="2700528"/>
            <a:ext cx="4199839" cy="234696"/>
          </a:xfrm>
          <a:prstGeom prst="rect">
            <a:avLst/>
          </a:prstGeom>
          <a:noFill/>
          <a:ln/>
        </p:spPr>
        <p:txBody>
          <a:bodyPr wrap="square" lIns="0" tIns="0" rIns="0" bIns="0" rtlCol="0" anchor="t"/>
          <a:lstStyle/>
          <a:p>
            <a:pPr indent="0" marL="0">
              <a:buNone/>
            </a:pPr>
            <a:r>
              <a:rPr lang="en-US" sz="1400" b="1" dirty="0">
                <a:solidFill>
                  <a:srgbClr val="1F55C9"/>
                </a:solidFill>
              </a:rPr>
              <a:t>服务器｜</a:t>
            </a:r>
            <a:pPr indent="0" marL="0">
              <a:buNone/>
            </a:pPr>
            <a:r>
              <a:rPr lang="en-US" sz="1400" dirty="0">
                <a:solidFill>
                  <a:schemeClr val="tx1"/>
                </a:solidFill>
              </a:rPr>
              <a:t>大多运行 Linux 发行版</a:t>
            </a:r>
            <a:endParaRPr lang="en-US" sz="1400" dirty="0"/>
          </a:p>
        </p:txBody>
      </p:sp>
      <p:sp>
        <p:nvSpPr>
          <p:cNvPr id="12" name="Text 9"/>
          <p:cNvSpPr txBox="1"/>
          <p:nvPr/>
        </p:nvSpPr>
        <p:spPr>
          <a:xfrm>
            <a:off x="7242048" y="2990088"/>
            <a:ext cx="4199839" cy="469392"/>
          </a:xfrm>
          <a:prstGeom prst="rect">
            <a:avLst/>
          </a:prstGeom>
          <a:noFill/>
          <a:ln/>
        </p:spPr>
        <p:txBody>
          <a:bodyPr wrap="square" lIns="0" tIns="0" rIns="0" bIns="0" rtlCol="0" anchor="t"/>
          <a:lstStyle/>
          <a:p>
            <a:pPr indent="0" marL="0">
              <a:buNone/>
            </a:pPr>
            <a:r>
              <a:rPr lang="en-US" sz="1400" b="1" dirty="0">
                <a:solidFill>
                  <a:srgbClr val="1F55C9"/>
                </a:solidFill>
              </a:rPr>
              <a:t>手机平板｜</a:t>
            </a:r>
            <a:pPr indent="0" marL="0">
              <a:buNone/>
            </a:pPr>
            <a:r>
              <a:rPr lang="en-US" sz="1400" dirty="0">
                <a:solidFill>
                  <a:schemeClr val="tx1"/>
                </a:solidFill>
              </a:rPr>
              <a:t>Android（Linux内核）、iOS / iPadOS</a:t>
            </a:r>
            <a:endParaRPr lang="en-US" sz="1400" dirty="0"/>
          </a:p>
        </p:txBody>
      </p:sp>
      <p:sp>
        <p:nvSpPr>
          <p:cNvPr id="13" name="Shape 10"/>
          <p:cNvSpPr/>
          <p:nvPr/>
        </p:nvSpPr>
        <p:spPr>
          <a:xfrm>
            <a:off x="7242048" y="3688080"/>
            <a:ext cx="128016" cy="128016"/>
          </a:xfrm>
          <a:prstGeom prst="ellipse">
            <a:avLst/>
          </a:prstGeom>
          <a:solidFill>
            <a:schemeClr val="accent2"/>
          </a:solidFill>
          <a:ln/>
        </p:spPr>
      </p:sp>
      <p:sp>
        <p:nvSpPr>
          <p:cNvPr id="14" name="Text 11"/>
          <p:cNvSpPr txBox="1"/>
          <p:nvPr/>
        </p:nvSpPr>
        <p:spPr>
          <a:xfrm>
            <a:off x="7516368" y="3624072"/>
            <a:ext cx="3925519" cy="469392"/>
          </a:xfrm>
          <a:prstGeom prst="rect">
            <a:avLst/>
          </a:prstGeom>
          <a:noFill/>
          <a:ln/>
        </p:spPr>
        <p:txBody>
          <a:bodyPr wrap="square" lIns="0" tIns="0" rIns="0" bIns="0" rtlCol="0" anchor="t"/>
          <a:lstStyle/>
          <a:p>
            <a:pPr indent="0" marL="0">
              <a:buNone/>
            </a:pPr>
            <a:r>
              <a:rPr lang="en-US" sz="1400" dirty="0">
                <a:solidFill>
                  <a:schemeClr val="tx1"/>
                </a:solidFill>
              </a:rPr>
              <a:t>macOS 继承 BSD 等 UNIX 血统，并获 UNIX 认证</a:t>
            </a:r>
            <a:endParaRPr lang="en-US" sz="1400" dirty="0"/>
          </a:p>
        </p:txBody>
      </p:sp>
      <p:sp>
        <p:nvSpPr>
          <p:cNvPr id="15" name="Shape 12"/>
          <p:cNvSpPr/>
          <p:nvPr/>
        </p:nvSpPr>
        <p:spPr>
          <a:xfrm>
            <a:off x="7242048" y="4230624"/>
            <a:ext cx="128016" cy="128016"/>
          </a:xfrm>
          <a:prstGeom prst="ellipse">
            <a:avLst/>
          </a:prstGeom>
          <a:solidFill>
            <a:schemeClr val="accent2"/>
          </a:solidFill>
          <a:ln/>
        </p:spPr>
      </p:sp>
      <p:sp>
        <p:nvSpPr>
          <p:cNvPr id="16" name="Text 13"/>
          <p:cNvSpPr txBox="1"/>
          <p:nvPr/>
        </p:nvSpPr>
        <p:spPr>
          <a:xfrm>
            <a:off x="7516368" y="4166616"/>
            <a:ext cx="3925519" cy="234696"/>
          </a:xfrm>
          <a:prstGeom prst="rect">
            <a:avLst/>
          </a:prstGeom>
          <a:noFill/>
          <a:ln/>
        </p:spPr>
        <p:txBody>
          <a:bodyPr wrap="square" lIns="0" tIns="0" rIns="0" bIns="0" rtlCol="0" anchor="t"/>
          <a:lstStyle/>
          <a:p>
            <a:pPr indent="0" marL="0">
              <a:buNone/>
            </a:pPr>
            <a:r>
              <a:rPr lang="en-US" sz="1400" dirty="0">
                <a:solidFill>
                  <a:schemeClr val="tx1"/>
                </a:solidFill>
              </a:rPr>
              <a:t>Linux 是 1991 年从头编写的类UNIX内核</a:t>
            </a:r>
            <a:endParaRPr lang="en-US" sz="1400" dirty="0"/>
          </a:p>
        </p:txBody>
      </p:sp>
      <p:sp>
        <p:nvSpPr>
          <p:cNvPr id="17" name="Shape 14"/>
          <p:cNvSpPr/>
          <p:nvPr/>
        </p:nvSpPr>
        <p:spPr>
          <a:xfrm>
            <a:off x="7242048" y="4538472"/>
            <a:ext cx="128016" cy="128016"/>
          </a:xfrm>
          <a:prstGeom prst="ellipse">
            <a:avLst/>
          </a:prstGeom>
          <a:solidFill>
            <a:schemeClr val="accent2"/>
          </a:solidFill>
          <a:ln/>
        </p:spPr>
      </p:sp>
      <p:sp>
        <p:nvSpPr>
          <p:cNvPr id="18" name="Text 15"/>
          <p:cNvSpPr txBox="1"/>
          <p:nvPr/>
        </p:nvSpPr>
        <p:spPr>
          <a:xfrm>
            <a:off x="7516368" y="4474464"/>
            <a:ext cx="3925519" cy="469392"/>
          </a:xfrm>
          <a:prstGeom prst="rect">
            <a:avLst/>
          </a:prstGeom>
          <a:noFill/>
          <a:ln/>
        </p:spPr>
        <p:txBody>
          <a:bodyPr wrap="square" lIns="0" tIns="0" rIns="0" bIns="0" rtlCol="0" anchor="t"/>
          <a:lstStyle/>
          <a:p>
            <a:pPr indent="0" marL="0">
              <a:buNone/>
            </a:pPr>
            <a:r>
              <a:rPr lang="en-US" sz="1400" dirty="0">
                <a:solidFill>
                  <a:schemeClr val="tx1"/>
                </a:solidFill>
              </a:rPr>
              <a:t>Windows NT 是微软自己的内核，不属于UNIX家族</a:t>
            </a:r>
            <a:endParaRPr lang="en-US" sz="1400" dirty="0"/>
          </a:p>
        </p:txBody>
      </p:sp>
      <p:sp>
        <p:nvSpPr>
          <p:cNvPr id="19" name="Text 1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来源：The Open Group、GNU/自由软件基金会、kernel.org、Android官网、计算机历史博物馆（访问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283062"/>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chemeClr val="accent5"/>
                </a:solidFill>
              </a:rPr>
              <a:t>07 · 网络与互联网</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网络与互联网</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一条消息是怎样在一秒内跑到地球另一边的？</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1969 ARPANET：采用分组交换的早期网络</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1983 TCP/IP：不同网络说同一种“语言”</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1989 提出、1991 开放：万维网让人人会上网</a:t>
            </a:r>
            <a:endParaRPr lang="en-US" sz="1600" dirty="0"/>
          </a:p>
        </p:txBody>
      </p:sp>
      <p:sp>
        <p:nvSpPr>
          <p:cNvPr id="15" name="Shape 13"/>
          <p:cNvSpPr/>
          <p:nvPr/>
        </p:nvSpPr>
        <p:spPr>
          <a:xfrm>
            <a:off x="6263640" y="777240"/>
            <a:ext cx="5379415" cy="1586484"/>
          </a:xfrm>
          <a:prstGeom prst="roundRect">
            <a:avLst>
              <a:gd name="adj" fmla="val 6916"/>
            </a:avLst>
          </a:prstGeom>
          <a:solidFill>
            <a:srgbClr val="FFFFFF"/>
          </a:solidFill>
          <a:ln/>
        </p:spPr>
      </p:sp>
      <p:sp>
        <p:nvSpPr>
          <p:cNvPr id="16" name="Text 14"/>
          <p:cNvSpPr txBox="1"/>
          <p:nvPr/>
        </p:nvSpPr>
        <p:spPr>
          <a:xfrm>
            <a:off x="6537960" y="777240"/>
            <a:ext cx="4830775" cy="1586484"/>
          </a:xfrm>
          <a:prstGeom prst="rect">
            <a:avLst/>
          </a:prstGeom>
          <a:noFill/>
          <a:ln/>
        </p:spPr>
        <p:txBody>
          <a:bodyPr wrap="square" lIns="0" tIns="0" rIns="0" bIns="0" rtlCol="0" anchor="ctr"/>
          <a:lstStyle/>
          <a:p>
            <a:pPr indent="0" marL="0">
              <a:buNone/>
            </a:pPr>
            <a:r>
              <a:rPr lang="en-US" sz="2000" b="1" dirty="0">
                <a:solidFill>
                  <a:srgbClr val="1F55C9"/>
                </a:solidFill>
              </a:rPr>
              <a:t>互联网 Internet</a:t>
            </a:r>
            <a:endParaRPr lang="en-US" sz="1400" dirty="0"/>
          </a:p>
          <a:p>
            <a:pPr indent="0" marL="0">
              <a:buNone/>
            </a:pPr>
            <a:r>
              <a:rPr lang="en-US" sz="1500" dirty="0">
                <a:solidFill>
                  <a:srgbClr val="1B2140"/>
                </a:solidFill>
              </a:rPr>
              <a:t>全球无数网络用 TCP/IP 互相连接成的“网络的网络”，像连接城市的高速公路网</a:t>
            </a:r>
            <a:endParaRPr lang="en-US" sz="1400" dirty="0"/>
          </a:p>
        </p:txBody>
      </p:sp>
      <p:sp>
        <p:nvSpPr>
          <p:cNvPr id="17" name="Shape 15"/>
          <p:cNvSpPr/>
          <p:nvPr/>
        </p:nvSpPr>
        <p:spPr>
          <a:xfrm>
            <a:off x="6263640" y="2592324"/>
            <a:ext cx="5379415" cy="1586484"/>
          </a:xfrm>
          <a:prstGeom prst="roundRect">
            <a:avLst>
              <a:gd name="adj" fmla="val 6916"/>
            </a:avLst>
          </a:prstGeom>
          <a:solidFill>
            <a:srgbClr val="FFFFFF"/>
          </a:solidFill>
          <a:ln/>
        </p:spPr>
      </p:sp>
      <p:sp>
        <p:nvSpPr>
          <p:cNvPr id="18" name="Text 16"/>
          <p:cNvSpPr txBox="1"/>
          <p:nvPr/>
        </p:nvSpPr>
        <p:spPr>
          <a:xfrm>
            <a:off x="6537960" y="2592324"/>
            <a:ext cx="4830775" cy="1586484"/>
          </a:xfrm>
          <a:prstGeom prst="rect">
            <a:avLst/>
          </a:prstGeom>
          <a:noFill/>
          <a:ln/>
        </p:spPr>
        <p:txBody>
          <a:bodyPr wrap="square" lIns="0" tIns="0" rIns="0" bIns="0" rtlCol="0" anchor="ctr"/>
          <a:lstStyle/>
          <a:p>
            <a:pPr indent="0" marL="0">
              <a:buNone/>
            </a:pPr>
            <a:r>
              <a:rPr lang="en-US" sz="2000" b="1" dirty="0">
                <a:solidFill>
                  <a:srgbClr val="5A2FD3"/>
                </a:solidFill>
              </a:rPr>
              <a:t>万维网 Web</a:t>
            </a:r>
            <a:endParaRPr lang="en-US" sz="1400" dirty="0"/>
          </a:p>
          <a:p>
            <a:pPr indent="0" marL="0">
              <a:buNone/>
            </a:pPr>
            <a:r>
              <a:rPr lang="en-US" sz="1500" dirty="0">
                <a:solidFill>
                  <a:srgbClr val="1B2140"/>
                </a:solidFill>
              </a:rPr>
              <a:t>运行在互联网上的一种服务：网页、网址和链接，像路边的图书馆和商店</a:t>
            </a:r>
            <a:endParaRPr lang="en-US" sz="1400" dirty="0"/>
          </a:p>
        </p:txBody>
      </p:sp>
      <p:sp>
        <p:nvSpPr>
          <p:cNvPr id="19" name="Text 17"/>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20" name="Shape 18"/>
          <p:cNvSpPr/>
          <p:nvPr/>
        </p:nvSpPr>
        <p:spPr>
          <a:xfrm>
            <a:off x="6236208" y="4681728"/>
            <a:ext cx="713232" cy="713232"/>
          </a:xfrm>
          <a:prstGeom prst="ellipse">
            <a:avLst/>
          </a:prstGeom>
          <a:solidFill>
            <a:srgbClr val="FFFFFF"/>
          </a:solidFill>
          <a:ln w="25400">
            <a:solidFill>
              <a:srgbClr val="5A2FD3"/>
            </a:solidFill>
            <a:prstDash val="solid"/>
          </a:ln>
        </p:spPr>
      </p:sp>
      <p:pic>
        <p:nvPicPr>
          <p:cNvPr id="21" name="Image 0" descr="乐乐">    </p:cNvPr>
          <p:cNvPicPr>
            <a:picLocks noChangeAspect="1"/>
          </p:cNvPicPr>
          <p:nvPr/>
        </p:nvPicPr>
        <p:blipFill>
          <a:blip r:embed="rId1"/>
          <a:stretch>
            <a:fillRect/>
          </a:stretch>
        </p:blipFill>
        <p:spPr>
          <a:xfrm>
            <a:off x="6263640" y="4709160"/>
            <a:ext cx="658368" cy="658368"/>
          </a:xfrm>
          <a:prstGeom prst="ellipse">
            <a:avLst/>
          </a:prstGeom>
        </p:spPr>
      </p:pic>
      <p:sp>
        <p:nvSpPr>
          <p:cNvPr id="22" name="Shape 19"/>
          <p:cNvSpPr/>
          <p:nvPr/>
        </p:nvSpPr>
        <p:spPr>
          <a:xfrm rot="16200000">
            <a:off x="6958584" y="4937760"/>
            <a:ext cx="219456" cy="182880"/>
          </a:xfrm>
          <a:prstGeom prst="triangle">
            <a:avLst/>
          </a:prstGeom>
          <a:solidFill>
            <a:srgbClr val="FFFFFF"/>
          </a:solidFill>
          <a:ln/>
        </p:spPr>
      </p:sp>
      <p:sp>
        <p:nvSpPr>
          <p:cNvPr id="23" name="Shape 20"/>
          <p:cNvSpPr/>
          <p:nvPr/>
        </p:nvSpPr>
        <p:spPr>
          <a:xfrm>
            <a:off x="7123176" y="4681728"/>
            <a:ext cx="4519879" cy="713232"/>
          </a:xfrm>
          <a:prstGeom prst="roundRect">
            <a:avLst>
              <a:gd name="adj" fmla="val 20513"/>
            </a:avLst>
          </a:prstGeom>
          <a:solidFill>
            <a:srgbClr val="FFFFFF"/>
          </a:solidFill>
          <a:ln/>
        </p:spPr>
      </p:sp>
      <p:sp>
        <p:nvSpPr>
          <p:cNvPr id="24" name="Text 21"/>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上网就是上 Web 吗？</a:t>
            </a:r>
            <a:endParaRPr lang="en-US" sz="1400" dirty="0"/>
          </a:p>
        </p:txBody>
      </p:sp>
      <p:sp>
        <p:nvSpPr>
          <p:cNvPr id="25" name="Shape 22"/>
          <p:cNvSpPr/>
          <p:nvPr/>
        </p:nvSpPr>
        <p:spPr>
          <a:xfrm>
            <a:off x="6236208" y="5486400"/>
            <a:ext cx="713232" cy="713232"/>
          </a:xfrm>
          <a:prstGeom prst="ellipse">
            <a:avLst/>
          </a:prstGeom>
          <a:solidFill>
            <a:srgbClr val="FFFFFF"/>
          </a:solidFill>
          <a:ln w="25400">
            <a:solidFill>
              <a:srgbClr val="1F55C9"/>
            </a:solidFill>
            <a:prstDash val="solid"/>
          </a:ln>
        </p:spPr>
      </p:sp>
      <p:pic>
        <p:nvPicPr>
          <p:cNvPr id="26" name="Image 1" descr="比特">    </p:cNvPr>
          <p:cNvPicPr>
            <a:picLocks noChangeAspect="1"/>
          </p:cNvPicPr>
          <p:nvPr/>
        </p:nvPicPr>
        <p:blipFill>
          <a:blip r:embed="rId2"/>
          <a:stretch>
            <a:fillRect/>
          </a:stretch>
        </p:blipFill>
        <p:spPr>
          <a:xfrm>
            <a:off x="6263640" y="5513832"/>
            <a:ext cx="658368" cy="658368"/>
          </a:xfrm>
          <a:prstGeom prst="ellipse">
            <a:avLst/>
          </a:prstGeom>
        </p:spPr>
      </p:pic>
      <p:sp>
        <p:nvSpPr>
          <p:cNvPr id="27" name="Shape 23"/>
          <p:cNvSpPr/>
          <p:nvPr/>
        </p:nvSpPr>
        <p:spPr>
          <a:xfrm rot="16200000">
            <a:off x="6958584" y="5742432"/>
            <a:ext cx="219456" cy="182880"/>
          </a:xfrm>
          <a:prstGeom prst="triangle">
            <a:avLst/>
          </a:prstGeom>
          <a:solidFill>
            <a:srgbClr val="FFFFFF"/>
          </a:solidFill>
          <a:ln/>
        </p:spPr>
      </p:sp>
      <p:sp>
        <p:nvSpPr>
          <p:cNvPr id="28" name="Shape 24"/>
          <p:cNvSpPr/>
          <p:nvPr/>
        </p:nvSpPr>
        <p:spPr>
          <a:xfrm>
            <a:off x="7123176" y="5486400"/>
            <a:ext cx="4519879" cy="713232"/>
          </a:xfrm>
          <a:prstGeom prst="roundRect">
            <a:avLst>
              <a:gd name="adj" fmla="val 20513"/>
            </a:avLst>
          </a:prstGeom>
          <a:solidFill>
            <a:srgbClr val="FFFFFF"/>
          </a:solidFill>
          <a:ln/>
        </p:spPr>
      </p:sp>
      <p:sp>
        <p:nvSpPr>
          <p:cNvPr id="29" name="Text 25"/>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Web 只是互联网上的一种服务，邮件、视频通话也跑在互联网上。</a:t>
            </a:r>
            <a:endParaRPr lang="en-US" sz="1400" dirty="0"/>
          </a:p>
        </p:txBody>
      </p:sp>
      <p:sp>
        <p:nvSpPr>
          <p:cNvPr id="30"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来源：互联网协会ISOC、欧洲核子研究中心、计算机历史博物馆（访问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07 · 网络与互联网</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从 ARPANET 到 TCP/IP</a:t>
            </a:r>
            <a:endParaRPr lang="en-US" sz="3600" dirty="0"/>
          </a:p>
        </p:txBody>
      </p:sp>
      <p:sp>
        <p:nvSpPr>
          <p:cNvPr id="5" name="事件卡-arpanet"/>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991822" cy="310896"/>
          </a:xfrm>
          <a:prstGeom prst="roundRect">
            <a:avLst>
              <a:gd name="adj" fmla="val 50000"/>
            </a:avLst>
          </a:prstGeom>
          <a:solidFill>
            <a:schemeClr val="accent2"/>
          </a:solidFill>
          <a:ln/>
        </p:spPr>
      </p:sp>
      <p:sp>
        <p:nvSpPr>
          <p:cNvPr id="7" name="Text 5"/>
          <p:cNvSpPr txBox="1"/>
          <p:nvPr/>
        </p:nvSpPr>
        <p:spPr>
          <a:xfrm>
            <a:off x="731520"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1969年10月29日</a:t>
            </a:r>
            <a:endParaRPr lang="en-US" sz="1400" dirty="0"/>
          </a:p>
        </p:txBody>
      </p:sp>
      <p:sp>
        <p:nvSpPr>
          <p:cNvPr id="8" name="Shape 6"/>
          <p:cNvSpPr/>
          <p:nvPr/>
        </p:nvSpPr>
        <p:spPr>
          <a:xfrm>
            <a:off x="2814782" y="1591056"/>
            <a:ext cx="579120" cy="274320"/>
          </a:xfrm>
          <a:prstGeom prst="roundRect">
            <a:avLst>
              <a:gd name="adj" fmla="val 50000"/>
            </a:avLst>
          </a:prstGeom>
          <a:solidFill>
            <a:srgbClr val="EEE8FF"/>
          </a:solidFill>
          <a:ln/>
        </p:spPr>
      </p:sp>
      <p:sp>
        <p:nvSpPr>
          <p:cNvPr id="9" name="Text 7"/>
          <p:cNvSpPr txBox="1"/>
          <p:nvPr/>
        </p:nvSpPr>
        <p:spPr>
          <a:xfrm>
            <a:off x="281478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ARPANET 发出第一条消息</a:t>
            </a:r>
            <a:endParaRPr lang="en-US" sz="1600" dirty="0"/>
          </a:p>
        </p:txBody>
      </p:sp>
      <p:sp>
        <p:nvSpPr>
          <p:cNvPr id="11" name="Shape 9"/>
          <p:cNvSpPr/>
          <p:nvPr/>
        </p:nvSpPr>
        <p:spPr>
          <a:xfrm>
            <a:off x="731520" y="5577840"/>
            <a:ext cx="3149498" cy="548640"/>
          </a:xfrm>
          <a:prstGeom prst="roundRect">
            <a:avLst>
              <a:gd name="adj" fmla="val 13333"/>
            </a:avLst>
          </a:prstGeom>
          <a:solidFill>
            <a:srgbClr val="FFEDE2"/>
          </a:solidFill>
          <a:ln/>
        </p:spPr>
      </p:sp>
      <p:sp>
        <p:nvSpPr>
          <p:cNvPr id="12" name="Text 10"/>
          <p:cNvSpPr txBox="1"/>
          <p:nvPr/>
        </p:nvSpPr>
        <p:spPr>
          <a:xfrm>
            <a:off x="841248"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互联网不是某一个人或某一天发明的。</a:t>
            </a:r>
            <a:endParaRPr lang="en-US" sz="1200" dirty="0"/>
          </a:p>
        </p:txBody>
      </p:sp>
      <p:sp>
        <p:nvSpPr>
          <p:cNvPr id="13" name="Text 11"/>
          <p:cNvSpPr txBox="1"/>
          <p:nvPr/>
        </p:nvSpPr>
        <p:spPr>
          <a:xfrm>
            <a:off x="731520" y="2334768"/>
            <a:ext cx="3149498" cy="315163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伦纳德·克兰罗克、查理·克莱恩</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洛杉矶 → 门洛帕克，美国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加州大学洛杉矶分校；斯坦福研究所；ARPA资助</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两台相距几百公里的计算机第一次“对话”，可惜只传了“LO”两个字母系统就崩溃了。</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互联网的直接前身。</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你发的每条消息都被切成数据包传送。</a:t>
            </a:r>
            <a:endParaRPr lang="en-US" sz="1500" dirty="0"/>
          </a:p>
        </p:txBody>
      </p:sp>
      <p:sp>
        <p:nvSpPr>
          <p:cNvPr id="14" name="事件卡-tcp-paper"/>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959018" cy="310896"/>
          </a:xfrm>
          <a:prstGeom prst="roundRect">
            <a:avLst>
              <a:gd name="adj" fmla="val 50000"/>
            </a:avLst>
          </a:prstGeom>
          <a:solidFill>
            <a:schemeClr val="accent2"/>
          </a:solidFill>
          <a:ln/>
        </p:spPr>
      </p:sp>
      <p:sp>
        <p:nvSpPr>
          <p:cNvPr id="16" name="Text 14"/>
          <p:cNvSpPr txBox="1"/>
          <p:nvPr/>
        </p:nvSpPr>
        <p:spPr>
          <a:xfrm>
            <a:off x="4521098"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1974年</a:t>
            </a:r>
            <a:endParaRPr lang="en-US" sz="1400" dirty="0"/>
          </a:p>
        </p:txBody>
      </p:sp>
      <p:sp>
        <p:nvSpPr>
          <p:cNvPr id="17" name="Shape 15"/>
          <p:cNvSpPr/>
          <p:nvPr/>
        </p:nvSpPr>
        <p:spPr>
          <a:xfrm>
            <a:off x="5571556" y="1591056"/>
            <a:ext cx="579120" cy="274320"/>
          </a:xfrm>
          <a:prstGeom prst="roundRect">
            <a:avLst>
              <a:gd name="adj" fmla="val 50000"/>
            </a:avLst>
          </a:prstGeom>
          <a:solidFill>
            <a:srgbClr val="EEE8FF"/>
          </a:solidFill>
          <a:ln/>
        </p:spPr>
      </p:sp>
      <p:sp>
        <p:nvSpPr>
          <p:cNvPr id="18" name="Text 16"/>
          <p:cNvSpPr txBox="1"/>
          <p:nvPr/>
        </p:nvSpPr>
        <p:spPr>
          <a:xfrm>
            <a:off x="5571556"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TCP 协议设计</a:t>
            </a:r>
            <a:endParaRPr lang="en-US" sz="1600" dirty="0"/>
          </a:p>
        </p:txBody>
      </p:sp>
      <p:sp>
        <p:nvSpPr>
          <p:cNvPr id="20" name="Text 18"/>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温顿·瑟夫、罗伯特·卡恩</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斯坦福 / 华盛顿，美国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斯坦福大学；ARPA</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瑟夫和卡恩设计了一套“通用语言”，让不同的网络也能互相连接。</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互联网的核心协议。</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打开网页时TCP确保数据完整到达。</a:t>
            </a:r>
            <a:endParaRPr lang="en-US" sz="1500" dirty="0"/>
          </a:p>
        </p:txBody>
      </p:sp>
      <p:sp>
        <p:nvSpPr>
          <p:cNvPr id="21" name="事件卡-tcpip-flagday"/>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1758122" cy="310896"/>
          </a:xfrm>
          <a:prstGeom prst="roundRect">
            <a:avLst>
              <a:gd name="adj" fmla="val 50000"/>
            </a:avLst>
          </a:prstGeom>
          <a:solidFill>
            <a:schemeClr val="accent2"/>
          </a:solidFill>
          <a:ln/>
        </p:spPr>
      </p:sp>
      <p:sp>
        <p:nvSpPr>
          <p:cNvPr id="23" name="Text 21"/>
          <p:cNvSpPr txBox="1"/>
          <p:nvPr/>
        </p:nvSpPr>
        <p:spPr>
          <a:xfrm>
            <a:off x="8310677" y="1572768"/>
            <a:ext cx="1758122" cy="310896"/>
          </a:xfrm>
          <a:prstGeom prst="rect">
            <a:avLst/>
          </a:prstGeom>
          <a:noFill/>
          <a:ln/>
        </p:spPr>
        <p:txBody>
          <a:bodyPr wrap="square" lIns="0" tIns="0" rIns="0" bIns="0" rtlCol="0" anchor="ctr"/>
          <a:lstStyle/>
          <a:p>
            <a:pPr algn="ctr" indent="0" marL="0">
              <a:buNone/>
            </a:pPr>
            <a:r>
              <a:rPr lang="en-US" sz="1400" b="1" dirty="0">
                <a:solidFill>
                  <a:schemeClr val="tx1"/>
                </a:solidFill>
              </a:rPr>
              <a:t>1983年1月1日</a:t>
            </a:r>
            <a:endParaRPr lang="en-US" sz="1400" dirty="0"/>
          </a:p>
        </p:txBody>
      </p:sp>
      <p:sp>
        <p:nvSpPr>
          <p:cNvPr id="24" name="Shape 22"/>
          <p:cNvSpPr/>
          <p:nvPr/>
        </p:nvSpPr>
        <p:spPr>
          <a:xfrm>
            <a:off x="10160239" y="1591056"/>
            <a:ext cx="579120" cy="274320"/>
          </a:xfrm>
          <a:prstGeom prst="roundRect">
            <a:avLst>
              <a:gd name="adj" fmla="val 50000"/>
            </a:avLst>
          </a:prstGeom>
          <a:solidFill>
            <a:srgbClr val="EEE8FF"/>
          </a:solidFill>
          <a:ln/>
        </p:spPr>
      </p:sp>
      <p:sp>
        <p:nvSpPr>
          <p:cNvPr id="25" name="Text 23"/>
          <p:cNvSpPr txBox="1"/>
          <p:nvPr/>
        </p:nvSpPr>
        <p:spPr>
          <a:xfrm>
            <a:off x="1016023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6" name="Text 24"/>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ARPANET 全面切换到 TCP/IP</a:t>
            </a:r>
            <a:endParaRPr lang="en-US" sz="1600" dirty="0"/>
          </a:p>
        </p:txBody>
      </p:sp>
      <p:sp>
        <p:nvSpPr>
          <p:cNvPr id="27" name="Shape 25"/>
          <p:cNvSpPr/>
          <p:nvPr/>
        </p:nvSpPr>
        <p:spPr>
          <a:xfrm>
            <a:off x="8310677" y="5577840"/>
            <a:ext cx="3149498" cy="548640"/>
          </a:xfrm>
          <a:prstGeom prst="roundRect">
            <a:avLst>
              <a:gd name="adj" fmla="val 13333"/>
            </a:avLst>
          </a:prstGeom>
          <a:solidFill>
            <a:srgbClr val="FFEDE2"/>
          </a:solidFill>
          <a:ln/>
        </p:spPr>
      </p:sp>
      <p:sp>
        <p:nvSpPr>
          <p:cNvPr id="28" name="Text 26"/>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“互联网生日”是一种流行说法。</a:t>
            </a:r>
            <a:endParaRPr lang="en-US" sz="1200" dirty="0"/>
          </a:p>
        </p:txBody>
      </p:sp>
      <p:sp>
        <p:nvSpPr>
          <p:cNvPr id="29" name="Text 27"/>
          <p:cNvSpPr txBox="1"/>
          <p:nvPr/>
        </p:nvSpPr>
        <p:spPr>
          <a:xfrm>
            <a:off x="8310677" y="2334768"/>
            <a:ext cx="3149498" cy="315163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温顿·瑟夫、罗伯特·卡恩等</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ARPANET</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这一天，网络上的电脑都改说TCP/IP这门“新语言”，常被称作互联网的生日。</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现代互联网的技术起点。</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全世界的网站都使用TCP/IP。</a:t>
            </a:r>
            <a:endParaRPr lang="en-US" sz="1500" dirty="0"/>
          </a:p>
        </p:txBody>
      </p:sp>
      <p:sp>
        <p:nvSpPr>
          <p:cNvPr id="30"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来源：互联网协会ISOC、计算机历史博物馆、IETF RFC（访问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07 · 网络与互联网</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名字、网页与浏览器</a:t>
            </a:r>
            <a:endParaRPr lang="en-US" sz="3600" dirty="0"/>
          </a:p>
        </p:txBody>
      </p:sp>
      <p:sp>
        <p:nvSpPr>
          <p:cNvPr id="5" name="事件卡-dns"/>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959018" cy="310896"/>
          </a:xfrm>
          <a:prstGeom prst="roundRect">
            <a:avLst>
              <a:gd name="adj" fmla="val 50000"/>
            </a:avLst>
          </a:prstGeom>
          <a:solidFill>
            <a:schemeClr val="accent2"/>
          </a:solidFill>
          <a:ln/>
        </p:spPr>
      </p:sp>
      <p:sp>
        <p:nvSpPr>
          <p:cNvPr id="7" name="Text 5"/>
          <p:cNvSpPr txBox="1"/>
          <p:nvPr/>
        </p:nvSpPr>
        <p:spPr>
          <a:xfrm>
            <a:off x="731520"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1983年</a:t>
            </a:r>
            <a:endParaRPr lang="en-US" sz="1400" dirty="0"/>
          </a:p>
        </p:txBody>
      </p:sp>
      <p:sp>
        <p:nvSpPr>
          <p:cNvPr id="8" name="Shape 6"/>
          <p:cNvSpPr/>
          <p:nvPr/>
        </p:nvSpPr>
        <p:spPr>
          <a:xfrm>
            <a:off x="1781978" y="1591056"/>
            <a:ext cx="579120" cy="274320"/>
          </a:xfrm>
          <a:prstGeom prst="roundRect">
            <a:avLst>
              <a:gd name="adj" fmla="val 50000"/>
            </a:avLst>
          </a:prstGeom>
          <a:solidFill>
            <a:srgbClr val="EEE8FF"/>
          </a:solidFill>
          <a:ln/>
        </p:spPr>
      </p:sp>
      <p:sp>
        <p:nvSpPr>
          <p:cNvPr id="9" name="Text 7"/>
          <p:cNvSpPr txBox="1"/>
          <p:nvPr/>
        </p:nvSpPr>
        <p:spPr>
          <a:xfrm>
            <a:off x="178197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域名系统（DNS）</a:t>
            </a:r>
            <a:endParaRPr lang="en-US" sz="1600" dirty="0"/>
          </a:p>
        </p:txBody>
      </p:sp>
      <p:sp>
        <p:nvSpPr>
          <p:cNvPr id="11" name="Text 9"/>
          <p:cNvSpPr txBox="1"/>
          <p:nvPr/>
        </p:nvSpPr>
        <p:spPr>
          <a:xfrm>
            <a:off x="731520" y="2334768"/>
            <a:ext cx="3149498" cy="3791712"/>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保罗·莫卡派乔斯</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玛丽娜德尔雷（加州），美国</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南加州大学信息科学研究所</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DNS 就像网络电话簿，把好记的名字翻译成电脑用的数字地址。</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让人能用名字而不是一串数字访问网站。</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输入网址而不是IP地址。</a:t>
            </a:r>
            <a:endParaRPr lang="en-US" sz="1400" dirty="0"/>
          </a:p>
        </p:txBody>
      </p:sp>
      <p:sp>
        <p:nvSpPr>
          <p:cNvPr id="12" name="事件卡-web-proposal"/>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358570" cy="310896"/>
          </a:xfrm>
          <a:prstGeom prst="roundRect">
            <a:avLst>
              <a:gd name="adj" fmla="val 50000"/>
            </a:avLst>
          </a:prstGeom>
          <a:solidFill>
            <a:schemeClr val="accent2"/>
          </a:solidFill>
          <a:ln/>
        </p:spPr>
      </p:sp>
      <p:sp>
        <p:nvSpPr>
          <p:cNvPr id="14" name="Text 12"/>
          <p:cNvSpPr txBox="1"/>
          <p:nvPr/>
        </p:nvSpPr>
        <p:spPr>
          <a:xfrm>
            <a:off x="4521098"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1989年3月</a:t>
            </a:r>
            <a:endParaRPr lang="en-US" sz="1400" dirty="0"/>
          </a:p>
        </p:txBody>
      </p:sp>
      <p:sp>
        <p:nvSpPr>
          <p:cNvPr id="15" name="Shape 13"/>
          <p:cNvSpPr/>
          <p:nvPr/>
        </p:nvSpPr>
        <p:spPr>
          <a:xfrm>
            <a:off x="4521098" y="1975104"/>
            <a:ext cx="3160593" cy="274320"/>
          </a:xfrm>
          <a:prstGeom prst="roundRect">
            <a:avLst>
              <a:gd name="adj" fmla="val 50000"/>
            </a:avLst>
          </a:prstGeom>
          <a:solidFill>
            <a:srgbClr val="EEE8FF"/>
          </a:solidFill>
          <a:ln/>
        </p:spPr>
      </p:sp>
      <p:sp>
        <p:nvSpPr>
          <p:cNvPr id="16" name="Text 14"/>
          <p:cNvSpPr txBox="1"/>
          <p:nvPr/>
        </p:nvSpPr>
        <p:spPr>
          <a:xfrm>
            <a:off x="4521098" y="1975104"/>
            <a:ext cx="3160593" cy="274320"/>
          </a:xfrm>
          <a:prstGeom prst="rect">
            <a:avLst/>
          </a:prstGeom>
          <a:noFill/>
          <a:ln/>
        </p:spPr>
        <p:txBody>
          <a:bodyPr wrap="square" lIns="0" tIns="0" rIns="0" bIns="0" rtlCol="0" anchor="ctr"/>
          <a:lstStyle/>
          <a:p>
            <a:pPr algn="ctr" indent="0" marL="0">
              <a:buNone/>
            </a:pPr>
            <a:r>
              <a:rPr lang="en-US" sz="1200" b="1" dirty="0">
                <a:solidFill>
                  <a:srgbClr val="5A2FD3"/>
                </a:solidFill>
              </a:rPr>
              <a:t>瑞士（CERN总部位于瑞士与法国边境）</a:t>
            </a:r>
            <a:endParaRPr lang="en-US" sz="1200" dirty="0"/>
          </a:p>
        </p:txBody>
      </p:sp>
      <p:sp>
        <p:nvSpPr>
          <p:cNvPr id="17" name="Text 15"/>
          <p:cNvSpPr txBox="1"/>
          <p:nvPr/>
        </p:nvSpPr>
        <p:spPr>
          <a:xfrm>
            <a:off x="4521098" y="2377440"/>
            <a:ext cx="3149498" cy="268224"/>
          </a:xfrm>
          <a:prstGeom prst="rect">
            <a:avLst/>
          </a:prstGeom>
          <a:noFill/>
          <a:ln/>
        </p:spPr>
        <p:txBody>
          <a:bodyPr wrap="square" lIns="0" tIns="0" rIns="0" bIns="0" rtlCol="0" anchor="t"/>
          <a:lstStyle/>
          <a:p>
            <a:pPr indent="0" marL="0">
              <a:buNone/>
            </a:pPr>
            <a:r>
              <a:rPr lang="en-US" sz="1600" b="1" dirty="0">
                <a:solidFill>
                  <a:schemeClr val="tx1"/>
                </a:solidFill>
              </a:rPr>
              <a:t>万维网提出</a:t>
            </a:r>
            <a:endParaRPr lang="en-US" sz="1600" dirty="0"/>
          </a:p>
        </p:txBody>
      </p:sp>
      <p:sp>
        <p:nvSpPr>
          <p:cNvPr id="18" name="Shape 16"/>
          <p:cNvSpPr/>
          <p:nvPr/>
        </p:nvSpPr>
        <p:spPr>
          <a:xfrm>
            <a:off x="4521098" y="5376672"/>
            <a:ext cx="3149498" cy="749808"/>
          </a:xfrm>
          <a:prstGeom prst="roundRect">
            <a:avLst>
              <a:gd name="adj" fmla="val 9756"/>
            </a:avLst>
          </a:prstGeom>
          <a:solidFill>
            <a:srgbClr val="FFEDE2"/>
          </a:solidFill>
          <a:ln/>
        </p:spPr>
      </p:sp>
      <p:sp>
        <p:nvSpPr>
          <p:cNvPr id="19" name="Text 17"/>
          <p:cNvSpPr txBox="1"/>
          <p:nvPr/>
        </p:nvSpPr>
        <p:spPr>
          <a:xfrm>
            <a:off x="4630826" y="5449824"/>
            <a:ext cx="2930042" cy="603504"/>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万维网（Web）≠互联网（Internet）：Web是运行在互联网上的一种服务。</a:t>
            </a:r>
            <a:endParaRPr lang="en-US" sz="1200" dirty="0"/>
          </a:p>
        </p:txBody>
      </p:sp>
      <p:sp>
        <p:nvSpPr>
          <p:cNvPr id="20" name="Text 18"/>
          <p:cNvSpPr txBox="1"/>
          <p:nvPr/>
        </p:nvSpPr>
        <p:spPr>
          <a:xfrm>
            <a:off x="4521098" y="2718816"/>
            <a:ext cx="3149498" cy="2566416"/>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蒂姆·伯纳斯-李、罗伯特·卡约</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日内瓦（梅兰），瑞士（CERN总部位于瑞士与法国边境）</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欧洲核子研究中心（CERN）</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伯纳斯-李想让科学家通过“链接”互相看资料，于是发明了网页和网址。</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让互联网变得人人会用。</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浏览网页、点击链接。</a:t>
            </a:r>
            <a:endParaRPr lang="en-US" sz="1400" dirty="0"/>
          </a:p>
        </p:txBody>
      </p:sp>
      <p:sp>
        <p:nvSpPr>
          <p:cNvPr id="21" name="事件卡-mosaic"/>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959018" cy="310896"/>
          </a:xfrm>
          <a:prstGeom prst="roundRect">
            <a:avLst>
              <a:gd name="adj" fmla="val 50000"/>
            </a:avLst>
          </a:prstGeom>
          <a:solidFill>
            <a:schemeClr val="accent2"/>
          </a:solidFill>
          <a:ln/>
        </p:spPr>
      </p:sp>
      <p:sp>
        <p:nvSpPr>
          <p:cNvPr id="23" name="Text 21"/>
          <p:cNvSpPr txBox="1"/>
          <p:nvPr/>
        </p:nvSpPr>
        <p:spPr>
          <a:xfrm>
            <a:off x="8310677"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1993年</a:t>
            </a:r>
            <a:endParaRPr lang="en-US" sz="1400" dirty="0"/>
          </a:p>
        </p:txBody>
      </p:sp>
      <p:sp>
        <p:nvSpPr>
          <p:cNvPr id="24" name="Shape 22"/>
          <p:cNvSpPr/>
          <p:nvPr/>
        </p:nvSpPr>
        <p:spPr>
          <a:xfrm>
            <a:off x="9361134" y="1591056"/>
            <a:ext cx="579120" cy="274320"/>
          </a:xfrm>
          <a:prstGeom prst="roundRect">
            <a:avLst>
              <a:gd name="adj" fmla="val 50000"/>
            </a:avLst>
          </a:prstGeom>
          <a:solidFill>
            <a:srgbClr val="EEE8FF"/>
          </a:solidFill>
          <a:ln/>
        </p:spPr>
      </p:sp>
      <p:sp>
        <p:nvSpPr>
          <p:cNvPr id="25" name="Text 23"/>
          <p:cNvSpPr txBox="1"/>
          <p:nvPr/>
        </p:nvSpPr>
        <p:spPr>
          <a:xfrm>
            <a:off x="9361134"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6" name="Text 24"/>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Mosaic 浏览器</a:t>
            </a:r>
            <a:endParaRPr lang="en-US" sz="1600" dirty="0"/>
          </a:p>
        </p:txBody>
      </p:sp>
      <p:sp>
        <p:nvSpPr>
          <p:cNvPr id="27" name="Shape 25"/>
          <p:cNvSpPr/>
          <p:nvPr/>
        </p:nvSpPr>
        <p:spPr>
          <a:xfrm>
            <a:off x="8310677" y="5577840"/>
            <a:ext cx="3149498" cy="548640"/>
          </a:xfrm>
          <a:prstGeom prst="roundRect">
            <a:avLst>
              <a:gd name="adj" fmla="val 13333"/>
            </a:avLst>
          </a:prstGeom>
          <a:solidFill>
            <a:srgbClr val="FFEDE2"/>
          </a:solidFill>
          <a:ln/>
        </p:spPr>
      </p:sp>
      <p:sp>
        <p:nvSpPr>
          <p:cNvPr id="28" name="Text 26"/>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它不是第一个浏览器（伯纳斯-李的WorldWideWeb更早）。</a:t>
            </a:r>
            <a:endParaRPr lang="en-US" sz="1200" dirty="0"/>
          </a:p>
        </p:txBody>
      </p:sp>
      <p:sp>
        <p:nvSpPr>
          <p:cNvPr id="29" name="Text 27"/>
          <p:cNvSpPr txBox="1"/>
          <p:nvPr/>
        </p:nvSpPr>
        <p:spPr>
          <a:xfrm>
            <a:off x="8310677" y="2334768"/>
            <a:ext cx="3149498" cy="3151632"/>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马克·安德森、埃里克·比纳</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厄巴纳-香槟（伊利诺伊州），美国</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美国国家超级计算应用中心（NCSA）</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Mosaic 让网页上可以同时显示文字和图片，上网一下子变得好看又好用。</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Web大众化的催化剂。</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今天的各种浏览器。</a:t>
            </a:r>
            <a:endParaRPr lang="en-US" sz="1400" dirty="0"/>
          </a:p>
        </p:txBody>
      </p:sp>
      <p:sp>
        <p:nvSpPr>
          <p:cNvPr id="30"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来源：IETF RFC、欧洲核子研究中心、计算机历史博物馆（访问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Shape 0"/>
          <p:cNvSpPr/>
          <p:nvPr/>
        </p:nvSpPr>
        <p:spPr>
          <a:xfrm>
            <a:off x="548640" y="201168"/>
            <a:ext cx="1659270" cy="292608"/>
          </a:xfrm>
          <a:prstGeom prst="roundRect">
            <a:avLst>
              <a:gd name="adj" fmla="val 50000"/>
            </a:avLst>
          </a:prstGeom>
          <a:solidFill>
            <a:srgbClr val="E6EEFF"/>
          </a:solidFill>
          <a:ln/>
        </p:spPr>
      </p:sp>
      <p:sp>
        <p:nvSpPr>
          <p:cNvPr id="3" name="Text 1"/>
          <p:cNvSpPr txBox="1"/>
          <p:nvPr/>
        </p:nvSpPr>
        <p:spPr>
          <a:xfrm>
            <a:off x="548640" y="201168"/>
            <a:ext cx="1659270" cy="292608"/>
          </a:xfrm>
          <a:prstGeom prst="rect">
            <a:avLst/>
          </a:prstGeom>
          <a:noFill/>
          <a:ln/>
        </p:spPr>
        <p:txBody>
          <a:bodyPr wrap="square" lIns="0" tIns="0" rIns="0" bIns="0" rtlCol="0" anchor="ctr"/>
          <a:lstStyle/>
          <a:p>
            <a:pPr algn="ctr" indent="0" marL="0">
              <a:buNone/>
            </a:pPr>
            <a:r>
              <a:rPr lang="en-US" sz="1200" b="1" dirty="0">
                <a:solidFill>
                  <a:srgbClr val="1F55C9"/>
                </a:solidFill>
              </a:rPr>
              <a:t>07 · 网络与互联网</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数据包的旅程：一起来接力</a:t>
            </a:r>
            <a:endParaRPr lang="en-US" sz="3600" dirty="0"/>
          </a:p>
        </p:txBody>
      </p:sp>
      <p:sp>
        <p:nvSpPr>
          <p:cNvPr id="5" name="Shape 3"/>
          <p:cNvSpPr/>
          <p:nvPr/>
        </p:nvSpPr>
        <p:spPr>
          <a:xfrm>
            <a:off x="548640" y="1481328"/>
            <a:ext cx="6675120" cy="3932149"/>
          </a:xfrm>
          <a:prstGeom prst="roundRect">
            <a:avLst>
              <a:gd name="adj" fmla="val 3256"/>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packet-journey">    </p:cNvPr>
          <p:cNvPicPr>
            <a:picLocks noChangeAspect="1"/>
          </p:cNvPicPr>
          <p:nvPr/>
        </p:nvPicPr>
        <p:blipFill>
          <a:blip r:embed="rId1"/>
          <a:stretch>
            <a:fillRect/>
          </a:stretch>
        </p:blipFill>
        <p:spPr>
          <a:xfrm>
            <a:off x="640080" y="1572768"/>
            <a:ext cx="6492240" cy="3749269"/>
          </a:xfrm>
          <a:prstGeom prst="rect">
            <a:avLst/>
          </a:prstGeom>
        </p:spPr>
      </p:pic>
      <p:sp>
        <p:nvSpPr>
          <p:cNvPr id="7" name="Shape 4"/>
          <p:cNvSpPr/>
          <p:nvPr/>
        </p:nvSpPr>
        <p:spPr>
          <a:xfrm>
            <a:off x="7543800" y="1481328"/>
            <a:ext cx="4099255" cy="2404872"/>
          </a:xfrm>
          <a:prstGeom prst="roundRect">
            <a:avLst>
              <a:gd name="adj" fmla="val 4563"/>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44968" y="1682496"/>
            <a:ext cx="3696919" cy="347472"/>
          </a:xfrm>
          <a:prstGeom prst="rect">
            <a:avLst/>
          </a:prstGeom>
          <a:noFill/>
          <a:ln/>
        </p:spPr>
        <p:txBody>
          <a:bodyPr wrap="square" lIns="0" tIns="0" rIns="0" bIns="0" rtlCol="0" anchor="t"/>
          <a:lstStyle/>
          <a:p>
            <a:pPr indent="0" marL="0">
              <a:buNone/>
            </a:pPr>
            <a:r>
              <a:rPr lang="en-US" sz="1700" b="1" dirty="0">
                <a:solidFill>
                  <a:schemeClr val="accent3"/>
                </a:solidFill>
              </a:rPr>
              <a:t>互动④ 人体数据包接力</a:t>
            </a:r>
            <a:endParaRPr lang="en-US" sz="1700" dirty="0"/>
          </a:p>
        </p:txBody>
      </p:sp>
      <p:sp>
        <p:nvSpPr>
          <p:cNvPr id="9" name="Shape 6"/>
          <p:cNvSpPr/>
          <p:nvPr/>
        </p:nvSpPr>
        <p:spPr>
          <a:xfrm>
            <a:off x="7744968" y="2121408"/>
            <a:ext cx="347472" cy="347472"/>
          </a:xfrm>
          <a:prstGeom prst="ellipse">
            <a:avLst/>
          </a:prstGeom>
          <a:solidFill>
            <a:schemeClr val="accent2"/>
          </a:solidFill>
          <a:ln/>
        </p:spPr>
      </p:sp>
      <p:sp>
        <p:nvSpPr>
          <p:cNvPr id="10" name="Text 7"/>
          <p:cNvSpPr txBox="1"/>
          <p:nvPr/>
        </p:nvSpPr>
        <p:spPr>
          <a:xfrm>
            <a:off x="774496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11" name="Text 8"/>
          <p:cNvSpPr txBox="1"/>
          <p:nvPr/>
        </p:nvSpPr>
        <p:spPr>
          <a:xfrm>
            <a:off x="8247888" y="2157984"/>
            <a:ext cx="3193999" cy="469392"/>
          </a:xfrm>
          <a:prstGeom prst="rect">
            <a:avLst/>
          </a:prstGeom>
          <a:noFill/>
          <a:ln/>
        </p:spPr>
        <p:txBody>
          <a:bodyPr wrap="square" lIns="0" tIns="0" rIns="0" bIns="0" rtlCol="0" anchor="t"/>
          <a:lstStyle/>
          <a:p>
            <a:pPr indent="0" marL="0">
              <a:buNone/>
            </a:pPr>
            <a:r>
              <a:rPr lang="en-US" sz="1400" dirty="0">
                <a:solidFill>
                  <a:schemeClr val="tx1"/>
                </a:solidFill>
              </a:rPr>
              <a:t>把一句话拆成编号卡片装进信封，写上收发地址</a:t>
            </a:r>
            <a:endParaRPr lang="en-US" sz="1400" dirty="0"/>
          </a:p>
        </p:txBody>
      </p:sp>
      <p:sp>
        <p:nvSpPr>
          <p:cNvPr id="12" name="Shape 9"/>
          <p:cNvSpPr/>
          <p:nvPr/>
        </p:nvSpPr>
        <p:spPr>
          <a:xfrm>
            <a:off x="7744968" y="2682240"/>
            <a:ext cx="347472" cy="347472"/>
          </a:xfrm>
          <a:prstGeom prst="ellipse">
            <a:avLst/>
          </a:prstGeom>
          <a:solidFill>
            <a:schemeClr val="accent2"/>
          </a:solidFill>
          <a:ln/>
        </p:spPr>
      </p:sp>
      <p:sp>
        <p:nvSpPr>
          <p:cNvPr id="13" name="Text 10"/>
          <p:cNvSpPr txBox="1"/>
          <p:nvPr/>
        </p:nvSpPr>
        <p:spPr>
          <a:xfrm>
            <a:off x="7744968" y="2682240"/>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4" name="Text 11"/>
          <p:cNvSpPr txBox="1"/>
          <p:nvPr/>
        </p:nvSpPr>
        <p:spPr>
          <a:xfrm>
            <a:off x="8247888" y="2718816"/>
            <a:ext cx="3193999" cy="469392"/>
          </a:xfrm>
          <a:prstGeom prst="rect">
            <a:avLst/>
          </a:prstGeom>
          <a:noFill/>
          <a:ln/>
        </p:spPr>
        <p:txBody>
          <a:bodyPr wrap="square" lIns="0" tIns="0" rIns="0" bIns="0" rtlCol="0" anchor="t"/>
          <a:lstStyle/>
          <a:p>
            <a:pPr indent="0" marL="0">
              <a:buNone/>
            </a:pPr>
            <a:r>
              <a:rPr lang="en-US" sz="1400" dirty="0">
                <a:solidFill>
                  <a:schemeClr val="tx1"/>
                </a:solidFill>
              </a:rPr>
              <a:t>同学扮演手机、AP、路由器、交换机、ISP、服务器</a:t>
            </a:r>
            <a:endParaRPr lang="en-US" sz="1400" dirty="0"/>
          </a:p>
        </p:txBody>
      </p:sp>
      <p:sp>
        <p:nvSpPr>
          <p:cNvPr id="15" name="Shape 12"/>
          <p:cNvSpPr/>
          <p:nvPr/>
        </p:nvSpPr>
        <p:spPr>
          <a:xfrm>
            <a:off x="7744968" y="3243072"/>
            <a:ext cx="347472" cy="347472"/>
          </a:xfrm>
          <a:prstGeom prst="ellipse">
            <a:avLst/>
          </a:prstGeom>
          <a:solidFill>
            <a:schemeClr val="accent2"/>
          </a:solidFill>
          <a:ln/>
        </p:spPr>
      </p:sp>
      <p:sp>
        <p:nvSpPr>
          <p:cNvPr id="16" name="Text 13"/>
          <p:cNvSpPr txBox="1"/>
          <p:nvPr/>
        </p:nvSpPr>
        <p:spPr>
          <a:xfrm>
            <a:off x="7744968" y="3243072"/>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7" name="Text 14"/>
          <p:cNvSpPr txBox="1"/>
          <p:nvPr/>
        </p:nvSpPr>
        <p:spPr>
          <a:xfrm>
            <a:off x="8247888" y="3279648"/>
            <a:ext cx="3193999" cy="469392"/>
          </a:xfrm>
          <a:prstGeom prst="rect">
            <a:avLst/>
          </a:prstGeom>
          <a:noFill/>
          <a:ln/>
        </p:spPr>
        <p:txBody>
          <a:bodyPr wrap="square" lIns="0" tIns="0" rIns="0" bIns="0" rtlCol="0" anchor="t"/>
          <a:lstStyle/>
          <a:p>
            <a:pPr indent="0" marL="0">
              <a:buNone/>
            </a:pPr>
            <a:r>
              <a:rPr lang="en-US" sz="1400" dirty="0">
                <a:solidFill>
                  <a:schemeClr val="tx1"/>
                </a:solidFill>
              </a:rPr>
              <a:t>让一个信封“走另一条路”，最后按编号重组</a:t>
            </a:r>
            <a:endParaRPr lang="en-US" sz="1400" dirty="0"/>
          </a:p>
        </p:txBody>
      </p:sp>
      <p:sp>
        <p:nvSpPr>
          <p:cNvPr id="18" name="Shape 15"/>
          <p:cNvSpPr/>
          <p:nvPr/>
        </p:nvSpPr>
        <p:spPr>
          <a:xfrm>
            <a:off x="7543800" y="4114800"/>
            <a:ext cx="4099255" cy="1156716"/>
          </a:xfrm>
          <a:prstGeom prst="roundRect">
            <a:avLst>
              <a:gd name="adj" fmla="val 9486"/>
            </a:avLst>
          </a:prstGeom>
          <a:solidFill>
            <a:srgbClr val="FFF4CC"/>
          </a:solidFill>
          <a:ln w="15875">
            <a:solidFill>
              <a:srgbClr val="FF8A3D"/>
            </a:solidFill>
            <a:prstDash val="solid"/>
          </a:ln>
        </p:spPr>
      </p:sp>
      <p:sp>
        <p:nvSpPr>
          <p:cNvPr id="19" name="Text 16"/>
          <p:cNvSpPr txBox="1"/>
          <p:nvPr/>
        </p:nvSpPr>
        <p:spPr>
          <a:xfrm>
            <a:off x="7744968" y="4315968"/>
            <a:ext cx="3696919" cy="754380"/>
          </a:xfrm>
          <a:prstGeom prst="rect">
            <a:avLst/>
          </a:prstGeom>
          <a:noFill/>
          <a:ln/>
        </p:spPr>
        <p:txBody>
          <a:bodyPr wrap="square" lIns="0" tIns="0" rIns="0" bIns="0" rtlCol="0" anchor="t"/>
          <a:lstStyle/>
          <a:p>
            <a:pPr indent="0" marL="0">
              <a:buNone/>
            </a:pPr>
            <a:r>
              <a:rPr lang="en-US" sz="1500" b="1" dirty="0">
                <a:solidFill>
                  <a:srgbClr val="B4501A"/>
                </a:solidFill>
              </a:rPr>
              <a:t>想一想：</a:t>
            </a:r>
            <a:pPr indent="0" marL="0">
              <a:buNone/>
            </a:pPr>
            <a:r>
              <a:rPr lang="en-US" sz="1500" dirty="0">
                <a:solidFill>
                  <a:schemeClr val="tx1"/>
                </a:solidFill>
              </a:rPr>
              <a:t>排一排：手机、Wi-Fi接入点、路由器、光猫/ISP、互联网、网站服务器，数据包按什么顺序走？</a:t>
            </a:r>
            <a:endParaRPr lang="en-US" sz="1500" dirty="0"/>
          </a:p>
        </p:txBody>
      </p:sp>
      <p:sp>
        <p:nvSpPr>
          <p:cNvPr id="20" name="Shape 17"/>
          <p:cNvSpPr/>
          <p:nvPr/>
        </p:nvSpPr>
        <p:spPr>
          <a:xfrm>
            <a:off x="10180015" y="5934456"/>
            <a:ext cx="1131062" cy="329184"/>
          </a:xfrm>
          <a:prstGeom prst="roundRect">
            <a:avLst>
              <a:gd name="adj" fmla="val 50000"/>
            </a:avLst>
          </a:prstGeom>
          <a:solidFill>
            <a:schemeClr val="tx1"/>
          </a:solidFill>
          <a:ln/>
        </p:spPr>
      </p:sp>
      <p:sp>
        <p:nvSpPr>
          <p:cNvPr id="21" name="Text 18"/>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2" name="Text 19"/>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来源：互联网协会ISOC、计算机历史博物馆（访问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Shape 0"/>
          <p:cNvSpPr/>
          <p:nvPr/>
        </p:nvSpPr>
        <p:spPr>
          <a:xfrm>
            <a:off x="548640" y="201168"/>
            <a:ext cx="3169707" cy="292608"/>
          </a:xfrm>
          <a:prstGeom prst="roundRect">
            <a:avLst>
              <a:gd name="adj" fmla="val 50000"/>
            </a:avLst>
          </a:prstGeom>
          <a:solidFill>
            <a:srgbClr val="283062"/>
          </a:solidFill>
          <a:ln/>
        </p:spPr>
      </p:sp>
      <p:sp>
        <p:nvSpPr>
          <p:cNvPr id="3" name="Text 1"/>
          <p:cNvSpPr txBox="1"/>
          <p:nvPr/>
        </p:nvSpPr>
        <p:spPr>
          <a:xfrm>
            <a:off x="548640" y="201168"/>
            <a:ext cx="3169707" cy="292608"/>
          </a:xfrm>
          <a:prstGeom prst="rect">
            <a:avLst/>
          </a:prstGeom>
          <a:noFill/>
          <a:ln/>
        </p:spPr>
        <p:txBody>
          <a:bodyPr wrap="square" lIns="0" tIns="0" rIns="0" bIns="0" rtlCol="0" anchor="ctr"/>
          <a:lstStyle/>
          <a:p>
            <a:pPr algn="ctr" indent="0" marL="0">
              <a:buNone/>
            </a:pPr>
            <a:r>
              <a:rPr lang="en-US" sz="1200" b="1" dirty="0">
                <a:solidFill>
                  <a:schemeClr val="accent5"/>
                </a:solidFill>
              </a:rPr>
              <a:t>08 · Wi-Fi、路由器、交换机、服务器</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网络设备小队</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Wi-Fi 连上了，为什么有时还是上不了网？</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家用“路由器”盒子里常集成了路由器、交换机和无线AP</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Wi-Fi ≠ 互联网：还要经过光猫和运营商（ISP）</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服务器可以在数据中心，也可以是一台普通电脑</a:t>
            </a:r>
            <a:endParaRPr lang="en-US" sz="1600" dirty="0"/>
          </a:p>
        </p:txBody>
      </p:sp>
      <p:sp>
        <p:nvSpPr>
          <p:cNvPr id="15" name="Shape 13"/>
          <p:cNvSpPr/>
          <p:nvPr/>
        </p:nvSpPr>
        <p:spPr>
          <a:xfrm>
            <a:off x="6263640" y="777240"/>
            <a:ext cx="5379415" cy="592531"/>
          </a:xfrm>
          <a:prstGeom prst="roundRect">
            <a:avLst>
              <a:gd name="adj" fmla="val 15432"/>
            </a:avLst>
          </a:prstGeom>
          <a:solidFill>
            <a:srgbClr val="FFFFFF"/>
          </a:solidFill>
          <a:ln/>
        </p:spPr>
      </p:sp>
      <p:sp>
        <p:nvSpPr>
          <p:cNvPr id="16" name="Text 14"/>
          <p:cNvSpPr txBox="1"/>
          <p:nvPr/>
        </p:nvSpPr>
        <p:spPr>
          <a:xfrm>
            <a:off x="6446520" y="777240"/>
            <a:ext cx="1691640" cy="592531"/>
          </a:xfrm>
          <a:prstGeom prst="rect">
            <a:avLst/>
          </a:prstGeom>
          <a:noFill/>
          <a:ln/>
        </p:spPr>
        <p:txBody>
          <a:bodyPr wrap="square" lIns="0" tIns="0" rIns="0" bIns="0" rtlCol="0" anchor="ctr"/>
          <a:lstStyle/>
          <a:p>
            <a:pPr indent="0" marL="0">
              <a:buNone/>
            </a:pPr>
            <a:r>
              <a:rPr lang="en-US" sz="1500" b="1" dirty="0">
                <a:solidFill>
                  <a:srgbClr val="1F55C9"/>
                </a:solidFill>
              </a:rPr>
              <a:t>无线接入点 AP</a:t>
            </a:r>
            <a:endParaRPr lang="en-US" sz="1500" dirty="0"/>
          </a:p>
        </p:txBody>
      </p:sp>
      <p:sp>
        <p:nvSpPr>
          <p:cNvPr id="17" name="Text 15"/>
          <p:cNvSpPr txBox="1"/>
          <p:nvPr/>
        </p:nvSpPr>
        <p:spPr>
          <a:xfrm>
            <a:off x="8183880" y="777240"/>
            <a:ext cx="3276295" cy="592531"/>
          </a:xfrm>
          <a:prstGeom prst="rect">
            <a:avLst/>
          </a:prstGeom>
          <a:noFill/>
          <a:ln/>
        </p:spPr>
        <p:txBody>
          <a:bodyPr wrap="square" lIns="0" tIns="0" rIns="0" bIns="0" rtlCol="0" anchor="ctr"/>
          <a:lstStyle/>
          <a:p>
            <a:pPr indent="0" marL="0">
              <a:buNone/>
            </a:pPr>
            <a:r>
              <a:rPr lang="en-US" sz="1400" dirty="0">
                <a:solidFill>
                  <a:schemeClr val="tx1"/>
                </a:solidFill>
              </a:rPr>
              <a:t>把网线变成无线信号，Wi-Fi是最后几米的无线小路</a:t>
            </a:r>
            <a:endParaRPr lang="en-US" sz="1400" dirty="0"/>
          </a:p>
        </p:txBody>
      </p:sp>
      <p:sp>
        <p:nvSpPr>
          <p:cNvPr id="18" name="Shape 16"/>
          <p:cNvSpPr/>
          <p:nvPr/>
        </p:nvSpPr>
        <p:spPr>
          <a:xfrm>
            <a:off x="6263640" y="1479499"/>
            <a:ext cx="5379415" cy="592531"/>
          </a:xfrm>
          <a:prstGeom prst="roundRect">
            <a:avLst>
              <a:gd name="adj" fmla="val 15432"/>
            </a:avLst>
          </a:prstGeom>
          <a:solidFill>
            <a:srgbClr val="FFFFFF"/>
          </a:solidFill>
          <a:ln/>
        </p:spPr>
      </p:sp>
      <p:sp>
        <p:nvSpPr>
          <p:cNvPr id="19" name="Text 17"/>
          <p:cNvSpPr txBox="1"/>
          <p:nvPr/>
        </p:nvSpPr>
        <p:spPr>
          <a:xfrm>
            <a:off x="6446520" y="1479499"/>
            <a:ext cx="1691640" cy="592531"/>
          </a:xfrm>
          <a:prstGeom prst="rect">
            <a:avLst/>
          </a:prstGeom>
          <a:noFill/>
          <a:ln/>
        </p:spPr>
        <p:txBody>
          <a:bodyPr wrap="square" lIns="0" tIns="0" rIns="0" bIns="0" rtlCol="0" anchor="ctr"/>
          <a:lstStyle/>
          <a:p>
            <a:pPr indent="0" marL="0">
              <a:buNone/>
            </a:pPr>
            <a:r>
              <a:rPr lang="en-US" sz="1500" b="1" dirty="0">
                <a:solidFill>
                  <a:srgbClr val="5A2FD3"/>
                </a:solidFill>
              </a:rPr>
              <a:t>交换机</a:t>
            </a:r>
            <a:endParaRPr lang="en-US" sz="1500" dirty="0"/>
          </a:p>
        </p:txBody>
      </p:sp>
      <p:sp>
        <p:nvSpPr>
          <p:cNvPr id="20" name="Text 18"/>
          <p:cNvSpPr txBox="1"/>
          <p:nvPr/>
        </p:nvSpPr>
        <p:spPr>
          <a:xfrm>
            <a:off x="8183880" y="1479499"/>
            <a:ext cx="3276295" cy="592531"/>
          </a:xfrm>
          <a:prstGeom prst="rect">
            <a:avLst/>
          </a:prstGeom>
          <a:noFill/>
          <a:ln/>
        </p:spPr>
        <p:txBody>
          <a:bodyPr wrap="square" lIns="0" tIns="0" rIns="0" bIns="0" rtlCol="0" anchor="ctr"/>
          <a:lstStyle/>
          <a:p>
            <a:pPr indent="0" marL="0">
              <a:buNone/>
            </a:pPr>
            <a:r>
              <a:rPr lang="en-US" sz="1400" dirty="0">
                <a:solidFill>
                  <a:schemeClr val="tx1"/>
                </a:solidFill>
              </a:rPr>
              <a:t>在同一局域网内送数据，像小区快递分拣员</a:t>
            </a:r>
            <a:endParaRPr lang="en-US" sz="1400" dirty="0"/>
          </a:p>
        </p:txBody>
      </p:sp>
      <p:sp>
        <p:nvSpPr>
          <p:cNvPr id="21" name="Shape 19"/>
          <p:cNvSpPr/>
          <p:nvPr/>
        </p:nvSpPr>
        <p:spPr>
          <a:xfrm>
            <a:off x="6263640" y="2181758"/>
            <a:ext cx="5379415" cy="592531"/>
          </a:xfrm>
          <a:prstGeom prst="roundRect">
            <a:avLst>
              <a:gd name="adj" fmla="val 15432"/>
            </a:avLst>
          </a:prstGeom>
          <a:solidFill>
            <a:srgbClr val="FFFFFF"/>
          </a:solidFill>
          <a:ln/>
        </p:spPr>
      </p:sp>
      <p:sp>
        <p:nvSpPr>
          <p:cNvPr id="22" name="Text 20"/>
          <p:cNvSpPr txBox="1"/>
          <p:nvPr/>
        </p:nvSpPr>
        <p:spPr>
          <a:xfrm>
            <a:off x="6446520" y="2181758"/>
            <a:ext cx="1691640" cy="592531"/>
          </a:xfrm>
          <a:prstGeom prst="rect">
            <a:avLst/>
          </a:prstGeom>
          <a:noFill/>
          <a:ln/>
        </p:spPr>
        <p:txBody>
          <a:bodyPr wrap="square" lIns="0" tIns="0" rIns="0" bIns="0" rtlCol="0" anchor="ctr"/>
          <a:lstStyle/>
          <a:p>
            <a:pPr indent="0" marL="0">
              <a:buNone/>
            </a:pPr>
            <a:r>
              <a:rPr lang="en-US" sz="1500" b="1" dirty="0">
                <a:solidFill>
                  <a:srgbClr val="B4501A"/>
                </a:solidFill>
              </a:rPr>
              <a:t>路由器</a:t>
            </a:r>
            <a:endParaRPr lang="en-US" sz="1500" dirty="0"/>
          </a:p>
        </p:txBody>
      </p:sp>
      <p:sp>
        <p:nvSpPr>
          <p:cNvPr id="23" name="Text 21"/>
          <p:cNvSpPr txBox="1"/>
          <p:nvPr/>
        </p:nvSpPr>
        <p:spPr>
          <a:xfrm>
            <a:off x="8183880" y="2181758"/>
            <a:ext cx="3276295" cy="592531"/>
          </a:xfrm>
          <a:prstGeom prst="rect">
            <a:avLst/>
          </a:prstGeom>
          <a:noFill/>
          <a:ln/>
        </p:spPr>
        <p:txBody>
          <a:bodyPr wrap="square" lIns="0" tIns="0" rIns="0" bIns="0" rtlCol="0" anchor="ctr"/>
          <a:lstStyle/>
          <a:p>
            <a:pPr indent="0" marL="0">
              <a:buNone/>
            </a:pPr>
            <a:r>
              <a:rPr lang="en-US" sz="1400" dirty="0">
                <a:solidFill>
                  <a:schemeClr val="tx1"/>
                </a:solidFill>
              </a:rPr>
              <a:t>在不同网络之间选路转发，像十字路口的交警</a:t>
            </a:r>
            <a:endParaRPr lang="en-US" sz="1400" dirty="0"/>
          </a:p>
        </p:txBody>
      </p:sp>
      <p:sp>
        <p:nvSpPr>
          <p:cNvPr id="24" name="Shape 22"/>
          <p:cNvSpPr/>
          <p:nvPr/>
        </p:nvSpPr>
        <p:spPr>
          <a:xfrm>
            <a:off x="6263640" y="2884018"/>
            <a:ext cx="5379415" cy="592531"/>
          </a:xfrm>
          <a:prstGeom prst="roundRect">
            <a:avLst>
              <a:gd name="adj" fmla="val 15432"/>
            </a:avLst>
          </a:prstGeom>
          <a:solidFill>
            <a:srgbClr val="FFFFFF"/>
          </a:solidFill>
          <a:ln/>
        </p:spPr>
      </p:sp>
      <p:sp>
        <p:nvSpPr>
          <p:cNvPr id="25" name="Text 23"/>
          <p:cNvSpPr txBox="1"/>
          <p:nvPr/>
        </p:nvSpPr>
        <p:spPr>
          <a:xfrm>
            <a:off x="6446520" y="2884018"/>
            <a:ext cx="1691640" cy="592531"/>
          </a:xfrm>
          <a:prstGeom prst="rect">
            <a:avLst/>
          </a:prstGeom>
          <a:noFill/>
          <a:ln/>
        </p:spPr>
        <p:txBody>
          <a:bodyPr wrap="square" lIns="0" tIns="0" rIns="0" bIns="0" rtlCol="0" anchor="ctr"/>
          <a:lstStyle/>
          <a:p>
            <a:pPr indent="0" marL="0">
              <a:buNone/>
            </a:pPr>
            <a:r>
              <a:rPr lang="en-US" sz="1500" b="1" dirty="0">
                <a:solidFill>
                  <a:srgbClr val="16855E"/>
                </a:solidFill>
              </a:rPr>
              <a:t>光猫</a:t>
            </a:r>
            <a:endParaRPr lang="en-US" sz="1500" dirty="0"/>
          </a:p>
        </p:txBody>
      </p:sp>
      <p:sp>
        <p:nvSpPr>
          <p:cNvPr id="26" name="Text 24"/>
          <p:cNvSpPr txBox="1"/>
          <p:nvPr/>
        </p:nvSpPr>
        <p:spPr>
          <a:xfrm>
            <a:off x="8183880" y="2884018"/>
            <a:ext cx="3276295" cy="592531"/>
          </a:xfrm>
          <a:prstGeom prst="rect">
            <a:avLst/>
          </a:prstGeom>
          <a:noFill/>
          <a:ln/>
        </p:spPr>
        <p:txBody>
          <a:bodyPr wrap="square" lIns="0" tIns="0" rIns="0" bIns="0" rtlCol="0" anchor="ctr"/>
          <a:lstStyle/>
          <a:p>
            <a:pPr indent="0" marL="0">
              <a:buNone/>
            </a:pPr>
            <a:r>
              <a:rPr lang="en-US" sz="1400" dirty="0">
                <a:solidFill>
                  <a:schemeClr val="tx1"/>
                </a:solidFill>
              </a:rPr>
              <a:t>把光纤里的光信号翻译成电信号</a:t>
            </a:r>
            <a:endParaRPr lang="en-US" sz="1400" dirty="0"/>
          </a:p>
        </p:txBody>
      </p:sp>
      <p:sp>
        <p:nvSpPr>
          <p:cNvPr id="27" name="Shape 25"/>
          <p:cNvSpPr/>
          <p:nvPr/>
        </p:nvSpPr>
        <p:spPr>
          <a:xfrm>
            <a:off x="6263640" y="3586277"/>
            <a:ext cx="5379415" cy="592531"/>
          </a:xfrm>
          <a:prstGeom prst="roundRect">
            <a:avLst>
              <a:gd name="adj" fmla="val 15432"/>
            </a:avLst>
          </a:prstGeom>
          <a:solidFill>
            <a:srgbClr val="FFFFFF"/>
          </a:solidFill>
          <a:ln/>
        </p:spPr>
      </p:sp>
      <p:sp>
        <p:nvSpPr>
          <p:cNvPr id="28" name="Text 26"/>
          <p:cNvSpPr txBox="1"/>
          <p:nvPr/>
        </p:nvSpPr>
        <p:spPr>
          <a:xfrm>
            <a:off x="6446520" y="3586277"/>
            <a:ext cx="1691640" cy="592531"/>
          </a:xfrm>
          <a:prstGeom prst="rect">
            <a:avLst/>
          </a:prstGeom>
          <a:noFill/>
          <a:ln/>
        </p:spPr>
        <p:txBody>
          <a:bodyPr wrap="square" lIns="0" tIns="0" rIns="0" bIns="0" rtlCol="0" anchor="ctr"/>
          <a:lstStyle/>
          <a:p>
            <a:pPr indent="0" marL="0">
              <a:buNone/>
            </a:pPr>
            <a:r>
              <a:rPr lang="en-US" sz="1500" b="1" dirty="0">
                <a:solidFill>
                  <a:srgbClr val="1F55C9"/>
                </a:solidFill>
              </a:rPr>
              <a:t>服务器</a:t>
            </a:r>
            <a:endParaRPr lang="en-US" sz="1500" dirty="0"/>
          </a:p>
        </p:txBody>
      </p:sp>
      <p:sp>
        <p:nvSpPr>
          <p:cNvPr id="29" name="Text 27"/>
          <p:cNvSpPr txBox="1"/>
          <p:nvPr/>
        </p:nvSpPr>
        <p:spPr>
          <a:xfrm>
            <a:off x="8183880" y="3586277"/>
            <a:ext cx="3276295" cy="592531"/>
          </a:xfrm>
          <a:prstGeom prst="rect">
            <a:avLst/>
          </a:prstGeom>
          <a:noFill/>
          <a:ln/>
        </p:spPr>
        <p:txBody>
          <a:bodyPr wrap="square" lIns="0" tIns="0" rIns="0" bIns="0" rtlCol="0" anchor="ctr"/>
          <a:lstStyle/>
          <a:p>
            <a:pPr indent="0" marL="0">
              <a:buNone/>
            </a:pPr>
            <a:r>
              <a:rPr lang="en-US" sz="1400" dirty="0">
                <a:solidFill>
                  <a:schemeClr val="tx1"/>
                </a:solidFill>
              </a:rPr>
              <a:t>为别的设备提供网页、文件等服务的角色</a:t>
            </a:r>
            <a:endParaRPr lang="en-US" sz="1400" dirty="0"/>
          </a:p>
        </p:txBody>
      </p:sp>
      <p:sp>
        <p:nvSpPr>
          <p:cNvPr id="30" name="Text 28"/>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31" name="Shape 29"/>
          <p:cNvSpPr/>
          <p:nvPr/>
        </p:nvSpPr>
        <p:spPr>
          <a:xfrm>
            <a:off x="6236208" y="4681728"/>
            <a:ext cx="713232" cy="713232"/>
          </a:xfrm>
          <a:prstGeom prst="ellipse">
            <a:avLst/>
          </a:prstGeom>
          <a:solidFill>
            <a:srgbClr val="FFFFFF"/>
          </a:solidFill>
          <a:ln w="25400">
            <a:solidFill>
              <a:srgbClr val="B4501A"/>
            </a:solidFill>
            <a:prstDash val="solid"/>
          </a:ln>
        </p:spPr>
      </p:sp>
      <p:pic>
        <p:nvPicPr>
          <p:cNvPr id="32" name="Image 0" descr="安安">    </p:cNvPr>
          <p:cNvPicPr>
            <a:picLocks noChangeAspect="1"/>
          </p:cNvPicPr>
          <p:nvPr/>
        </p:nvPicPr>
        <p:blipFill>
          <a:blip r:embed="rId1"/>
          <a:stretch>
            <a:fillRect/>
          </a:stretch>
        </p:blipFill>
        <p:spPr>
          <a:xfrm>
            <a:off x="6263640" y="4709160"/>
            <a:ext cx="658368" cy="658368"/>
          </a:xfrm>
          <a:prstGeom prst="ellipse">
            <a:avLst/>
          </a:prstGeom>
        </p:spPr>
      </p:pic>
      <p:sp>
        <p:nvSpPr>
          <p:cNvPr id="33" name="Shape 30"/>
          <p:cNvSpPr/>
          <p:nvPr/>
        </p:nvSpPr>
        <p:spPr>
          <a:xfrm rot="16200000">
            <a:off x="6958584" y="4937760"/>
            <a:ext cx="219456" cy="182880"/>
          </a:xfrm>
          <a:prstGeom prst="triangle">
            <a:avLst/>
          </a:prstGeom>
          <a:solidFill>
            <a:srgbClr val="FFFFFF"/>
          </a:solidFill>
          <a:ln/>
        </p:spPr>
      </p:sp>
      <p:sp>
        <p:nvSpPr>
          <p:cNvPr id="34" name="Shape 31"/>
          <p:cNvSpPr/>
          <p:nvPr/>
        </p:nvSpPr>
        <p:spPr>
          <a:xfrm>
            <a:off x="7123176" y="4681728"/>
            <a:ext cx="4519879" cy="713232"/>
          </a:xfrm>
          <a:prstGeom prst="roundRect">
            <a:avLst>
              <a:gd name="adj" fmla="val 20513"/>
            </a:avLst>
          </a:prstGeom>
          <a:solidFill>
            <a:srgbClr val="FFFFFF"/>
          </a:solidFill>
          <a:ln/>
        </p:spPr>
      </p:sp>
      <p:sp>
        <p:nvSpPr>
          <p:cNvPr id="35" name="Text 32"/>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交换机和路由器不是一样的吗？</a:t>
            </a:r>
            <a:endParaRPr lang="en-US" sz="1400" dirty="0"/>
          </a:p>
        </p:txBody>
      </p:sp>
      <p:sp>
        <p:nvSpPr>
          <p:cNvPr id="36" name="Shape 33"/>
          <p:cNvSpPr/>
          <p:nvPr/>
        </p:nvSpPr>
        <p:spPr>
          <a:xfrm>
            <a:off x="6236208" y="5486400"/>
            <a:ext cx="713232" cy="713232"/>
          </a:xfrm>
          <a:prstGeom prst="ellipse">
            <a:avLst/>
          </a:prstGeom>
          <a:solidFill>
            <a:srgbClr val="FFFFFF"/>
          </a:solidFill>
          <a:ln w="25400">
            <a:solidFill>
              <a:srgbClr val="1F55C9"/>
            </a:solidFill>
            <a:prstDash val="solid"/>
          </a:ln>
        </p:spPr>
      </p:sp>
      <p:pic>
        <p:nvPicPr>
          <p:cNvPr id="37" name="Image 1" descr="比特">    </p:cNvPr>
          <p:cNvPicPr>
            <a:picLocks noChangeAspect="1"/>
          </p:cNvPicPr>
          <p:nvPr/>
        </p:nvPicPr>
        <p:blipFill>
          <a:blip r:embed="rId2"/>
          <a:stretch>
            <a:fillRect/>
          </a:stretch>
        </p:blipFill>
        <p:spPr>
          <a:xfrm>
            <a:off x="6263640" y="5513832"/>
            <a:ext cx="658368" cy="658368"/>
          </a:xfrm>
          <a:prstGeom prst="ellipse">
            <a:avLst/>
          </a:prstGeom>
        </p:spPr>
      </p:pic>
      <p:sp>
        <p:nvSpPr>
          <p:cNvPr id="38" name="Shape 34"/>
          <p:cNvSpPr/>
          <p:nvPr/>
        </p:nvSpPr>
        <p:spPr>
          <a:xfrm rot="16200000">
            <a:off x="6958584" y="5742432"/>
            <a:ext cx="219456" cy="182880"/>
          </a:xfrm>
          <a:prstGeom prst="triangle">
            <a:avLst/>
          </a:prstGeom>
          <a:solidFill>
            <a:srgbClr val="FFFFFF"/>
          </a:solidFill>
          <a:ln/>
        </p:spPr>
      </p:sp>
      <p:sp>
        <p:nvSpPr>
          <p:cNvPr id="39" name="Shape 35"/>
          <p:cNvSpPr/>
          <p:nvPr/>
        </p:nvSpPr>
        <p:spPr>
          <a:xfrm>
            <a:off x="7123176" y="5486400"/>
            <a:ext cx="4519879" cy="713232"/>
          </a:xfrm>
          <a:prstGeom prst="roundRect">
            <a:avLst>
              <a:gd name="adj" fmla="val 20513"/>
            </a:avLst>
          </a:prstGeom>
          <a:solidFill>
            <a:srgbClr val="FFFFFF"/>
          </a:solidFill>
          <a:ln/>
        </p:spPr>
      </p:sp>
      <p:sp>
        <p:nvSpPr>
          <p:cNvPr id="40" name="Text 36"/>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不一样：一个在小区里送件，一个负责城市之间选路。</a:t>
            </a:r>
            <a:endParaRPr lang="en-US" sz="1400" dirty="0"/>
          </a:p>
        </p:txBody>
      </p:sp>
      <p:sp>
        <p:nvSpPr>
          <p:cNvPr id="41" name="Text 37"/>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来源：IEEE 802.11、Wi-Fi联盟、IEEE 802.3（访问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Shape 0"/>
          <p:cNvSpPr/>
          <p:nvPr/>
        </p:nvSpPr>
        <p:spPr>
          <a:xfrm>
            <a:off x="548640" y="201168"/>
            <a:ext cx="3169707" cy="292608"/>
          </a:xfrm>
          <a:prstGeom prst="roundRect">
            <a:avLst>
              <a:gd name="adj" fmla="val 50000"/>
            </a:avLst>
          </a:prstGeom>
          <a:solidFill>
            <a:srgbClr val="E6EEFF"/>
          </a:solidFill>
          <a:ln/>
        </p:spPr>
      </p:sp>
      <p:sp>
        <p:nvSpPr>
          <p:cNvPr id="3" name="Text 1"/>
          <p:cNvSpPr txBox="1"/>
          <p:nvPr/>
        </p:nvSpPr>
        <p:spPr>
          <a:xfrm>
            <a:off x="548640" y="201168"/>
            <a:ext cx="3169707" cy="292608"/>
          </a:xfrm>
          <a:prstGeom prst="rect">
            <a:avLst/>
          </a:prstGeom>
          <a:noFill/>
          <a:ln/>
        </p:spPr>
        <p:txBody>
          <a:bodyPr wrap="square" lIns="0" tIns="0" rIns="0" bIns="0" rtlCol="0" anchor="ctr"/>
          <a:lstStyle/>
          <a:p>
            <a:pPr algn="ctr" indent="0" marL="0">
              <a:buNone/>
            </a:pPr>
            <a:r>
              <a:rPr lang="en-US" sz="1200" b="1" dirty="0">
                <a:solidFill>
                  <a:srgbClr val="1F55C9"/>
                </a:solidFill>
              </a:rPr>
              <a:t>08 · Wi-Fi、路由器、交换机、服务器</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我家的网络怎样连到世界</a:t>
            </a:r>
            <a:endParaRPr lang="en-US" sz="3600" dirty="0"/>
          </a:p>
        </p:txBody>
      </p:sp>
      <p:sp>
        <p:nvSpPr>
          <p:cNvPr id="5" name="Shape 3"/>
          <p:cNvSpPr/>
          <p:nvPr/>
        </p:nvSpPr>
        <p:spPr>
          <a:xfrm>
            <a:off x="548640" y="1740960"/>
            <a:ext cx="6858000" cy="4263047"/>
          </a:xfrm>
          <a:prstGeom prst="roundRect">
            <a:avLst>
              <a:gd name="adj" fmla="val 3003"/>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home-network">    </p:cNvPr>
          <p:cNvPicPr>
            <a:picLocks noChangeAspect="1"/>
          </p:cNvPicPr>
          <p:nvPr/>
        </p:nvPicPr>
        <p:blipFill>
          <a:blip r:embed="rId1"/>
          <a:stretch>
            <a:fillRect/>
          </a:stretch>
        </p:blipFill>
        <p:spPr>
          <a:xfrm>
            <a:off x="640080" y="1832400"/>
            <a:ext cx="6675120" cy="4080167"/>
          </a:xfrm>
          <a:prstGeom prst="rect">
            <a:avLst/>
          </a:prstGeom>
        </p:spPr>
      </p:pic>
      <p:sp>
        <p:nvSpPr>
          <p:cNvPr id="7" name="Shape 4"/>
          <p:cNvSpPr/>
          <p:nvPr/>
        </p:nvSpPr>
        <p:spPr>
          <a:xfrm>
            <a:off x="7680960" y="1481328"/>
            <a:ext cx="3962095" cy="4782312"/>
          </a:xfrm>
          <a:prstGeom prst="roundRect">
            <a:avLst>
              <a:gd name="adj" fmla="val 276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882128" y="1682496"/>
            <a:ext cx="355975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882128" y="2121408"/>
            <a:ext cx="3559759" cy="292608"/>
          </a:xfrm>
          <a:prstGeom prst="rect">
            <a:avLst/>
          </a:prstGeom>
          <a:noFill/>
          <a:ln/>
        </p:spPr>
        <p:txBody>
          <a:bodyPr wrap="square" lIns="0" tIns="0" rIns="0" bIns="0" rtlCol="0" anchor="t"/>
          <a:lstStyle/>
          <a:p>
            <a:pPr indent="0" marL="0">
              <a:buNone/>
            </a:pPr>
            <a:r>
              <a:rPr lang="en-US" sz="1600" b="1" dirty="0">
                <a:solidFill>
                  <a:srgbClr val="1F55C9"/>
                </a:solidFill>
              </a:rPr>
              <a:t>IP地址</a:t>
            </a:r>
            <a:pPr indent="0" marL="0">
              <a:buNone/>
            </a:pPr>
            <a:r>
              <a:rPr lang="en-US" sz="1100" dirty="0">
                <a:solidFill>
                  <a:srgbClr val="5A6280"/>
                </a:solidFill>
              </a:rPr>
              <a:t>  IP Address</a:t>
            </a:r>
            <a:endParaRPr lang="en-US" sz="1400" dirty="0"/>
          </a:p>
        </p:txBody>
      </p:sp>
      <p:sp>
        <p:nvSpPr>
          <p:cNvPr id="10" name="Text 7"/>
          <p:cNvSpPr txBox="1"/>
          <p:nvPr/>
        </p:nvSpPr>
        <p:spPr>
          <a:xfrm>
            <a:off x="7882128" y="2432304"/>
            <a:ext cx="355975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网络世界里的门牌号。</a:t>
            </a:r>
            <a:endParaRPr lang="en-US" sz="1400" dirty="0"/>
          </a:p>
        </p:txBody>
      </p:sp>
      <p:sp>
        <p:nvSpPr>
          <p:cNvPr id="11" name="Text 8"/>
          <p:cNvSpPr txBox="1"/>
          <p:nvPr/>
        </p:nvSpPr>
        <p:spPr>
          <a:xfrm>
            <a:off x="7882128" y="2667000"/>
            <a:ext cx="355975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分配给联网设备的数字地址，如IPv4的 192.168.1.10，用于数据包寻址。</a:t>
            </a:r>
            <a:endParaRPr lang="en-US" sz="1400" dirty="0"/>
          </a:p>
        </p:txBody>
      </p:sp>
      <p:sp>
        <p:nvSpPr>
          <p:cNvPr id="12" name="Text 9"/>
          <p:cNvSpPr txBox="1"/>
          <p:nvPr/>
        </p:nvSpPr>
        <p:spPr>
          <a:xfrm>
            <a:off x="7882128" y="3246120"/>
            <a:ext cx="3559759" cy="292608"/>
          </a:xfrm>
          <a:prstGeom prst="rect">
            <a:avLst/>
          </a:prstGeom>
          <a:noFill/>
          <a:ln/>
        </p:spPr>
        <p:txBody>
          <a:bodyPr wrap="square" lIns="0" tIns="0" rIns="0" bIns="0" rtlCol="0" anchor="t"/>
          <a:lstStyle/>
          <a:p>
            <a:pPr indent="0" marL="0">
              <a:buNone/>
            </a:pPr>
            <a:r>
              <a:rPr lang="en-US" sz="1600" b="1" dirty="0">
                <a:solidFill>
                  <a:srgbClr val="1F55C9"/>
                </a:solidFill>
              </a:rPr>
              <a:t>带宽</a:t>
            </a:r>
            <a:pPr indent="0" marL="0">
              <a:buNone/>
            </a:pPr>
            <a:r>
              <a:rPr lang="en-US" sz="1100" dirty="0">
                <a:solidFill>
                  <a:srgbClr val="5A6280"/>
                </a:solidFill>
              </a:rPr>
              <a:t>  Bandwidth</a:t>
            </a:r>
            <a:endParaRPr lang="en-US" sz="1400" dirty="0"/>
          </a:p>
        </p:txBody>
      </p:sp>
      <p:sp>
        <p:nvSpPr>
          <p:cNvPr id="13" name="Text 10"/>
          <p:cNvSpPr txBox="1"/>
          <p:nvPr/>
        </p:nvSpPr>
        <p:spPr>
          <a:xfrm>
            <a:off x="7882128" y="3557016"/>
            <a:ext cx="355975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马路有多少条车道。</a:t>
            </a:r>
            <a:endParaRPr lang="en-US" sz="1400" dirty="0"/>
          </a:p>
        </p:txBody>
      </p:sp>
      <p:sp>
        <p:nvSpPr>
          <p:cNvPr id="14" name="Text 11"/>
          <p:cNvSpPr txBox="1"/>
          <p:nvPr/>
        </p:nvSpPr>
        <p:spPr>
          <a:xfrm>
            <a:off x="7882128" y="3791712"/>
            <a:ext cx="355975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单位时间内网络可传输的最大数据量，常用Mbps、Gbps表示。</a:t>
            </a:r>
            <a:endParaRPr lang="en-US" sz="1400" dirty="0"/>
          </a:p>
        </p:txBody>
      </p:sp>
      <p:sp>
        <p:nvSpPr>
          <p:cNvPr id="15" name="Text 12"/>
          <p:cNvSpPr txBox="1"/>
          <p:nvPr/>
        </p:nvSpPr>
        <p:spPr>
          <a:xfrm>
            <a:off x="7882128" y="4370832"/>
            <a:ext cx="3559759" cy="292608"/>
          </a:xfrm>
          <a:prstGeom prst="rect">
            <a:avLst/>
          </a:prstGeom>
          <a:noFill/>
          <a:ln/>
        </p:spPr>
        <p:txBody>
          <a:bodyPr wrap="square" lIns="0" tIns="0" rIns="0" bIns="0" rtlCol="0" anchor="t"/>
          <a:lstStyle/>
          <a:p>
            <a:pPr indent="0" marL="0">
              <a:buNone/>
            </a:pPr>
            <a:r>
              <a:rPr lang="en-US" sz="1600" b="1" dirty="0">
                <a:solidFill>
                  <a:srgbClr val="1F55C9"/>
                </a:solidFill>
              </a:rPr>
              <a:t>延迟</a:t>
            </a:r>
            <a:pPr indent="0" marL="0">
              <a:buNone/>
            </a:pPr>
            <a:r>
              <a:rPr lang="en-US" sz="1100" dirty="0">
                <a:solidFill>
                  <a:srgbClr val="5A6280"/>
                </a:solidFill>
              </a:rPr>
              <a:t>  Latency</a:t>
            </a:r>
            <a:endParaRPr lang="en-US" sz="1400" dirty="0"/>
          </a:p>
        </p:txBody>
      </p:sp>
      <p:sp>
        <p:nvSpPr>
          <p:cNvPr id="16" name="Text 13"/>
          <p:cNvSpPr txBox="1"/>
          <p:nvPr/>
        </p:nvSpPr>
        <p:spPr>
          <a:xfrm>
            <a:off x="7882128" y="4681728"/>
            <a:ext cx="355975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从出发到到达要花多长时间。</a:t>
            </a:r>
            <a:endParaRPr lang="en-US" sz="1400" dirty="0"/>
          </a:p>
        </p:txBody>
      </p:sp>
      <p:sp>
        <p:nvSpPr>
          <p:cNvPr id="17" name="Text 14"/>
          <p:cNvSpPr txBox="1"/>
          <p:nvPr/>
        </p:nvSpPr>
        <p:spPr>
          <a:xfrm>
            <a:off x="7882128" y="4916424"/>
            <a:ext cx="355975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数据从一端传到另一端所需的时间，常用毫秒（ms）表示。带宽大不一定延迟低。</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来源：IEEE 802.11、IEEE 802.3、Wi-Fi联盟（访问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Shape 0"/>
          <p:cNvSpPr/>
          <p:nvPr/>
        </p:nvSpPr>
        <p:spPr>
          <a:xfrm>
            <a:off x="548640" y="201168"/>
            <a:ext cx="3169707" cy="292608"/>
          </a:xfrm>
          <a:prstGeom prst="roundRect">
            <a:avLst>
              <a:gd name="adj" fmla="val 50000"/>
            </a:avLst>
          </a:prstGeom>
          <a:solidFill>
            <a:srgbClr val="E6EEFF"/>
          </a:solidFill>
          <a:ln/>
        </p:spPr>
      </p:sp>
      <p:sp>
        <p:nvSpPr>
          <p:cNvPr id="3" name="Text 1"/>
          <p:cNvSpPr txBox="1"/>
          <p:nvPr/>
        </p:nvSpPr>
        <p:spPr>
          <a:xfrm>
            <a:off x="548640" y="201168"/>
            <a:ext cx="3169707" cy="292608"/>
          </a:xfrm>
          <a:prstGeom prst="rect">
            <a:avLst/>
          </a:prstGeom>
          <a:noFill/>
          <a:ln/>
        </p:spPr>
        <p:txBody>
          <a:bodyPr wrap="square" lIns="0" tIns="0" rIns="0" bIns="0" rtlCol="0" anchor="ctr"/>
          <a:lstStyle/>
          <a:p>
            <a:pPr algn="ctr" indent="0" marL="0">
              <a:buNone/>
            </a:pPr>
            <a:r>
              <a:rPr lang="en-US" sz="1200" b="1" dirty="0">
                <a:solidFill>
                  <a:srgbClr val="1F55C9"/>
                </a:solidFill>
              </a:rPr>
              <a:t>08 · Wi-Fi、路由器、交换机、服务器</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学校的网络：更多教室，更多设备</a:t>
            </a:r>
            <a:endParaRPr lang="en-US" sz="3600" dirty="0"/>
          </a:p>
        </p:txBody>
      </p:sp>
      <p:sp>
        <p:nvSpPr>
          <p:cNvPr id="5" name="Shape 3"/>
          <p:cNvSpPr/>
          <p:nvPr/>
        </p:nvSpPr>
        <p:spPr>
          <a:xfrm>
            <a:off x="548640" y="1818284"/>
            <a:ext cx="6766560" cy="4108399"/>
          </a:xfrm>
          <a:prstGeom prst="roundRect">
            <a:avLst>
              <a:gd name="adj" fmla="val 3116"/>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school-network">    </p:cNvPr>
          <p:cNvPicPr>
            <a:picLocks noChangeAspect="1"/>
          </p:cNvPicPr>
          <p:nvPr/>
        </p:nvPicPr>
        <p:blipFill>
          <a:blip r:embed="rId1"/>
          <a:stretch>
            <a:fillRect/>
          </a:stretch>
        </p:blipFill>
        <p:spPr>
          <a:xfrm>
            <a:off x="640080" y="1909724"/>
            <a:ext cx="6583680" cy="3925519"/>
          </a:xfrm>
          <a:prstGeom prst="rect">
            <a:avLst/>
          </a:prstGeom>
        </p:spPr>
      </p:pic>
      <p:sp>
        <p:nvSpPr>
          <p:cNvPr id="7" name="Shape 4"/>
          <p:cNvSpPr/>
          <p:nvPr/>
        </p:nvSpPr>
        <p:spPr>
          <a:xfrm>
            <a:off x="7589520" y="1481328"/>
            <a:ext cx="4053535" cy="4782312"/>
          </a:xfrm>
          <a:prstGeom prst="roundRect">
            <a:avLst>
              <a:gd name="adj" fmla="val 270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7790688" y="1682496"/>
            <a:ext cx="365119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7790688" y="212140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光纤</a:t>
            </a:r>
            <a:pPr indent="0" marL="0">
              <a:buNone/>
            </a:pPr>
            <a:r>
              <a:rPr lang="en-US" sz="1100" dirty="0">
                <a:solidFill>
                  <a:srgbClr val="5A6280"/>
                </a:solidFill>
              </a:rPr>
              <a:t>  Optical Fiber</a:t>
            </a:r>
            <a:endParaRPr lang="en-US" sz="1400" dirty="0"/>
          </a:p>
        </p:txBody>
      </p:sp>
      <p:sp>
        <p:nvSpPr>
          <p:cNvPr id="10" name="Text 7"/>
          <p:cNvSpPr txBox="1"/>
          <p:nvPr/>
        </p:nvSpPr>
        <p:spPr>
          <a:xfrm>
            <a:off x="7790688" y="2432304"/>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用光来传信号的玻璃细丝。</a:t>
            </a:r>
            <a:endParaRPr lang="en-US" sz="1400" dirty="0"/>
          </a:p>
        </p:txBody>
      </p:sp>
      <p:sp>
        <p:nvSpPr>
          <p:cNvPr id="11" name="Text 8"/>
          <p:cNvSpPr txBox="1"/>
          <p:nvPr/>
        </p:nvSpPr>
        <p:spPr>
          <a:xfrm>
            <a:off x="7790688" y="2667000"/>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用玻璃或塑料纤维以光脉冲传输数据，速度快、距离远、抗干扰，常用来连接运营商、学校和楼宇。</a:t>
            </a:r>
            <a:endParaRPr lang="en-US" sz="1400" dirty="0"/>
          </a:p>
        </p:txBody>
      </p:sp>
      <p:sp>
        <p:nvSpPr>
          <p:cNvPr id="12" name="Text 9"/>
          <p:cNvSpPr txBox="1"/>
          <p:nvPr/>
        </p:nvSpPr>
        <p:spPr>
          <a:xfrm>
            <a:off x="7790688" y="3480816"/>
            <a:ext cx="3651199" cy="292608"/>
          </a:xfrm>
          <a:prstGeom prst="rect">
            <a:avLst/>
          </a:prstGeom>
          <a:noFill/>
          <a:ln/>
        </p:spPr>
        <p:txBody>
          <a:bodyPr wrap="square" lIns="0" tIns="0" rIns="0" bIns="0" rtlCol="0" anchor="t"/>
          <a:lstStyle/>
          <a:p>
            <a:pPr indent="0" marL="0">
              <a:buNone/>
            </a:pPr>
            <a:r>
              <a:rPr lang="en-US" sz="1600" b="1" dirty="0">
                <a:solidFill>
                  <a:srgbClr val="1F55C9"/>
                </a:solidFill>
              </a:rPr>
              <a:t>云计算</a:t>
            </a:r>
            <a:pPr indent="0" marL="0">
              <a:buNone/>
            </a:pPr>
            <a:r>
              <a:rPr lang="en-US" sz="1100" dirty="0">
                <a:solidFill>
                  <a:srgbClr val="5A6280"/>
                </a:solidFill>
              </a:rPr>
              <a:t>  Cloud Computing</a:t>
            </a:r>
            <a:endParaRPr lang="en-US" sz="1400" dirty="0"/>
          </a:p>
        </p:txBody>
      </p:sp>
      <p:sp>
        <p:nvSpPr>
          <p:cNvPr id="13" name="Text 10"/>
          <p:cNvSpPr txBox="1"/>
          <p:nvPr/>
        </p:nvSpPr>
        <p:spPr>
          <a:xfrm>
            <a:off x="7790688" y="3791712"/>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像用自来水一样按需使用计算能力。</a:t>
            </a:r>
            <a:endParaRPr lang="en-US" sz="1400" dirty="0"/>
          </a:p>
        </p:txBody>
      </p:sp>
      <p:sp>
        <p:nvSpPr>
          <p:cNvPr id="14" name="Text 11"/>
          <p:cNvSpPr txBox="1"/>
          <p:nvPr/>
        </p:nvSpPr>
        <p:spPr>
          <a:xfrm>
            <a:off x="7790688" y="4026408"/>
            <a:ext cx="3651199" cy="469392"/>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通过网络按需租用数据中心的计算、存储和软件服务。云背后是真实的计算机。</a:t>
            </a:r>
            <a:endParaRPr lang="en-US" sz="1400" dirty="0"/>
          </a:p>
        </p:txBody>
      </p:sp>
      <p:sp>
        <p:nvSpPr>
          <p:cNvPr id="15" name="Text 12"/>
          <p:cNvSpPr txBox="1"/>
          <p:nvPr/>
        </p:nvSpPr>
        <p:spPr>
          <a:xfrm>
            <a:off x="7790688" y="4605528"/>
            <a:ext cx="3651199" cy="292608"/>
          </a:xfrm>
          <a:prstGeom prst="rect">
            <a:avLst/>
          </a:prstGeom>
          <a:noFill/>
          <a:ln/>
        </p:spPr>
        <p:txBody>
          <a:bodyPr wrap="square" lIns="0" tIns="0" rIns="0" bIns="0" rtlCol="0" anchor="t"/>
          <a:lstStyle/>
          <a:p>
            <a:pPr indent="0" marL="0">
              <a:buNone/>
            </a:pPr>
            <a:r>
              <a:rPr lang="en-US" sz="1600" b="1" dirty="0">
                <a:solidFill>
                  <a:srgbClr val="1F55C9"/>
                </a:solidFill>
              </a:rPr>
              <a:t>网络安全</a:t>
            </a:r>
            <a:pPr indent="0" marL="0">
              <a:buNone/>
            </a:pPr>
            <a:r>
              <a:rPr lang="en-US" sz="1100" dirty="0">
                <a:solidFill>
                  <a:srgbClr val="5A6280"/>
                </a:solidFill>
              </a:rPr>
              <a:t>  Cybersecurity</a:t>
            </a:r>
            <a:endParaRPr lang="en-US" sz="1400" dirty="0"/>
          </a:p>
        </p:txBody>
      </p:sp>
      <p:sp>
        <p:nvSpPr>
          <p:cNvPr id="16" name="Text 13"/>
          <p:cNvSpPr txBox="1"/>
          <p:nvPr/>
        </p:nvSpPr>
        <p:spPr>
          <a:xfrm>
            <a:off x="7790688" y="4916424"/>
            <a:ext cx="3651199" cy="234696"/>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给网络装上门锁和保安。</a:t>
            </a:r>
            <a:endParaRPr lang="en-US" sz="1400" dirty="0"/>
          </a:p>
        </p:txBody>
      </p:sp>
      <p:sp>
        <p:nvSpPr>
          <p:cNvPr id="17" name="Text 14"/>
          <p:cNvSpPr txBox="1"/>
          <p:nvPr/>
        </p:nvSpPr>
        <p:spPr>
          <a:xfrm>
            <a:off x="7790688" y="5151120"/>
            <a:ext cx="365119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保护设备、数据和网络不被未经授权访问或破坏的措施，如强密码、及时更新、防火墙和识别诈骗。</a:t>
            </a:r>
            <a:endParaRPr lang="en-US" sz="1400" dirty="0"/>
          </a:p>
        </p:txBody>
      </p:sp>
      <p:sp>
        <p:nvSpPr>
          <p:cNvPr id="18" name="Text 1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来源：IEEE 802.11、IEEE 802.3、AWS（访问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Shape 0"/>
          <p:cNvSpPr/>
          <p:nvPr/>
        </p:nvSpPr>
        <p:spPr>
          <a:xfrm>
            <a:off x="548640" y="201168"/>
            <a:ext cx="3169707" cy="292608"/>
          </a:xfrm>
          <a:prstGeom prst="roundRect">
            <a:avLst>
              <a:gd name="adj" fmla="val 50000"/>
            </a:avLst>
          </a:prstGeom>
          <a:solidFill>
            <a:srgbClr val="E6EEFF"/>
          </a:solidFill>
          <a:ln/>
        </p:spPr>
      </p:sp>
      <p:sp>
        <p:nvSpPr>
          <p:cNvPr id="3" name="Text 1"/>
          <p:cNvSpPr txBox="1"/>
          <p:nvPr/>
        </p:nvSpPr>
        <p:spPr>
          <a:xfrm>
            <a:off x="548640" y="201168"/>
            <a:ext cx="3169707" cy="292608"/>
          </a:xfrm>
          <a:prstGeom prst="rect">
            <a:avLst/>
          </a:prstGeom>
          <a:noFill/>
          <a:ln/>
        </p:spPr>
        <p:txBody>
          <a:bodyPr wrap="square" lIns="0" tIns="0" rIns="0" bIns="0" rtlCol="0" anchor="ctr"/>
          <a:lstStyle/>
          <a:p>
            <a:pPr algn="ctr" indent="0" marL="0">
              <a:buNone/>
            </a:pPr>
            <a:r>
              <a:rPr lang="en-US" sz="1200" b="1" dirty="0">
                <a:solidFill>
                  <a:srgbClr val="1F55C9"/>
                </a:solidFill>
              </a:rPr>
              <a:t>08 · Wi-Fi、路由器、交换机、服务器</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连一连：设备和它的职责</a:t>
            </a:r>
            <a:endParaRPr lang="en-US" sz="3600" dirty="0"/>
          </a:p>
        </p:txBody>
      </p:sp>
      <p:sp>
        <p:nvSpPr>
          <p:cNvPr id="5" name="Shape 3"/>
          <p:cNvSpPr/>
          <p:nvPr/>
        </p:nvSpPr>
        <p:spPr>
          <a:xfrm>
            <a:off x="548640" y="1481328"/>
            <a:ext cx="5852160" cy="4041648"/>
          </a:xfrm>
          <a:prstGeom prst="roundRect">
            <a:avLst>
              <a:gd name="adj" fmla="val 2715"/>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5449824" cy="347472"/>
          </a:xfrm>
          <a:prstGeom prst="rect">
            <a:avLst/>
          </a:prstGeom>
          <a:noFill/>
          <a:ln/>
        </p:spPr>
        <p:txBody>
          <a:bodyPr wrap="square" lIns="0" tIns="0" rIns="0" bIns="0" rtlCol="0" anchor="t"/>
          <a:lstStyle/>
          <a:p>
            <a:pPr indent="0" marL="0">
              <a:buNone/>
            </a:pPr>
            <a:r>
              <a:rPr lang="en-US" sz="1700" b="1" dirty="0">
                <a:solidFill>
                  <a:schemeClr val="accent3"/>
                </a:solidFill>
              </a:rPr>
              <a:t>互动⑤ 连线设备与职责</a:t>
            </a:r>
            <a:endParaRPr lang="en-US" sz="1700" dirty="0"/>
          </a:p>
        </p:txBody>
      </p:sp>
      <p:sp>
        <p:nvSpPr>
          <p:cNvPr id="7" name="Shape 5"/>
          <p:cNvSpPr/>
          <p:nvPr/>
        </p:nvSpPr>
        <p:spPr>
          <a:xfrm>
            <a:off x="749808" y="2139696"/>
            <a:ext cx="1961937" cy="420624"/>
          </a:xfrm>
          <a:prstGeom prst="roundRect">
            <a:avLst>
              <a:gd name="adj" fmla="val 21739"/>
            </a:avLst>
          </a:prstGeom>
          <a:solidFill>
            <a:srgbClr val="E6EEFF"/>
          </a:solidFill>
          <a:ln/>
        </p:spPr>
      </p:sp>
      <p:sp>
        <p:nvSpPr>
          <p:cNvPr id="8" name="Text 6"/>
          <p:cNvSpPr txBox="1"/>
          <p:nvPr/>
        </p:nvSpPr>
        <p:spPr>
          <a:xfrm>
            <a:off x="859536" y="2139696"/>
            <a:ext cx="1779057" cy="420624"/>
          </a:xfrm>
          <a:prstGeom prst="rect">
            <a:avLst/>
          </a:prstGeom>
          <a:noFill/>
          <a:ln/>
        </p:spPr>
        <p:txBody>
          <a:bodyPr wrap="square" lIns="0" tIns="0" rIns="0" bIns="0" rtlCol="0" anchor="ctr"/>
          <a:lstStyle/>
          <a:p>
            <a:pPr indent="0" marL="0">
              <a:buNone/>
            </a:pPr>
            <a:r>
              <a:rPr lang="en-US" sz="1400" b="1" dirty="0">
                <a:solidFill>
                  <a:srgbClr val="1F55C9"/>
                </a:solidFill>
              </a:rPr>
              <a:t>1 路由器</a:t>
            </a:r>
            <a:endParaRPr lang="en-US" sz="1400" dirty="0"/>
          </a:p>
        </p:txBody>
      </p:sp>
      <p:sp>
        <p:nvSpPr>
          <p:cNvPr id="9" name="Shape 7"/>
          <p:cNvSpPr/>
          <p:nvPr/>
        </p:nvSpPr>
        <p:spPr>
          <a:xfrm>
            <a:off x="749808" y="2670048"/>
            <a:ext cx="1961937" cy="420624"/>
          </a:xfrm>
          <a:prstGeom prst="roundRect">
            <a:avLst>
              <a:gd name="adj" fmla="val 21739"/>
            </a:avLst>
          </a:prstGeom>
          <a:solidFill>
            <a:srgbClr val="E6EEFF"/>
          </a:solidFill>
          <a:ln/>
        </p:spPr>
      </p:sp>
      <p:sp>
        <p:nvSpPr>
          <p:cNvPr id="10" name="Text 8"/>
          <p:cNvSpPr txBox="1"/>
          <p:nvPr/>
        </p:nvSpPr>
        <p:spPr>
          <a:xfrm>
            <a:off x="859536" y="2670048"/>
            <a:ext cx="1779057" cy="420624"/>
          </a:xfrm>
          <a:prstGeom prst="rect">
            <a:avLst/>
          </a:prstGeom>
          <a:noFill/>
          <a:ln/>
        </p:spPr>
        <p:txBody>
          <a:bodyPr wrap="square" lIns="0" tIns="0" rIns="0" bIns="0" rtlCol="0" anchor="ctr"/>
          <a:lstStyle/>
          <a:p>
            <a:pPr indent="0" marL="0">
              <a:buNone/>
            </a:pPr>
            <a:r>
              <a:rPr lang="en-US" sz="1400" b="1" dirty="0">
                <a:solidFill>
                  <a:srgbClr val="1F55C9"/>
                </a:solidFill>
              </a:rPr>
              <a:t>2 交换机</a:t>
            </a:r>
            <a:endParaRPr lang="en-US" sz="1400" dirty="0"/>
          </a:p>
        </p:txBody>
      </p:sp>
      <p:sp>
        <p:nvSpPr>
          <p:cNvPr id="11" name="Shape 9"/>
          <p:cNvSpPr/>
          <p:nvPr/>
        </p:nvSpPr>
        <p:spPr>
          <a:xfrm>
            <a:off x="749808" y="3200400"/>
            <a:ext cx="1961937" cy="420624"/>
          </a:xfrm>
          <a:prstGeom prst="roundRect">
            <a:avLst>
              <a:gd name="adj" fmla="val 21739"/>
            </a:avLst>
          </a:prstGeom>
          <a:solidFill>
            <a:srgbClr val="E6EEFF"/>
          </a:solidFill>
          <a:ln/>
        </p:spPr>
      </p:sp>
      <p:sp>
        <p:nvSpPr>
          <p:cNvPr id="12" name="Text 10"/>
          <p:cNvSpPr txBox="1"/>
          <p:nvPr/>
        </p:nvSpPr>
        <p:spPr>
          <a:xfrm>
            <a:off x="859536" y="3200400"/>
            <a:ext cx="1779057" cy="420624"/>
          </a:xfrm>
          <a:prstGeom prst="rect">
            <a:avLst/>
          </a:prstGeom>
          <a:noFill/>
          <a:ln/>
        </p:spPr>
        <p:txBody>
          <a:bodyPr wrap="square" lIns="0" tIns="0" rIns="0" bIns="0" rtlCol="0" anchor="ctr"/>
          <a:lstStyle/>
          <a:p>
            <a:pPr indent="0" marL="0">
              <a:buNone/>
            </a:pPr>
            <a:r>
              <a:rPr lang="en-US" sz="1400" b="1" dirty="0">
                <a:solidFill>
                  <a:srgbClr val="1F55C9"/>
                </a:solidFill>
              </a:rPr>
              <a:t>3 无线接入点 AP</a:t>
            </a:r>
            <a:endParaRPr lang="en-US" sz="1400" dirty="0"/>
          </a:p>
        </p:txBody>
      </p:sp>
      <p:sp>
        <p:nvSpPr>
          <p:cNvPr id="13" name="Shape 11"/>
          <p:cNvSpPr/>
          <p:nvPr/>
        </p:nvSpPr>
        <p:spPr>
          <a:xfrm>
            <a:off x="749808" y="3730752"/>
            <a:ext cx="1961937" cy="420624"/>
          </a:xfrm>
          <a:prstGeom prst="roundRect">
            <a:avLst>
              <a:gd name="adj" fmla="val 21739"/>
            </a:avLst>
          </a:prstGeom>
          <a:solidFill>
            <a:srgbClr val="E6EEFF"/>
          </a:solidFill>
          <a:ln/>
        </p:spPr>
      </p:sp>
      <p:sp>
        <p:nvSpPr>
          <p:cNvPr id="14" name="Text 12"/>
          <p:cNvSpPr txBox="1"/>
          <p:nvPr/>
        </p:nvSpPr>
        <p:spPr>
          <a:xfrm>
            <a:off x="859536" y="3730752"/>
            <a:ext cx="1779057" cy="420624"/>
          </a:xfrm>
          <a:prstGeom prst="rect">
            <a:avLst/>
          </a:prstGeom>
          <a:noFill/>
          <a:ln/>
        </p:spPr>
        <p:txBody>
          <a:bodyPr wrap="square" lIns="0" tIns="0" rIns="0" bIns="0" rtlCol="0" anchor="ctr"/>
          <a:lstStyle/>
          <a:p>
            <a:pPr indent="0" marL="0">
              <a:buNone/>
            </a:pPr>
            <a:r>
              <a:rPr lang="en-US" sz="1400" b="1" dirty="0">
                <a:solidFill>
                  <a:srgbClr val="1F55C9"/>
                </a:solidFill>
              </a:rPr>
              <a:t>4 光猫</a:t>
            </a:r>
            <a:endParaRPr lang="en-US" sz="1400" dirty="0"/>
          </a:p>
        </p:txBody>
      </p:sp>
      <p:sp>
        <p:nvSpPr>
          <p:cNvPr id="15" name="Shape 13"/>
          <p:cNvSpPr/>
          <p:nvPr/>
        </p:nvSpPr>
        <p:spPr>
          <a:xfrm>
            <a:off x="749808" y="4261104"/>
            <a:ext cx="1961937" cy="420624"/>
          </a:xfrm>
          <a:prstGeom prst="roundRect">
            <a:avLst>
              <a:gd name="adj" fmla="val 21739"/>
            </a:avLst>
          </a:prstGeom>
          <a:solidFill>
            <a:srgbClr val="E6EEFF"/>
          </a:solidFill>
          <a:ln/>
        </p:spPr>
      </p:sp>
      <p:sp>
        <p:nvSpPr>
          <p:cNvPr id="16" name="Text 14"/>
          <p:cNvSpPr txBox="1"/>
          <p:nvPr/>
        </p:nvSpPr>
        <p:spPr>
          <a:xfrm>
            <a:off x="859536" y="4261104"/>
            <a:ext cx="1779057" cy="420624"/>
          </a:xfrm>
          <a:prstGeom prst="rect">
            <a:avLst/>
          </a:prstGeom>
          <a:noFill/>
          <a:ln/>
        </p:spPr>
        <p:txBody>
          <a:bodyPr wrap="square" lIns="0" tIns="0" rIns="0" bIns="0" rtlCol="0" anchor="ctr"/>
          <a:lstStyle/>
          <a:p>
            <a:pPr indent="0" marL="0">
              <a:buNone/>
            </a:pPr>
            <a:r>
              <a:rPr lang="en-US" sz="1400" b="1" dirty="0">
                <a:solidFill>
                  <a:srgbClr val="1F55C9"/>
                </a:solidFill>
              </a:rPr>
              <a:t>5 服务器</a:t>
            </a:r>
            <a:endParaRPr lang="en-US" sz="1400" dirty="0"/>
          </a:p>
        </p:txBody>
      </p:sp>
      <p:sp>
        <p:nvSpPr>
          <p:cNvPr id="17" name="Shape 15"/>
          <p:cNvSpPr/>
          <p:nvPr/>
        </p:nvSpPr>
        <p:spPr>
          <a:xfrm>
            <a:off x="749808" y="4791456"/>
            <a:ext cx="1961937" cy="420624"/>
          </a:xfrm>
          <a:prstGeom prst="roundRect">
            <a:avLst>
              <a:gd name="adj" fmla="val 21739"/>
            </a:avLst>
          </a:prstGeom>
          <a:solidFill>
            <a:srgbClr val="E6EEFF"/>
          </a:solidFill>
          <a:ln/>
        </p:spPr>
      </p:sp>
      <p:sp>
        <p:nvSpPr>
          <p:cNvPr id="18" name="Text 16"/>
          <p:cNvSpPr txBox="1"/>
          <p:nvPr/>
        </p:nvSpPr>
        <p:spPr>
          <a:xfrm>
            <a:off x="859536" y="4791456"/>
            <a:ext cx="1779057" cy="420624"/>
          </a:xfrm>
          <a:prstGeom prst="rect">
            <a:avLst/>
          </a:prstGeom>
          <a:noFill/>
          <a:ln/>
        </p:spPr>
        <p:txBody>
          <a:bodyPr wrap="square" lIns="0" tIns="0" rIns="0" bIns="0" rtlCol="0" anchor="ctr"/>
          <a:lstStyle/>
          <a:p>
            <a:pPr indent="0" marL="0">
              <a:buNone/>
            </a:pPr>
            <a:r>
              <a:rPr lang="en-US" sz="1400" b="1" dirty="0">
                <a:solidFill>
                  <a:srgbClr val="1F55C9"/>
                </a:solidFill>
              </a:rPr>
              <a:t>6 DNS</a:t>
            </a:r>
            <a:endParaRPr lang="en-US" sz="1400" dirty="0"/>
          </a:p>
        </p:txBody>
      </p:sp>
      <p:sp>
        <p:nvSpPr>
          <p:cNvPr id="19" name="Shape 17"/>
          <p:cNvSpPr/>
          <p:nvPr/>
        </p:nvSpPr>
        <p:spPr>
          <a:xfrm>
            <a:off x="3147731" y="2139696"/>
            <a:ext cx="3051901" cy="420624"/>
          </a:xfrm>
          <a:prstGeom prst="roundRect">
            <a:avLst>
              <a:gd name="adj" fmla="val 21739"/>
            </a:avLst>
          </a:prstGeom>
          <a:solidFill>
            <a:srgbClr val="EEE8FF"/>
          </a:solidFill>
          <a:ln/>
        </p:spPr>
      </p:sp>
      <p:sp>
        <p:nvSpPr>
          <p:cNvPr id="20" name="Text 18"/>
          <p:cNvSpPr txBox="1"/>
          <p:nvPr/>
        </p:nvSpPr>
        <p:spPr>
          <a:xfrm>
            <a:off x="3257459" y="2139696"/>
            <a:ext cx="2869021" cy="420624"/>
          </a:xfrm>
          <a:prstGeom prst="rect">
            <a:avLst/>
          </a:prstGeom>
          <a:noFill/>
          <a:ln/>
        </p:spPr>
        <p:txBody>
          <a:bodyPr wrap="square" lIns="0" tIns="0" rIns="0" bIns="0" rtlCol="0" anchor="ctr"/>
          <a:lstStyle/>
          <a:p>
            <a:pPr indent="0" marL="0">
              <a:buNone/>
            </a:pPr>
            <a:r>
              <a:rPr lang="en-US" sz="1400" dirty="0">
                <a:solidFill>
                  <a:schemeClr val="tx1"/>
                </a:solidFill>
              </a:rPr>
              <a:t>A 把域名翻译成IP地址</a:t>
            </a:r>
            <a:endParaRPr lang="en-US" sz="1400" dirty="0"/>
          </a:p>
        </p:txBody>
      </p:sp>
      <p:sp>
        <p:nvSpPr>
          <p:cNvPr id="21" name="Shape 19"/>
          <p:cNvSpPr/>
          <p:nvPr/>
        </p:nvSpPr>
        <p:spPr>
          <a:xfrm>
            <a:off x="3147731" y="2670048"/>
            <a:ext cx="3051901" cy="420624"/>
          </a:xfrm>
          <a:prstGeom prst="roundRect">
            <a:avLst>
              <a:gd name="adj" fmla="val 21739"/>
            </a:avLst>
          </a:prstGeom>
          <a:solidFill>
            <a:srgbClr val="EEE8FF"/>
          </a:solidFill>
          <a:ln/>
        </p:spPr>
      </p:sp>
      <p:sp>
        <p:nvSpPr>
          <p:cNvPr id="22" name="Text 20"/>
          <p:cNvSpPr txBox="1"/>
          <p:nvPr/>
        </p:nvSpPr>
        <p:spPr>
          <a:xfrm>
            <a:off x="3257459" y="2670048"/>
            <a:ext cx="2869021" cy="420624"/>
          </a:xfrm>
          <a:prstGeom prst="rect">
            <a:avLst/>
          </a:prstGeom>
          <a:noFill/>
          <a:ln/>
        </p:spPr>
        <p:txBody>
          <a:bodyPr wrap="square" lIns="0" tIns="0" rIns="0" bIns="0" rtlCol="0" anchor="ctr"/>
          <a:lstStyle/>
          <a:p>
            <a:pPr indent="0" marL="0">
              <a:buNone/>
            </a:pPr>
            <a:r>
              <a:rPr lang="en-US" sz="1400" dirty="0">
                <a:solidFill>
                  <a:schemeClr val="tx1"/>
                </a:solidFill>
              </a:rPr>
              <a:t>B 在同一局域网内转发数据</a:t>
            </a:r>
            <a:endParaRPr lang="en-US" sz="1400" dirty="0"/>
          </a:p>
        </p:txBody>
      </p:sp>
      <p:sp>
        <p:nvSpPr>
          <p:cNvPr id="23" name="Shape 21"/>
          <p:cNvSpPr/>
          <p:nvPr/>
        </p:nvSpPr>
        <p:spPr>
          <a:xfrm>
            <a:off x="3147731" y="3200400"/>
            <a:ext cx="3051901" cy="420624"/>
          </a:xfrm>
          <a:prstGeom prst="roundRect">
            <a:avLst>
              <a:gd name="adj" fmla="val 21739"/>
            </a:avLst>
          </a:prstGeom>
          <a:solidFill>
            <a:srgbClr val="EEE8FF"/>
          </a:solidFill>
          <a:ln/>
        </p:spPr>
      </p:sp>
      <p:sp>
        <p:nvSpPr>
          <p:cNvPr id="24" name="Text 22"/>
          <p:cNvSpPr txBox="1"/>
          <p:nvPr/>
        </p:nvSpPr>
        <p:spPr>
          <a:xfrm>
            <a:off x="3257459" y="3200400"/>
            <a:ext cx="2869021" cy="420624"/>
          </a:xfrm>
          <a:prstGeom prst="rect">
            <a:avLst/>
          </a:prstGeom>
          <a:noFill/>
          <a:ln/>
        </p:spPr>
        <p:txBody>
          <a:bodyPr wrap="square" lIns="0" tIns="0" rIns="0" bIns="0" rtlCol="0" anchor="ctr"/>
          <a:lstStyle/>
          <a:p>
            <a:pPr indent="0" marL="0">
              <a:buNone/>
            </a:pPr>
            <a:r>
              <a:rPr lang="en-US" sz="1400" dirty="0">
                <a:solidFill>
                  <a:schemeClr val="tx1"/>
                </a:solidFill>
              </a:rPr>
              <a:t>C 光信号与电信号互相转换</a:t>
            </a:r>
            <a:endParaRPr lang="en-US" sz="1400" dirty="0"/>
          </a:p>
        </p:txBody>
      </p:sp>
      <p:sp>
        <p:nvSpPr>
          <p:cNvPr id="25" name="Shape 23"/>
          <p:cNvSpPr/>
          <p:nvPr/>
        </p:nvSpPr>
        <p:spPr>
          <a:xfrm>
            <a:off x="3147731" y="3730752"/>
            <a:ext cx="3051901" cy="420624"/>
          </a:xfrm>
          <a:prstGeom prst="roundRect">
            <a:avLst>
              <a:gd name="adj" fmla="val 21739"/>
            </a:avLst>
          </a:prstGeom>
          <a:solidFill>
            <a:srgbClr val="EEE8FF"/>
          </a:solidFill>
          <a:ln/>
        </p:spPr>
      </p:sp>
      <p:sp>
        <p:nvSpPr>
          <p:cNvPr id="26" name="Text 24"/>
          <p:cNvSpPr txBox="1"/>
          <p:nvPr/>
        </p:nvSpPr>
        <p:spPr>
          <a:xfrm>
            <a:off x="3257459" y="3730752"/>
            <a:ext cx="2869021" cy="420624"/>
          </a:xfrm>
          <a:prstGeom prst="rect">
            <a:avLst/>
          </a:prstGeom>
          <a:noFill/>
          <a:ln/>
        </p:spPr>
        <p:txBody>
          <a:bodyPr wrap="square" lIns="0" tIns="0" rIns="0" bIns="0" rtlCol="0" anchor="ctr"/>
          <a:lstStyle/>
          <a:p>
            <a:pPr indent="0" marL="0">
              <a:buNone/>
            </a:pPr>
            <a:r>
              <a:rPr lang="en-US" sz="1400" dirty="0">
                <a:solidFill>
                  <a:schemeClr val="tx1"/>
                </a:solidFill>
              </a:rPr>
              <a:t>D 在不同网络之间选路转发</a:t>
            </a:r>
            <a:endParaRPr lang="en-US" sz="1400" dirty="0"/>
          </a:p>
        </p:txBody>
      </p:sp>
      <p:sp>
        <p:nvSpPr>
          <p:cNvPr id="27" name="Shape 25"/>
          <p:cNvSpPr/>
          <p:nvPr/>
        </p:nvSpPr>
        <p:spPr>
          <a:xfrm>
            <a:off x="3147731" y="4261104"/>
            <a:ext cx="3051901" cy="420624"/>
          </a:xfrm>
          <a:prstGeom prst="roundRect">
            <a:avLst>
              <a:gd name="adj" fmla="val 21739"/>
            </a:avLst>
          </a:prstGeom>
          <a:solidFill>
            <a:srgbClr val="EEE8FF"/>
          </a:solidFill>
          <a:ln/>
        </p:spPr>
      </p:sp>
      <p:sp>
        <p:nvSpPr>
          <p:cNvPr id="28" name="Text 26"/>
          <p:cNvSpPr txBox="1"/>
          <p:nvPr/>
        </p:nvSpPr>
        <p:spPr>
          <a:xfrm>
            <a:off x="3257459" y="4261104"/>
            <a:ext cx="2869021" cy="420624"/>
          </a:xfrm>
          <a:prstGeom prst="rect">
            <a:avLst/>
          </a:prstGeom>
          <a:noFill/>
          <a:ln/>
        </p:spPr>
        <p:txBody>
          <a:bodyPr wrap="square" lIns="0" tIns="0" rIns="0" bIns="0" rtlCol="0" anchor="ctr"/>
          <a:lstStyle/>
          <a:p>
            <a:pPr indent="0" marL="0">
              <a:buNone/>
            </a:pPr>
            <a:r>
              <a:rPr lang="en-US" sz="1400" dirty="0">
                <a:solidFill>
                  <a:schemeClr val="tx1"/>
                </a:solidFill>
              </a:rPr>
              <a:t>E 为其他设备提供网页等服务</a:t>
            </a:r>
            <a:endParaRPr lang="en-US" sz="1400" dirty="0"/>
          </a:p>
        </p:txBody>
      </p:sp>
      <p:sp>
        <p:nvSpPr>
          <p:cNvPr id="29" name="Shape 27"/>
          <p:cNvSpPr/>
          <p:nvPr/>
        </p:nvSpPr>
        <p:spPr>
          <a:xfrm>
            <a:off x="3147731" y="4791456"/>
            <a:ext cx="3051901" cy="420624"/>
          </a:xfrm>
          <a:prstGeom prst="roundRect">
            <a:avLst>
              <a:gd name="adj" fmla="val 21739"/>
            </a:avLst>
          </a:prstGeom>
          <a:solidFill>
            <a:srgbClr val="EEE8FF"/>
          </a:solidFill>
          <a:ln/>
        </p:spPr>
      </p:sp>
      <p:sp>
        <p:nvSpPr>
          <p:cNvPr id="30" name="Text 28"/>
          <p:cNvSpPr txBox="1"/>
          <p:nvPr/>
        </p:nvSpPr>
        <p:spPr>
          <a:xfrm>
            <a:off x="3257459" y="4791456"/>
            <a:ext cx="2869021" cy="420624"/>
          </a:xfrm>
          <a:prstGeom prst="rect">
            <a:avLst/>
          </a:prstGeom>
          <a:noFill/>
          <a:ln/>
        </p:spPr>
        <p:txBody>
          <a:bodyPr wrap="square" lIns="0" tIns="0" rIns="0" bIns="0" rtlCol="0" anchor="ctr"/>
          <a:lstStyle/>
          <a:p>
            <a:pPr indent="0" marL="0">
              <a:buNone/>
            </a:pPr>
            <a:r>
              <a:rPr lang="en-US" sz="1400" dirty="0">
                <a:solidFill>
                  <a:schemeClr val="tx1"/>
                </a:solidFill>
              </a:rPr>
              <a:t>F 让手机用Wi-Fi接入有线网络</a:t>
            </a:r>
            <a:endParaRPr lang="en-US" sz="1400" dirty="0"/>
          </a:p>
        </p:txBody>
      </p:sp>
      <p:sp>
        <p:nvSpPr>
          <p:cNvPr id="31" name="Shape 29"/>
          <p:cNvSpPr/>
          <p:nvPr/>
        </p:nvSpPr>
        <p:spPr>
          <a:xfrm>
            <a:off x="2821473" y="2295144"/>
            <a:ext cx="109728" cy="109728"/>
          </a:xfrm>
          <a:prstGeom prst="ellipse">
            <a:avLst/>
          </a:prstGeom>
          <a:solidFill>
            <a:schemeClr val="tx1"/>
          </a:solidFill>
          <a:ln/>
        </p:spPr>
      </p:sp>
      <p:sp>
        <p:nvSpPr>
          <p:cNvPr id="32" name="Shape 30"/>
          <p:cNvSpPr/>
          <p:nvPr/>
        </p:nvSpPr>
        <p:spPr>
          <a:xfrm>
            <a:off x="2821473" y="2825496"/>
            <a:ext cx="109728" cy="109728"/>
          </a:xfrm>
          <a:prstGeom prst="ellipse">
            <a:avLst/>
          </a:prstGeom>
          <a:solidFill>
            <a:schemeClr val="tx1"/>
          </a:solidFill>
          <a:ln/>
        </p:spPr>
      </p:sp>
      <p:sp>
        <p:nvSpPr>
          <p:cNvPr id="33" name="Shape 31"/>
          <p:cNvSpPr/>
          <p:nvPr/>
        </p:nvSpPr>
        <p:spPr>
          <a:xfrm>
            <a:off x="2821473" y="3355848"/>
            <a:ext cx="109728" cy="109728"/>
          </a:xfrm>
          <a:prstGeom prst="ellipse">
            <a:avLst/>
          </a:prstGeom>
          <a:solidFill>
            <a:schemeClr val="tx1"/>
          </a:solidFill>
          <a:ln/>
        </p:spPr>
      </p:sp>
      <p:sp>
        <p:nvSpPr>
          <p:cNvPr id="34" name="Shape 32"/>
          <p:cNvSpPr/>
          <p:nvPr/>
        </p:nvSpPr>
        <p:spPr>
          <a:xfrm>
            <a:off x="2821473" y="3886200"/>
            <a:ext cx="109728" cy="109728"/>
          </a:xfrm>
          <a:prstGeom prst="ellipse">
            <a:avLst/>
          </a:prstGeom>
          <a:solidFill>
            <a:schemeClr val="tx1"/>
          </a:solidFill>
          <a:ln/>
        </p:spPr>
      </p:sp>
      <p:sp>
        <p:nvSpPr>
          <p:cNvPr id="35" name="Shape 33"/>
          <p:cNvSpPr/>
          <p:nvPr/>
        </p:nvSpPr>
        <p:spPr>
          <a:xfrm>
            <a:off x="2821473" y="4416552"/>
            <a:ext cx="109728" cy="109728"/>
          </a:xfrm>
          <a:prstGeom prst="ellipse">
            <a:avLst/>
          </a:prstGeom>
          <a:solidFill>
            <a:schemeClr val="tx1"/>
          </a:solidFill>
          <a:ln/>
        </p:spPr>
      </p:sp>
      <p:sp>
        <p:nvSpPr>
          <p:cNvPr id="36" name="Shape 34"/>
          <p:cNvSpPr/>
          <p:nvPr/>
        </p:nvSpPr>
        <p:spPr>
          <a:xfrm>
            <a:off x="2821473" y="4946904"/>
            <a:ext cx="109728" cy="109728"/>
          </a:xfrm>
          <a:prstGeom prst="ellipse">
            <a:avLst/>
          </a:prstGeom>
          <a:solidFill>
            <a:schemeClr val="tx1"/>
          </a:solidFill>
          <a:ln/>
        </p:spPr>
      </p:sp>
      <p:sp>
        <p:nvSpPr>
          <p:cNvPr id="37" name="Shape 35"/>
          <p:cNvSpPr/>
          <p:nvPr/>
        </p:nvSpPr>
        <p:spPr>
          <a:xfrm>
            <a:off x="2928275" y="2295144"/>
            <a:ext cx="109728" cy="109728"/>
          </a:xfrm>
          <a:prstGeom prst="ellipse">
            <a:avLst/>
          </a:prstGeom>
          <a:solidFill>
            <a:schemeClr val="tx1"/>
          </a:solidFill>
          <a:ln/>
        </p:spPr>
      </p:sp>
      <p:sp>
        <p:nvSpPr>
          <p:cNvPr id="38" name="Shape 36"/>
          <p:cNvSpPr/>
          <p:nvPr/>
        </p:nvSpPr>
        <p:spPr>
          <a:xfrm>
            <a:off x="2928275" y="2825496"/>
            <a:ext cx="109728" cy="109728"/>
          </a:xfrm>
          <a:prstGeom prst="ellipse">
            <a:avLst/>
          </a:prstGeom>
          <a:solidFill>
            <a:schemeClr val="tx1"/>
          </a:solidFill>
          <a:ln/>
        </p:spPr>
      </p:sp>
      <p:sp>
        <p:nvSpPr>
          <p:cNvPr id="39" name="Shape 37"/>
          <p:cNvSpPr/>
          <p:nvPr/>
        </p:nvSpPr>
        <p:spPr>
          <a:xfrm>
            <a:off x="2928275" y="3355848"/>
            <a:ext cx="109728" cy="109728"/>
          </a:xfrm>
          <a:prstGeom prst="ellipse">
            <a:avLst/>
          </a:prstGeom>
          <a:solidFill>
            <a:schemeClr val="tx1"/>
          </a:solidFill>
          <a:ln/>
        </p:spPr>
      </p:sp>
      <p:sp>
        <p:nvSpPr>
          <p:cNvPr id="40" name="Shape 38"/>
          <p:cNvSpPr/>
          <p:nvPr/>
        </p:nvSpPr>
        <p:spPr>
          <a:xfrm>
            <a:off x="2928275" y="3886200"/>
            <a:ext cx="109728" cy="109728"/>
          </a:xfrm>
          <a:prstGeom prst="ellipse">
            <a:avLst/>
          </a:prstGeom>
          <a:solidFill>
            <a:schemeClr val="tx1"/>
          </a:solidFill>
          <a:ln/>
        </p:spPr>
      </p:sp>
      <p:sp>
        <p:nvSpPr>
          <p:cNvPr id="41" name="Shape 39"/>
          <p:cNvSpPr/>
          <p:nvPr/>
        </p:nvSpPr>
        <p:spPr>
          <a:xfrm>
            <a:off x="2928275" y="4416552"/>
            <a:ext cx="109728" cy="109728"/>
          </a:xfrm>
          <a:prstGeom prst="ellipse">
            <a:avLst/>
          </a:prstGeom>
          <a:solidFill>
            <a:schemeClr val="tx1"/>
          </a:solidFill>
          <a:ln/>
        </p:spPr>
      </p:sp>
      <p:sp>
        <p:nvSpPr>
          <p:cNvPr id="42" name="Shape 40"/>
          <p:cNvSpPr/>
          <p:nvPr/>
        </p:nvSpPr>
        <p:spPr>
          <a:xfrm>
            <a:off x="2928275" y="4946904"/>
            <a:ext cx="109728" cy="109728"/>
          </a:xfrm>
          <a:prstGeom prst="ellipse">
            <a:avLst/>
          </a:prstGeom>
          <a:solidFill>
            <a:schemeClr val="tx1"/>
          </a:solidFill>
          <a:ln/>
        </p:spPr>
      </p:sp>
      <p:sp>
        <p:nvSpPr>
          <p:cNvPr id="43" name="Shape 41"/>
          <p:cNvSpPr/>
          <p:nvPr/>
        </p:nvSpPr>
        <p:spPr>
          <a:xfrm>
            <a:off x="6720840" y="1481328"/>
            <a:ext cx="4922215" cy="2962656"/>
          </a:xfrm>
          <a:prstGeom prst="roundRect">
            <a:avLst>
              <a:gd name="adj" fmla="val 3704"/>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4" name="Text 42"/>
          <p:cNvSpPr txBox="1"/>
          <p:nvPr/>
        </p:nvSpPr>
        <p:spPr>
          <a:xfrm>
            <a:off x="6922008" y="1682496"/>
            <a:ext cx="4519879" cy="347472"/>
          </a:xfrm>
          <a:prstGeom prst="rect">
            <a:avLst/>
          </a:prstGeom>
          <a:noFill/>
          <a:ln/>
        </p:spPr>
        <p:txBody>
          <a:bodyPr wrap="square" lIns="0" tIns="0" rIns="0" bIns="0" rtlCol="0" anchor="t"/>
          <a:lstStyle/>
          <a:p>
            <a:pPr indent="0" marL="0">
              <a:buNone/>
            </a:pPr>
            <a:r>
              <a:rPr lang="en-US" sz="1700" b="1" dirty="0">
                <a:solidFill>
                  <a:schemeClr val="accent3"/>
                </a:solidFill>
              </a:rPr>
              <a:t>判断对错</a:t>
            </a:r>
            <a:endParaRPr lang="en-US" sz="1700" dirty="0"/>
          </a:p>
        </p:txBody>
      </p:sp>
      <p:sp>
        <p:nvSpPr>
          <p:cNvPr id="45" name="Text 43"/>
          <p:cNvSpPr txBox="1"/>
          <p:nvPr/>
        </p:nvSpPr>
        <p:spPr>
          <a:xfrm>
            <a:off x="6922008" y="2121408"/>
            <a:ext cx="3651199" cy="502920"/>
          </a:xfrm>
          <a:prstGeom prst="rect">
            <a:avLst/>
          </a:prstGeom>
          <a:noFill/>
          <a:ln/>
        </p:spPr>
        <p:txBody>
          <a:bodyPr wrap="square" lIns="0" tIns="0" rIns="0" bIns="0" rtlCol="0" anchor="t"/>
          <a:lstStyle/>
          <a:p>
            <a:pPr indent="0" marL="0">
              <a:buNone/>
            </a:pPr>
            <a:r>
              <a:rPr lang="en-US" sz="1500" dirty="0">
                <a:solidFill>
                  <a:schemeClr val="tx1"/>
                </a:solidFill>
              </a:rPr>
              <a:t>Wi-Fi 就是互联网。</a:t>
            </a:r>
            <a:endParaRPr lang="en-US" sz="1500" dirty="0"/>
          </a:p>
        </p:txBody>
      </p:sp>
      <p:sp>
        <p:nvSpPr>
          <p:cNvPr id="46" name="Shape 44"/>
          <p:cNvSpPr/>
          <p:nvPr/>
        </p:nvSpPr>
        <p:spPr>
          <a:xfrm>
            <a:off x="10710367" y="2112264"/>
            <a:ext cx="731520" cy="292608"/>
          </a:xfrm>
          <a:prstGeom prst="roundRect">
            <a:avLst>
              <a:gd name="adj" fmla="val 50000"/>
            </a:avLst>
          </a:prstGeom>
          <a:solidFill>
            <a:srgbClr val="E6EEFF"/>
          </a:solidFill>
          <a:ln/>
        </p:spPr>
      </p:sp>
      <p:sp>
        <p:nvSpPr>
          <p:cNvPr id="47" name="Text 45"/>
          <p:cNvSpPr txBox="1"/>
          <p:nvPr/>
        </p:nvSpPr>
        <p:spPr>
          <a:xfrm>
            <a:off x="10710367" y="211226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对还是错？</a:t>
            </a:r>
            <a:endParaRPr lang="en-US" sz="1000" dirty="0"/>
          </a:p>
        </p:txBody>
      </p:sp>
      <p:sp>
        <p:nvSpPr>
          <p:cNvPr id="48" name="Text 46"/>
          <p:cNvSpPr txBox="1"/>
          <p:nvPr/>
        </p:nvSpPr>
        <p:spPr>
          <a:xfrm>
            <a:off x="6922008" y="2898648"/>
            <a:ext cx="3651199" cy="502920"/>
          </a:xfrm>
          <a:prstGeom prst="rect">
            <a:avLst/>
          </a:prstGeom>
          <a:noFill/>
          <a:ln/>
        </p:spPr>
        <p:txBody>
          <a:bodyPr wrap="square" lIns="0" tIns="0" rIns="0" bIns="0" rtlCol="0" anchor="t"/>
          <a:lstStyle/>
          <a:p>
            <a:pPr indent="0" marL="0">
              <a:buNone/>
            </a:pPr>
            <a:r>
              <a:rPr lang="en-US" sz="1500" dirty="0">
                <a:solidFill>
                  <a:schemeClr val="tx1"/>
                </a:solidFill>
              </a:rPr>
              <a:t>交换机和路由器是同一种设备。</a:t>
            </a:r>
            <a:endParaRPr lang="en-US" sz="1500" dirty="0"/>
          </a:p>
        </p:txBody>
      </p:sp>
      <p:sp>
        <p:nvSpPr>
          <p:cNvPr id="49" name="Shape 47"/>
          <p:cNvSpPr/>
          <p:nvPr/>
        </p:nvSpPr>
        <p:spPr>
          <a:xfrm>
            <a:off x="10710367" y="2889504"/>
            <a:ext cx="731520" cy="292608"/>
          </a:xfrm>
          <a:prstGeom prst="roundRect">
            <a:avLst>
              <a:gd name="adj" fmla="val 50000"/>
            </a:avLst>
          </a:prstGeom>
          <a:solidFill>
            <a:srgbClr val="E6EEFF"/>
          </a:solidFill>
          <a:ln/>
        </p:spPr>
      </p:sp>
      <p:sp>
        <p:nvSpPr>
          <p:cNvPr id="50" name="Text 48"/>
          <p:cNvSpPr txBox="1"/>
          <p:nvPr/>
        </p:nvSpPr>
        <p:spPr>
          <a:xfrm>
            <a:off x="10710367" y="288950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对还是错？</a:t>
            </a:r>
            <a:endParaRPr lang="en-US" sz="1000" dirty="0"/>
          </a:p>
        </p:txBody>
      </p:sp>
      <p:sp>
        <p:nvSpPr>
          <p:cNvPr id="51" name="Text 49"/>
          <p:cNvSpPr txBox="1"/>
          <p:nvPr/>
        </p:nvSpPr>
        <p:spPr>
          <a:xfrm>
            <a:off x="6922008" y="3675888"/>
            <a:ext cx="3651199" cy="502920"/>
          </a:xfrm>
          <a:prstGeom prst="rect">
            <a:avLst/>
          </a:prstGeom>
          <a:noFill/>
          <a:ln/>
        </p:spPr>
        <p:txBody>
          <a:bodyPr wrap="square" lIns="0" tIns="0" rIns="0" bIns="0" rtlCol="0" anchor="t"/>
          <a:lstStyle/>
          <a:p>
            <a:pPr indent="0" marL="0">
              <a:buNone/>
            </a:pPr>
            <a:r>
              <a:rPr lang="en-US" sz="1500" dirty="0">
                <a:solidFill>
                  <a:schemeClr val="tx1"/>
                </a:solidFill>
              </a:rPr>
              <a:t>家用路由器常把路由器、交换机和AP集成在一个盒子里。</a:t>
            </a:r>
            <a:endParaRPr lang="en-US" sz="1500" dirty="0"/>
          </a:p>
        </p:txBody>
      </p:sp>
      <p:sp>
        <p:nvSpPr>
          <p:cNvPr id="52" name="Shape 50"/>
          <p:cNvSpPr/>
          <p:nvPr/>
        </p:nvSpPr>
        <p:spPr>
          <a:xfrm>
            <a:off x="10710367" y="3666744"/>
            <a:ext cx="731520" cy="292608"/>
          </a:xfrm>
          <a:prstGeom prst="roundRect">
            <a:avLst>
              <a:gd name="adj" fmla="val 50000"/>
            </a:avLst>
          </a:prstGeom>
          <a:solidFill>
            <a:srgbClr val="E6EEFF"/>
          </a:solidFill>
          <a:ln/>
        </p:spPr>
      </p:sp>
      <p:sp>
        <p:nvSpPr>
          <p:cNvPr id="53" name="Text 51"/>
          <p:cNvSpPr txBox="1"/>
          <p:nvPr/>
        </p:nvSpPr>
        <p:spPr>
          <a:xfrm>
            <a:off x="10710367" y="366674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对还是错？</a:t>
            </a:r>
            <a:endParaRPr lang="en-US" sz="1000" dirty="0"/>
          </a:p>
        </p:txBody>
      </p:sp>
      <p:sp>
        <p:nvSpPr>
          <p:cNvPr id="54" name="Shape 52"/>
          <p:cNvSpPr/>
          <p:nvPr/>
        </p:nvSpPr>
        <p:spPr>
          <a:xfrm>
            <a:off x="6693408" y="4704588"/>
            <a:ext cx="713232" cy="713232"/>
          </a:xfrm>
          <a:prstGeom prst="ellipse">
            <a:avLst/>
          </a:prstGeom>
          <a:solidFill>
            <a:srgbClr val="FFFFFF"/>
          </a:solidFill>
          <a:ln w="25400">
            <a:solidFill>
              <a:srgbClr val="1F55C9"/>
            </a:solidFill>
            <a:prstDash val="solid"/>
          </a:ln>
        </p:spPr>
      </p:sp>
      <p:pic>
        <p:nvPicPr>
          <p:cNvPr id="55" name="Image 0" descr="比特">    </p:cNvPr>
          <p:cNvPicPr>
            <a:picLocks noChangeAspect="1"/>
          </p:cNvPicPr>
          <p:nvPr/>
        </p:nvPicPr>
        <p:blipFill>
          <a:blip r:embed="rId1"/>
          <a:stretch>
            <a:fillRect/>
          </a:stretch>
        </p:blipFill>
        <p:spPr>
          <a:xfrm>
            <a:off x="6720840" y="4732020"/>
            <a:ext cx="658368" cy="658368"/>
          </a:xfrm>
          <a:prstGeom prst="ellipse">
            <a:avLst/>
          </a:prstGeom>
        </p:spPr>
      </p:pic>
      <p:sp>
        <p:nvSpPr>
          <p:cNvPr id="56" name="Shape 53"/>
          <p:cNvSpPr/>
          <p:nvPr/>
        </p:nvSpPr>
        <p:spPr>
          <a:xfrm rot="16200000">
            <a:off x="7415784" y="4960620"/>
            <a:ext cx="219456" cy="182880"/>
          </a:xfrm>
          <a:prstGeom prst="triangle">
            <a:avLst/>
          </a:prstGeom>
          <a:solidFill>
            <a:srgbClr val="FFFFFF"/>
          </a:solidFill>
          <a:ln/>
        </p:spPr>
      </p:sp>
      <p:sp>
        <p:nvSpPr>
          <p:cNvPr id="57" name="Shape 54"/>
          <p:cNvSpPr/>
          <p:nvPr/>
        </p:nvSpPr>
        <p:spPr>
          <a:xfrm>
            <a:off x="7580376" y="4672584"/>
            <a:ext cx="4062679"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58" name="Text 55"/>
          <p:cNvSpPr txBox="1"/>
          <p:nvPr/>
        </p:nvSpPr>
        <p:spPr>
          <a:xfrm>
            <a:off x="7708392" y="4672584"/>
            <a:ext cx="3843223" cy="777240"/>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提示：家里那个“路由器”盒子里，藏着三种角色哦！</a:t>
            </a:r>
            <a:endParaRPr lang="en-US" sz="1400" dirty="0"/>
          </a:p>
        </p:txBody>
      </p:sp>
      <p:sp>
        <p:nvSpPr>
          <p:cNvPr id="59" name="Shape 56"/>
          <p:cNvSpPr/>
          <p:nvPr/>
        </p:nvSpPr>
        <p:spPr>
          <a:xfrm>
            <a:off x="10180015" y="5934456"/>
            <a:ext cx="1131062" cy="329184"/>
          </a:xfrm>
          <a:prstGeom prst="roundRect">
            <a:avLst>
              <a:gd name="adj" fmla="val 50000"/>
            </a:avLst>
          </a:prstGeom>
          <a:solidFill>
            <a:schemeClr val="tx1"/>
          </a:solidFill>
          <a:ln/>
        </p:spPr>
      </p:sp>
      <p:sp>
        <p:nvSpPr>
          <p:cNvPr id="60" name="Text 57"/>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61" name="Text 5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来源：IEEE 802.11、IETF RFC、IEEE 802.3（访问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Shape 0"/>
          <p:cNvSpPr/>
          <p:nvPr/>
        </p:nvSpPr>
        <p:spPr>
          <a:xfrm>
            <a:off x="548640" y="201168"/>
            <a:ext cx="2305446" cy="292608"/>
          </a:xfrm>
          <a:prstGeom prst="roundRect">
            <a:avLst>
              <a:gd name="adj" fmla="val 50000"/>
            </a:avLst>
          </a:prstGeom>
          <a:solidFill>
            <a:srgbClr val="283062"/>
          </a:solidFill>
          <a:ln/>
        </p:spPr>
      </p:sp>
      <p:sp>
        <p:nvSpPr>
          <p:cNvPr id="3" name="Text 1"/>
          <p:cNvSpPr txBox="1"/>
          <p:nvPr/>
        </p:nvSpPr>
        <p:spPr>
          <a:xfrm>
            <a:off x="548640" y="201168"/>
            <a:ext cx="2305446" cy="292608"/>
          </a:xfrm>
          <a:prstGeom prst="rect">
            <a:avLst/>
          </a:prstGeom>
          <a:noFill/>
          <a:ln/>
        </p:spPr>
        <p:txBody>
          <a:bodyPr wrap="square" lIns="0" tIns="0" rIns="0" bIns="0" rtlCol="0" anchor="ctr"/>
          <a:lstStyle/>
          <a:p>
            <a:pPr algn="ctr" indent="0" marL="0">
              <a:buNone/>
            </a:pPr>
            <a:r>
              <a:rPr lang="en-US" sz="1200" b="1" dirty="0">
                <a:solidFill>
                  <a:schemeClr val="accent5"/>
                </a:solidFill>
              </a:rPr>
              <a:t>09 · 手机、平板与移动计算</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口袋里的计算机</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手机为什么也是一台计算机？</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1973 公开演示 → 1983 商用上市：手机从“砖头”开始</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触摸屏、移动芯片、应用商店让手机变成掌上电脑</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分清三个时间点：发布、上市、普及</a:t>
            </a:r>
            <a:endParaRPr lang="en-US" sz="1600" dirty="0"/>
          </a:p>
        </p:txBody>
      </p:sp>
      <p:sp>
        <p:nvSpPr>
          <p:cNvPr id="15" name="Shape 13"/>
          <p:cNvSpPr/>
          <p:nvPr/>
        </p:nvSpPr>
        <p:spPr>
          <a:xfrm>
            <a:off x="6263640" y="777240"/>
            <a:ext cx="5379415" cy="2781148"/>
          </a:xfrm>
          <a:prstGeom prst="roundRect">
            <a:avLst>
              <a:gd name="adj" fmla="val 4603"/>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mobile-evolution">    </p:cNvPr>
          <p:cNvPicPr>
            <a:picLocks noChangeAspect="1"/>
          </p:cNvPicPr>
          <p:nvPr/>
        </p:nvPicPr>
        <p:blipFill>
          <a:blip r:embed="rId1"/>
          <a:stretch>
            <a:fillRect/>
          </a:stretch>
        </p:blipFill>
        <p:spPr>
          <a:xfrm>
            <a:off x="6355080" y="868680"/>
            <a:ext cx="5196535" cy="2598268"/>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B4501A"/>
            </a:solidFill>
            <a:prstDash val="solid"/>
          </a:ln>
        </p:spPr>
      </p:sp>
      <p:pic>
        <p:nvPicPr>
          <p:cNvPr id="19" name="Image 1" descr="安安">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iPhone 是第一部智能手机吗？</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不是哦，触摸屏和智能手机都不是它首创。</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来源：计算机历史博物馆、Apple Newsroom（访问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Shape 0"/>
          <p:cNvSpPr/>
          <p:nvPr/>
        </p:nvSpPr>
        <p:spPr>
          <a:xfrm>
            <a:off x="548640" y="201168"/>
            <a:ext cx="2305446" cy="292608"/>
          </a:xfrm>
          <a:prstGeom prst="roundRect">
            <a:avLst>
              <a:gd name="adj" fmla="val 50000"/>
            </a:avLst>
          </a:prstGeom>
          <a:solidFill>
            <a:srgbClr val="E6EEFF"/>
          </a:solidFill>
          <a:ln/>
        </p:spPr>
      </p:sp>
      <p:sp>
        <p:nvSpPr>
          <p:cNvPr id="3" name="Text 1"/>
          <p:cNvSpPr txBox="1"/>
          <p:nvPr/>
        </p:nvSpPr>
        <p:spPr>
          <a:xfrm>
            <a:off x="548640" y="201168"/>
            <a:ext cx="2305446" cy="292608"/>
          </a:xfrm>
          <a:prstGeom prst="rect">
            <a:avLst/>
          </a:prstGeom>
          <a:noFill/>
          <a:ln/>
        </p:spPr>
        <p:txBody>
          <a:bodyPr wrap="square" lIns="0" tIns="0" rIns="0" bIns="0" rtlCol="0" anchor="ctr"/>
          <a:lstStyle/>
          <a:p>
            <a:pPr algn="ctr" indent="0" marL="0">
              <a:buNone/>
            </a:pPr>
            <a:r>
              <a:rPr lang="en-US" sz="1200" b="1" dirty="0">
                <a:solidFill>
                  <a:srgbClr val="1F55C9"/>
                </a:solidFill>
              </a:rPr>
              <a:t>09 · 手机、平板与移动计算</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从“砖头”到智能手机</a:t>
            </a:r>
            <a:endParaRPr lang="en-US" sz="3600" dirty="0"/>
          </a:p>
        </p:txBody>
      </p:sp>
      <p:sp>
        <p:nvSpPr>
          <p:cNvPr id="5" name="事件卡-mobile-call"/>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758122" cy="310896"/>
          </a:xfrm>
          <a:prstGeom prst="roundRect">
            <a:avLst>
              <a:gd name="adj" fmla="val 50000"/>
            </a:avLst>
          </a:prstGeom>
          <a:solidFill>
            <a:schemeClr val="accent2"/>
          </a:solidFill>
          <a:ln/>
        </p:spPr>
      </p:sp>
      <p:sp>
        <p:nvSpPr>
          <p:cNvPr id="7" name="Text 5"/>
          <p:cNvSpPr txBox="1"/>
          <p:nvPr/>
        </p:nvSpPr>
        <p:spPr>
          <a:xfrm>
            <a:off x="731520" y="1572768"/>
            <a:ext cx="1758122" cy="310896"/>
          </a:xfrm>
          <a:prstGeom prst="rect">
            <a:avLst/>
          </a:prstGeom>
          <a:noFill/>
          <a:ln/>
        </p:spPr>
        <p:txBody>
          <a:bodyPr wrap="square" lIns="0" tIns="0" rIns="0" bIns="0" rtlCol="0" anchor="ctr"/>
          <a:lstStyle/>
          <a:p>
            <a:pPr algn="ctr" indent="0" marL="0">
              <a:buNone/>
            </a:pPr>
            <a:r>
              <a:rPr lang="en-US" sz="1400" b="1" dirty="0">
                <a:solidFill>
                  <a:schemeClr val="tx1"/>
                </a:solidFill>
              </a:rPr>
              <a:t>1973年4月3日</a:t>
            </a:r>
            <a:endParaRPr lang="en-US" sz="1400" dirty="0"/>
          </a:p>
        </p:txBody>
      </p:sp>
      <p:sp>
        <p:nvSpPr>
          <p:cNvPr id="8" name="Shape 6"/>
          <p:cNvSpPr/>
          <p:nvPr/>
        </p:nvSpPr>
        <p:spPr>
          <a:xfrm>
            <a:off x="2581082" y="1591056"/>
            <a:ext cx="579120" cy="274320"/>
          </a:xfrm>
          <a:prstGeom prst="roundRect">
            <a:avLst>
              <a:gd name="adj" fmla="val 50000"/>
            </a:avLst>
          </a:prstGeom>
          <a:solidFill>
            <a:srgbClr val="EEE8FF"/>
          </a:solidFill>
          <a:ln/>
        </p:spPr>
      </p:sp>
      <p:sp>
        <p:nvSpPr>
          <p:cNvPr id="9" name="Text 7"/>
          <p:cNvSpPr txBox="1"/>
          <p:nvPr/>
        </p:nvSpPr>
        <p:spPr>
          <a:xfrm>
            <a:off x="258108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第一次公开演示手持移动电话通话</a:t>
            </a:r>
            <a:endParaRPr lang="en-US" sz="1600" dirty="0"/>
          </a:p>
        </p:txBody>
      </p:sp>
      <p:sp>
        <p:nvSpPr>
          <p:cNvPr id="11" name="Shape 9"/>
          <p:cNvSpPr/>
          <p:nvPr/>
        </p:nvSpPr>
        <p:spPr>
          <a:xfrm>
            <a:off x="731520" y="5577840"/>
            <a:ext cx="3149498" cy="548640"/>
          </a:xfrm>
          <a:prstGeom prst="roundRect">
            <a:avLst>
              <a:gd name="adj" fmla="val 13333"/>
            </a:avLst>
          </a:prstGeom>
          <a:solidFill>
            <a:srgbClr val="FFEDE2"/>
          </a:solidFill>
          <a:ln/>
        </p:spPr>
      </p:sp>
      <p:sp>
        <p:nvSpPr>
          <p:cNvPr id="12" name="Text 10"/>
          <p:cNvSpPr txBox="1"/>
          <p:nvPr/>
        </p:nvSpPr>
        <p:spPr>
          <a:xfrm>
            <a:off x="841248"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区分“演示”（1973）与“商用上市”（1983）。</a:t>
            </a:r>
            <a:endParaRPr lang="en-US" sz="1200" dirty="0"/>
          </a:p>
        </p:txBody>
      </p:sp>
      <p:sp>
        <p:nvSpPr>
          <p:cNvPr id="13" name="Text 11"/>
          <p:cNvSpPr txBox="1"/>
          <p:nvPr/>
        </p:nvSpPr>
        <p:spPr>
          <a:xfrm>
            <a:off x="731520" y="2334768"/>
            <a:ext cx="3149498" cy="315163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马丁·库珀</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纽约，美国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摩托罗拉</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库珀在纽约街头拿着一部像砖头一样的电话打出了电话。</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开启个人移动通信。</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今天几乎人人都有手机。</a:t>
            </a:r>
            <a:endParaRPr lang="en-US" sz="1500" dirty="0"/>
          </a:p>
        </p:txBody>
      </p:sp>
      <p:sp>
        <p:nvSpPr>
          <p:cNvPr id="14" name="事件卡-ibm-simon"/>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959018" cy="310896"/>
          </a:xfrm>
          <a:prstGeom prst="roundRect">
            <a:avLst>
              <a:gd name="adj" fmla="val 50000"/>
            </a:avLst>
          </a:prstGeom>
          <a:solidFill>
            <a:schemeClr val="accent2"/>
          </a:solidFill>
          <a:ln/>
        </p:spPr>
      </p:sp>
      <p:sp>
        <p:nvSpPr>
          <p:cNvPr id="16" name="Text 14"/>
          <p:cNvSpPr txBox="1"/>
          <p:nvPr/>
        </p:nvSpPr>
        <p:spPr>
          <a:xfrm>
            <a:off x="4521098"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1994年</a:t>
            </a:r>
            <a:endParaRPr lang="en-US" sz="1400" dirty="0"/>
          </a:p>
        </p:txBody>
      </p:sp>
      <p:sp>
        <p:nvSpPr>
          <p:cNvPr id="17" name="Shape 15"/>
          <p:cNvSpPr/>
          <p:nvPr/>
        </p:nvSpPr>
        <p:spPr>
          <a:xfrm>
            <a:off x="5571556" y="1591056"/>
            <a:ext cx="579120" cy="274320"/>
          </a:xfrm>
          <a:prstGeom prst="roundRect">
            <a:avLst>
              <a:gd name="adj" fmla="val 50000"/>
            </a:avLst>
          </a:prstGeom>
          <a:solidFill>
            <a:srgbClr val="EEE8FF"/>
          </a:solidFill>
          <a:ln/>
        </p:spPr>
      </p:sp>
      <p:sp>
        <p:nvSpPr>
          <p:cNvPr id="18" name="Text 16"/>
          <p:cNvSpPr txBox="1"/>
          <p:nvPr/>
        </p:nvSpPr>
        <p:spPr>
          <a:xfrm>
            <a:off x="5571556"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IBM Simon：早期“智能手机”</a:t>
            </a:r>
            <a:endParaRPr lang="en-US" sz="1600" dirty="0"/>
          </a:p>
        </p:txBody>
      </p:sp>
      <p:sp>
        <p:nvSpPr>
          <p:cNvPr id="20" name="Shape 18"/>
          <p:cNvSpPr/>
          <p:nvPr/>
        </p:nvSpPr>
        <p:spPr>
          <a:xfrm>
            <a:off x="4521098" y="5577840"/>
            <a:ext cx="3149498" cy="548640"/>
          </a:xfrm>
          <a:prstGeom prst="roundRect">
            <a:avLst>
              <a:gd name="adj" fmla="val 13333"/>
            </a:avLst>
          </a:prstGeom>
          <a:solidFill>
            <a:srgbClr val="FFEDE2"/>
          </a:solidFill>
          <a:ln/>
        </p:spPr>
      </p:sp>
      <p:sp>
        <p:nvSpPr>
          <p:cNvPr id="21" name="Text 19"/>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“智能手机”这个词后来才流行，“第一部”说法不一。</a:t>
            </a:r>
            <a:endParaRPr lang="en-US" sz="1200" dirty="0"/>
          </a:p>
        </p:txBody>
      </p:sp>
      <p:sp>
        <p:nvSpPr>
          <p:cNvPr id="22" name="Text 20"/>
          <p:cNvSpPr txBox="1"/>
          <p:nvPr/>
        </p:nvSpPr>
        <p:spPr>
          <a:xfrm>
            <a:off x="4521098" y="2334768"/>
            <a:ext cx="3149498" cy="315163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IBM 与 BellSouth 团队</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IBM；BellSouth</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这部手机有触摸屏，可以收发邮件、记日程，被很多人称为最早的智能手机。</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手机开始变成“掌上电脑”。</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手机上的日历和邮件App。</a:t>
            </a:r>
            <a:endParaRPr lang="en-US" sz="1500" dirty="0"/>
          </a:p>
        </p:txBody>
      </p:sp>
      <p:sp>
        <p:nvSpPr>
          <p:cNvPr id="23" name="事件卡-iphone"/>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8310677" y="1572768"/>
            <a:ext cx="1758122" cy="310896"/>
          </a:xfrm>
          <a:prstGeom prst="roundRect">
            <a:avLst>
              <a:gd name="adj" fmla="val 50000"/>
            </a:avLst>
          </a:prstGeom>
          <a:solidFill>
            <a:schemeClr val="accent2"/>
          </a:solidFill>
          <a:ln/>
        </p:spPr>
      </p:sp>
      <p:sp>
        <p:nvSpPr>
          <p:cNvPr id="25" name="Text 23"/>
          <p:cNvSpPr txBox="1"/>
          <p:nvPr/>
        </p:nvSpPr>
        <p:spPr>
          <a:xfrm>
            <a:off x="8310677" y="1572768"/>
            <a:ext cx="1758122" cy="310896"/>
          </a:xfrm>
          <a:prstGeom prst="rect">
            <a:avLst/>
          </a:prstGeom>
          <a:noFill/>
          <a:ln/>
        </p:spPr>
        <p:txBody>
          <a:bodyPr wrap="square" lIns="0" tIns="0" rIns="0" bIns="0" rtlCol="0" anchor="ctr"/>
          <a:lstStyle/>
          <a:p>
            <a:pPr algn="ctr" indent="0" marL="0">
              <a:buNone/>
            </a:pPr>
            <a:r>
              <a:rPr lang="en-US" sz="1400" b="1" dirty="0">
                <a:solidFill>
                  <a:schemeClr val="tx1"/>
                </a:solidFill>
              </a:rPr>
              <a:t>2007年1月9日</a:t>
            </a:r>
            <a:endParaRPr lang="en-US" sz="1400" dirty="0"/>
          </a:p>
        </p:txBody>
      </p:sp>
      <p:sp>
        <p:nvSpPr>
          <p:cNvPr id="26" name="Shape 24"/>
          <p:cNvSpPr/>
          <p:nvPr/>
        </p:nvSpPr>
        <p:spPr>
          <a:xfrm>
            <a:off x="10160239" y="1591056"/>
            <a:ext cx="579120" cy="274320"/>
          </a:xfrm>
          <a:prstGeom prst="roundRect">
            <a:avLst>
              <a:gd name="adj" fmla="val 50000"/>
            </a:avLst>
          </a:prstGeom>
          <a:solidFill>
            <a:srgbClr val="EEE8FF"/>
          </a:solidFill>
          <a:ln/>
        </p:spPr>
      </p:sp>
      <p:sp>
        <p:nvSpPr>
          <p:cNvPr id="27" name="Text 25"/>
          <p:cNvSpPr txBox="1"/>
          <p:nvPr/>
        </p:nvSpPr>
        <p:spPr>
          <a:xfrm>
            <a:off x="1016023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28" name="Text 26"/>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iPhone 发布</a:t>
            </a:r>
            <a:endParaRPr lang="en-US" sz="1600" dirty="0"/>
          </a:p>
        </p:txBody>
      </p:sp>
      <p:sp>
        <p:nvSpPr>
          <p:cNvPr id="29" name="Shape 27"/>
          <p:cNvSpPr/>
          <p:nvPr/>
        </p:nvSpPr>
        <p:spPr>
          <a:xfrm>
            <a:off x="8310677" y="5577840"/>
            <a:ext cx="3149498" cy="548640"/>
          </a:xfrm>
          <a:prstGeom prst="roundRect">
            <a:avLst>
              <a:gd name="adj" fmla="val 13333"/>
            </a:avLst>
          </a:prstGeom>
          <a:solidFill>
            <a:srgbClr val="FFEDE2"/>
          </a:solidFill>
          <a:ln/>
        </p:spPr>
      </p:sp>
      <p:sp>
        <p:nvSpPr>
          <p:cNvPr id="30" name="Text 28"/>
          <p:cNvSpPr txBox="1"/>
          <p:nvPr/>
        </p:nvSpPr>
        <p:spPr>
          <a:xfrm>
            <a:off x="8420405"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触摸屏、智能手机都不是iPhone首创，它的贡献在于整合与体验。</a:t>
            </a:r>
            <a:endParaRPr lang="en-US" sz="1200" dirty="0"/>
          </a:p>
        </p:txBody>
      </p:sp>
      <p:sp>
        <p:nvSpPr>
          <p:cNvPr id="31" name="Text 29"/>
          <p:cNvSpPr txBox="1"/>
          <p:nvPr/>
        </p:nvSpPr>
        <p:spPr>
          <a:xfrm>
            <a:off x="8310677" y="2334768"/>
            <a:ext cx="3149498" cy="315163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史蒂夫·乔布斯</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旧金山（Macworld大会），美国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苹果公司</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一块大触摸屏代替了实体键盘，手指一划就能上网、听音乐、打电话。</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定义了现代智能手机形态。</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用手机App学习、导航、拍照。</a:t>
            </a:r>
            <a:endParaRPr lang="en-US" sz="1500" dirty="0"/>
          </a:p>
        </p:txBody>
      </p:sp>
      <p:sp>
        <p:nvSpPr>
          <p:cNvPr id="32" name="Text 30"/>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来源：计算机历史博物馆、Apple Newsroom（访问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Shape 0"/>
          <p:cNvSpPr/>
          <p:nvPr/>
        </p:nvSpPr>
        <p:spPr>
          <a:xfrm>
            <a:off x="548640" y="201168"/>
            <a:ext cx="2305446" cy="292608"/>
          </a:xfrm>
          <a:prstGeom prst="roundRect">
            <a:avLst>
              <a:gd name="adj" fmla="val 50000"/>
            </a:avLst>
          </a:prstGeom>
          <a:solidFill>
            <a:srgbClr val="E6EEFF"/>
          </a:solidFill>
          <a:ln/>
        </p:spPr>
      </p:sp>
      <p:sp>
        <p:nvSpPr>
          <p:cNvPr id="3" name="Text 1"/>
          <p:cNvSpPr txBox="1"/>
          <p:nvPr/>
        </p:nvSpPr>
        <p:spPr>
          <a:xfrm>
            <a:off x="548640" y="201168"/>
            <a:ext cx="2305446" cy="292608"/>
          </a:xfrm>
          <a:prstGeom prst="rect">
            <a:avLst/>
          </a:prstGeom>
          <a:noFill/>
          <a:ln/>
        </p:spPr>
        <p:txBody>
          <a:bodyPr wrap="square" lIns="0" tIns="0" rIns="0" bIns="0" rtlCol="0" anchor="ctr"/>
          <a:lstStyle/>
          <a:p>
            <a:pPr algn="ctr" indent="0" marL="0">
              <a:buNone/>
            </a:pPr>
            <a:r>
              <a:rPr lang="en-US" sz="1200" b="1" dirty="0">
                <a:solidFill>
                  <a:srgbClr val="1F55C9"/>
                </a:solidFill>
              </a:rPr>
              <a:t>09 · 手机、平板与移动计算</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Android、平板与 5G</a:t>
            </a:r>
            <a:endParaRPr lang="en-US" sz="3600" dirty="0"/>
          </a:p>
        </p:txBody>
      </p:sp>
      <p:sp>
        <p:nvSpPr>
          <p:cNvPr id="5" name="事件卡-android"/>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991822" cy="310896"/>
          </a:xfrm>
          <a:prstGeom prst="roundRect">
            <a:avLst>
              <a:gd name="adj" fmla="val 50000"/>
            </a:avLst>
          </a:prstGeom>
          <a:solidFill>
            <a:schemeClr val="accent2"/>
          </a:solidFill>
          <a:ln/>
        </p:spPr>
      </p:sp>
      <p:sp>
        <p:nvSpPr>
          <p:cNvPr id="7" name="Text 5"/>
          <p:cNvSpPr txBox="1"/>
          <p:nvPr/>
        </p:nvSpPr>
        <p:spPr>
          <a:xfrm>
            <a:off x="731520"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2008年10月22日</a:t>
            </a:r>
            <a:endParaRPr lang="en-US" sz="1400" dirty="0"/>
          </a:p>
        </p:txBody>
      </p:sp>
      <p:sp>
        <p:nvSpPr>
          <p:cNvPr id="8" name="Shape 6"/>
          <p:cNvSpPr/>
          <p:nvPr/>
        </p:nvSpPr>
        <p:spPr>
          <a:xfrm>
            <a:off x="2814782" y="1591056"/>
            <a:ext cx="579120" cy="274320"/>
          </a:xfrm>
          <a:prstGeom prst="roundRect">
            <a:avLst>
              <a:gd name="adj" fmla="val 50000"/>
            </a:avLst>
          </a:prstGeom>
          <a:solidFill>
            <a:srgbClr val="EEE8FF"/>
          </a:solidFill>
          <a:ln/>
        </p:spPr>
      </p:sp>
      <p:sp>
        <p:nvSpPr>
          <p:cNvPr id="9" name="Text 7"/>
          <p:cNvSpPr txBox="1"/>
          <p:nvPr/>
        </p:nvSpPr>
        <p:spPr>
          <a:xfrm>
            <a:off x="281478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首款商用 Android 手机上市</a:t>
            </a:r>
            <a:endParaRPr lang="en-US" sz="1600" dirty="0"/>
          </a:p>
        </p:txBody>
      </p:sp>
      <p:sp>
        <p:nvSpPr>
          <p:cNvPr id="11" name="Shape 9"/>
          <p:cNvSpPr/>
          <p:nvPr/>
        </p:nvSpPr>
        <p:spPr>
          <a:xfrm>
            <a:off x="731520" y="5376672"/>
            <a:ext cx="3149498" cy="749808"/>
          </a:xfrm>
          <a:prstGeom prst="roundRect">
            <a:avLst>
              <a:gd name="adj" fmla="val 9756"/>
            </a:avLst>
          </a:prstGeom>
          <a:solidFill>
            <a:srgbClr val="FFEDE2"/>
          </a:solidFill>
          <a:ln/>
        </p:spPr>
      </p:sp>
      <p:sp>
        <p:nvSpPr>
          <p:cNvPr id="12" name="Text 10"/>
          <p:cNvSpPr txBox="1"/>
          <p:nvPr/>
        </p:nvSpPr>
        <p:spPr>
          <a:xfrm>
            <a:off x="841248" y="5449824"/>
            <a:ext cx="2930042" cy="603504"/>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Android 系统2007年已公布，“首款”指首部公开上市销售的Android手机。</a:t>
            </a:r>
            <a:endParaRPr lang="en-US" sz="1200" dirty="0"/>
          </a:p>
        </p:txBody>
      </p:sp>
      <p:sp>
        <p:nvSpPr>
          <p:cNvPr id="13" name="Text 11"/>
          <p:cNvSpPr txBox="1"/>
          <p:nvPr/>
        </p:nvSpPr>
        <p:spPr>
          <a:xfrm>
            <a:off x="731520" y="2334768"/>
            <a:ext cx="3149498" cy="2950464"/>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安迪·鲁宾等</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美国（HTC为台湾地区厂商）</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谷歌；开放手机联盟；HTC；T-Mobile</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Android 是谷歌主导的手机系统，许多不同品牌的手机都可以使用。</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让智能手机普及到全球各个价位。</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许多国产手机使用基于Android的系统。</a:t>
            </a:r>
            <a:endParaRPr lang="en-US" sz="1400" dirty="0"/>
          </a:p>
        </p:txBody>
      </p:sp>
      <p:sp>
        <p:nvSpPr>
          <p:cNvPr id="14" name="事件卡-ipad"/>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1874972" cy="310896"/>
          </a:xfrm>
          <a:prstGeom prst="roundRect">
            <a:avLst>
              <a:gd name="adj" fmla="val 50000"/>
            </a:avLst>
          </a:prstGeom>
          <a:solidFill>
            <a:schemeClr val="accent2"/>
          </a:solidFill>
          <a:ln/>
        </p:spPr>
      </p:sp>
      <p:sp>
        <p:nvSpPr>
          <p:cNvPr id="16" name="Text 14"/>
          <p:cNvSpPr txBox="1"/>
          <p:nvPr/>
        </p:nvSpPr>
        <p:spPr>
          <a:xfrm>
            <a:off x="4521098"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2010年1月27日</a:t>
            </a:r>
            <a:endParaRPr lang="en-US" sz="1400" dirty="0"/>
          </a:p>
        </p:txBody>
      </p:sp>
      <p:sp>
        <p:nvSpPr>
          <p:cNvPr id="17" name="Shape 15"/>
          <p:cNvSpPr/>
          <p:nvPr/>
        </p:nvSpPr>
        <p:spPr>
          <a:xfrm>
            <a:off x="6487511" y="1591056"/>
            <a:ext cx="579120" cy="274320"/>
          </a:xfrm>
          <a:prstGeom prst="roundRect">
            <a:avLst>
              <a:gd name="adj" fmla="val 50000"/>
            </a:avLst>
          </a:prstGeom>
          <a:solidFill>
            <a:srgbClr val="EEE8FF"/>
          </a:solidFill>
          <a:ln/>
        </p:spPr>
      </p:sp>
      <p:sp>
        <p:nvSpPr>
          <p:cNvPr id="18" name="Text 16"/>
          <p:cNvSpPr txBox="1"/>
          <p:nvPr/>
        </p:nvSpPr>
        <p:spPr>
          <a:xfrm>
            <a:off x="6487511"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iPad 发布，平板电脑流行</a:t>
            </a:r>
            <a:endParaRPr lang="en-US" sz="1600" dirty="0"/>
          </a:p>
        </p:txBody>
      </p:sp>
      <p:sp>
        <p:nvSpPr>
          <p:cNvPr id="20" name="Shape 18"/>
          <p:cNvSpPr/>
          <p:nvPr/>
        </p:nvSpPr>
        <p:spPr>
          <a:xfrm>
            <a:off x="4521098" y="5577840"/>
            <a:ext cx="3149498" cy="548640"/>
          </a:xfrm>
          <a:prstGeom prst="roundRect">
            <a:avLst>
              <a:gd name="adj" fmla="val 13333"/>
            </a:avLst>
          </a:prstGeom>
          <a:solidFill>
            <a:srgbClr val="FFEDE2"/>
          </a:solidFill>
          <a:ln/>
        </p:spPr>
      </p:sp>
      <p:sp>
        <p:nvSpPr>
          <p:cNvPr id="21" name="Text 19"/>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平板电脑概念早已存在，iPad不是第一款平板。</a:t>
            </a:r>
            <a:endParaRPr lang="en-US" sz="1200" dirty="0"/>
          </a:p>
        </p:txBody>
      </p:sp>
      <p:sp>
        <p:nvSpPr>
          <p:cNvPr id="22" name="Text 20"/>
          <p:cNvSpPr txBox="1"/>
          <p:nvPr/>
        </p:nvSpPr>
        <p:spPr>
          <a:xfrm>
            <a:off x="4521098" y="2334768"/>
            <a:ext cx="3149498" cy="3151632"/>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史蒂夫·乔布斯</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旧金山，美国</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苹果公司</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一块大屏幕的“平板”，看书、画画、上课都很方便。</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平板成为学习与娱乐的常见设备。</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用平板做电子作业和画画。</a:t>
            </a:r>
            <a:endParaRPr lang="en-US" sz="1400" dirty="0"/>
          </a:p>
        </p:txBody>
      </p:sp>
      <p:sp>
        <p:nvSpPr>
          <p:cNvPr id="23" name="事件卡-5g"/>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8310677" y="1572768"/>
            <a:ext cx="1358570" cy="310896"/>
          </a:xfrm>
          <a:prstGeom prst="roundRect">
            <a:avLst>
              <a:gd name="adj" fmla="val 50000"/>
            </a:avLst>
          </a:prstGeom>
          <a:solidFill>
            <a:schemeClr val="accent2"/>
          </a:solidFill>
          <a:ln/>
        </p:spPr>
      </p:sp>
      <p:sp>
        <p:nvSpPr>
          <p:cNvPr id="25" name="Text 23"/>
          <p:cNvSpPr txBox="1"/>
          <p:nvPr/>
        </p:nvSpPr>
        <p:spPr>
          <a:xfrm>
            <a:off x="8310677"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2019年4月</a:t>
            </a:r>
            <a:endParaRPr lang="en-US" sz="1400" dirty="0"/>
          </a:p>
        </p:txBody>
      </p:sp>
      <p:sp>
        <p:nvSpPr>
          <p:cNvPr id="26" name="Shape 24"/>
          <p:cNvSpPr/>
          <p:nvPr/>
        </p:nvSpPr>
        <p:spPr>
          <a:xfrm>
            <a:off x="8310677" y="1975104"/>
            <a:ext cx="1709928" cy="274320"/>
          </a:xfrm>
          <a:prstGeom prst="roundRect">
            <a:avLst>
              <a:gd name="adj" fmla="val 50000"/>
            </a:avLst>
          </a:prstGeom>
          <a:solidFill>
            <a:srgbClr val="EEE8FF"/>
          </a:solidFill>
          <a:ln/>
        </p:spPr>
      </p:sp>
      <p:sp>
        <p:nvSpPr>
          <p:cNvPr id="27" name="Text 25"/>
          <p:cNvSpPr txBox="1"/>
          <p:nvPr/>
        </p:nvSpPr>
        <p:spPr>
          <a:xfrm>
            <a:off x="8310677" y="1975104"/>
            <a:ext cx="1709928" cy="274320"/>
          </a:xfrm>
          <a:prstGeom prst="rect">
            <a:avLst/>
          </a:prstGeom>
          <a:noFill/>
          <a:ln/>
        </p:spPr>
        <p:txBody>
          <a:bodyPr wrap="square" lIns="0" tIns="0" rIns="0" bIns="0" rtlCol="0" anchor="ctr"/>
          <a:lstStyle/>
          <a:p>
            <a:pPr algn="ctr" indent="0" marL="0">
              <a:buNone/>
            </a:pPr>
            <a:r>
              <a:rPr lang="en-US" sz="1200" b="1" dirty="0">
                <a:solidFill>
                  <a:srgbClr val="5A2FD3"/>
                </a:solidFill>
              </a:rPr>
              <a:t>韩国、美国、中国等</a:t>
            </a:r>
            <a:endParaRPr lang="en-US" sz="1200" dirty="0"/>
          </a:p>
        </p:txBody>
      </p:sp>
      <p:sp>
        <p:nvSpPr>
          <p:cNvPr id="28" name="Text 26"/>
          <p:cNvSpPr txBox="1"/>
          <p:nvPr/>
        </p:nvSpPr>
        <p:spPr>
          <a:xfrm>
            <a:off x="8310677" y="2377440"/>
            <a:ext cx="3149498" cy="268224"/>
          </a:xfrm>
          <a:prstGeom prst="rect">
            <a:avLst/>
          </a:prstGeom>
          <a:noFill/>
          <a:ln/>
        </p:spPr>
        <p:txBody>
          <a:bodyPr wrap="square" lIns="0" tIns="0" rIns="0" bIns="0" rtlCol="0" anchor="t"/>
          <a:lstStyle/>
          <a:p>
            <a:pPr indent="0" marL="0">
              <a:buNone/>
            </a:pPr>
            <a:r>
              <a:rPr lang="en-US" sz="1600" b="1" dirty="0">
                <a:solidFill>
                  <a:schemeClr val="tx1"/>
                </a:solidFill>
              </a:rPr>
              <a:t>5G 商用网络启动</a:t>
            </a:r>
            <a:endParaRPr lang="en-US" sz="1600" dirty="0"/>
          </a:p>
        </p:txBody>
      </p:sp>
      <p:sp>
        <p:nvSpPr>
          <p:cNvPr id="29" name="Text 27"/>
          <p:cNvSpPr txBox="1"/>
          <p:nvPr/>
        </p:nvSpPr>
        <p:spPr>
          <a:xfrm>
            <a:off x="8310677" y="2718816"/>
            <a:ext cx="3149498" cy="3407664"/>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3GPP 各国成员</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首尔等，韩国、美国、中国等</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3GPP标准组织；各国运营商</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5G 让手机上网更快、等待时间更短，还能连接更多设备。</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移动网络支持更多物联网和实时应用。</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高清视频通话、远程操控。</a:t>
            </a:r>
            <a:endParaRPr lang="en-US" sz="1400" dirty="0"/>
          </a:p>
        </p:txBody>
      </p:sp>
      <p:sp>
        <p:nvSpPr>
          <p:cNvPr id="30"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来源：Android官网、Apple Newsroom、3GPP（访问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Shape 0"/>
          <p:cNvSpPr/>
          <p:nvPr/>
        </p:nvSpPr>
        <p:spPr>
          <a:xfrm>
            <a:off x="548640" y="201168"/>
            <a:ext cx="3730264" cy="292608"/>
          </a:xfrm>
          <a:prstGeom prst="roundRect">
            <a:avLst>
              <a:gd name="adj" fmla="val 50000"/>
            </a:avLst>
          </a:prstGeom>
          <a:solidFill>
            <a:srgbClr val="283062"/>
          </a:solidFill>
          <a:ln/>
        </p:spPr>
      </p:sp>
      <p:sp>
        <p:nvSpPr>
          <p:cNvPr id="3" name="Text 1"/>
          <p:cNvSpPr txBox="1"/>
          <p:nvPr/>
        </p:nvSpPr>
        <p:spPr>
          <a:xfrm>
            <a:off x="548640" y="201168"/>
            <a:ext cx="3730264" cy="292608"/>
          </a:xfrm>
          <a:prstGeom prst="rect">
            <a:avLst/>
          </a:prstGeom>
          <a:noFill/>
          <a:ln/>
        </p:spPr>
        <p:txBody>
          <a:bodyPr wrap="square" lIns="0" tIns="0" rIns="0" bIns="0" rtlCol="0" anchor="ctr"/>
          <a:lstStyle/>
          <a:p>
            <a:pPr algn="ctr" indent="0" marL="0">
              <a:buNone/>
            </a:pPr>
            <a:r>
              <a:rPr lang="en-US" sz="1200" b="1" dirty="0">
                <a:solidFill>
                  <a:schemeClr val="accent5"/>
                </a:solidFill>
              </a:rPr>
              <a:t>10 · 数据中心、云计算与AI（2000—2026）</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数据中心、云与AI</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AI 是怎样学会认图、下棋和写字的？</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云计算：像用自来水一样按需使用计算能力</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虚拟化：一台物理服务器可以“分身”成多台虚拟机</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GPU＋大量数据＋新算法，让深度学习快速发展</a:t>
            </a:r>
            <a:endParaRPr lang="en-US" sz="1600" dirty="0"/>
          </a:p>
        </p:txBody>
      </p:sp>
      <p:sp>
        <p:nvSpPr>
          <p:cNvPr id="15" name="Shape 13"/>
          <p:cNvSpPr/>
          <p:nvPr/>
        </p:nvSpPr>
        <p:spPr>
          <a:xfrm>
            <a:off x="6263640" y="777240"/>
            <a:ext cx="5379415" cy="3131914"/>
          </a:xfrm>
          <a:prstGeom prst="roundRect">
            <a:avLst>
              <a:gd name="adj" fmla="val 4087"/>
            </a:avLst>
          </a:prstGeom>
          <a:solidFill>
            <a:srgbClr val="FFFFFF"/>
          </a:solidFill>
          <a:ln/>
          <a:effectLst>
            <a:outerShdw sx="100000" sy="100000" kx="0" ky="0" algn="bl" rotWithShape="0" blurRad="76200" dist="25400" dir="5400000">
              <a:srgbClr val="1B2140">
                <a:alpha val="13000"/>
              </a:srgbClr>
            </a:outerShdw>
          </a:effectLst>
        </p:spPr>
      </p:sp>
      <p:pic>
        <p:nvPicPr>
          <p:cNvPr id="16" name="Image 0" descr="datacenter">    </p:cNvPr>
          <p:cNvPicPr>
            <a:picLocks noChangeAspect="1"/>
          </p:cNvPicPr>
          <p:nvPr/>
        </p:nvPicPr>
        <p:blipFill>
          <a:blip r:embed="rId1"/>
          <a:stretch>
            <a:fillRect/>
          </a:stretch>
        </p:blipFill>
        <p:spPr>
          <a:xfrm>
            <a:off x="6355080" y="868680"/>
            <a:ext cx="5196535" cy="2949034"/>
          </a:xfrm>
          <a:prstGeom prst="rect">
            <a:avLst/>
          </a:prstGeom>
        </p:spPr>
      </p:pic>
      <p:sp>
        <p:nvSpPr>
          <p:cNvPr id="17" name="Text 14"/>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18" name="Shape 15"/>
          <p:cNvSpPr/>
          <p:nvPr/>
        </p:nvSpPr>
        <p:spPr>
          <a:xfrm>
            <a:off x="6236208" y="4681728"/>
            <a:ext cx="713232" cy="713232"/>
          </a:xfrm>
          <a:prstGeom prst="ellipse">
            <a:avLst/>
          </a:prstGeom>
          <a:solidFill>
            <a:srgbClr val="FFFFFF"/>
          </a:solidFill>
          <a:ln w="25400">
            <a:solidFill>
              <a:srgbClr val="5A2FD3"/>
            </a:solidFill>
            <a:prstDash val="solid"/>
          </a:ln>
        </p:spPr>
      </p:sp>
      <p:pic>
        <p:nvPicPr>
          <p:cNvPr id="19" name="Image 1" descr="乐乐">    </p:cNvPr>
          <p:cNvPicPr>
            <a:picLocks noChangeAspect="1"/>
          </p:cNvPicPr>
          <p:nvPr/>
        </p:nvPicPr>
        <p:blipFill>
          <a:blip r:embed="rId2"/>
          <a:stretch>
            <a:fillRect/>
          </a:stretch>
        </p:blipFill>
        <p:spPr>
          <a:xfrm>
            <a:off x="6263640" y="4709160"/>
            <a:ext cx="658368" cy="658368"/>
          </a:xfrm>
          <a:prstGeom prst="ellipse">
            <a:avLst/>
          </a:prstGeom>
        </p:spPr>
      </p:pic>
      <p:sp>
        <p:nvSpPr>
          <p:cNvPr id="20" name="Shape 16"/>
          <p:cNvSpPr/>
          <p:nvPr/>
        </p:nvSpPr>
        <p:spPr>
          <a:xfrm rot="16200000">
            <a:off x="6958584" y="4937760"/>
            <a:ext cx="219456" cy="182880"/>
          </a:xfrm>
          <a:prstGeom prst="triangle">
            <a:avLst/>
          </a:prstGeom>
          <a:solidFill>
            <a:srgbClr val="FFFFFF"/>
          </a:solidFill>
          <a:ln/>
        </p:spPr>
      </p:sp>
      <p:sp>
        <p:nvSpPr>
          <p:cNvPr id="21" name="Shape 17"/>
          <p:cNvSpPr/>
          <p:nvPr/>
        </p:nvSpPr>
        <p:spPr>
          <a:xfrm>
            <a:off x="7123176" y="4681728"/>
            <a:ext cx="4519879" cy="713232"/>
          </a:xfrm>
          <a:prstGeom prst="roundRect">
            <a:avLst>
              <a:gd name="adj" fmla="val 20513"/>
            </a:avLst>
          </a:prstGeom>
          <a:solidFill>
            <a:srgbClr val="FFFFFF"/>
          </a:solidFill>
          <a:ln/>
        </p:spPr>
      </p:sp>
      <p:sp>
        <p:nvSpPr>
          <p:cNvPr id="22" name="Text 18"/>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云是天上的云吗？</a:t>
            </a:r>
            <a:endParaRPr lang="en-US" sz="1400" dirty="0"/>
          </a:p>
        </p:txBody>
      </p:sp>
      <p:sp>
        <p:nvSpPr>
          <p:cNvPr id="23" name="Shape 19"/>
          <p:cNvSpPr/>
          <p:nvPr/>
        </p:nvSpPr>
        <p:spPr>
          <a:xfrm>
            <a:off x="6236208" y="5486400"/>
            <a:ext cx="713232" cy="713232"/>
          </a:xfrm>
          <a:prstGeom prst="ellipse">
            <a:avLst/>
          </a:prstGeom>
          <a:solidFill>
            <a:srgbClr val="FFFFFF"/>
          </a:solidFill>
          <a:ln w="25400">
            <a:solidFill>
              <a:srgbClr val="1F55C9"/>
            </a:solidFill>
            <a:prstDash val="solid"/>
          </a:ln>
        </p:spPr>
      </p:sp>
      <p:pic>
        <p:nvPicPr>
          <p:cNvPr id="24" name="Image 2" descr="比特">    </p:cNvPr>
          <p:cNvPicPr>
            <a:picLocks noChangeAspect="1"/>
          </p:cNvPicPr>
          <p:nvPr/>
        </p:nvPicPr>
        <p:blipFill>
          <a:blip r:embed="rId3"/>
          <a:stretch>
            <a:fillRect/>
          </a:stretch>
        </p:blipFill>
        <p:spPr>
          <a:xfrm>
            <a:off x="6263640" y="5513832"/>
            <a:ext cx="658368" cy="658368"/>
          </a:xfrm>
          <a:prstGeom prst="ellipse">
            <a:avLst/>
          </a:prstGeom>
        </p:spPr>
      </p:pic>
      <p:sp>
        <p:nvSpPr>
          <p:cNvPr id="25" name="Shape 20"/>
          <p:cNvSpPr/>
          <p:nvPr/>
        </p:nvSpPr>
        <p:spPr>
          <a:xfrm rot="16200000">
            <a:off x="6958584" y="5742432"/>
            <a:ext cx="219456" cy="182880"/>
          </a:xfrm>
          <a:prstGeom prst="triangle">
            <a:avLst/>
          </a:prstGeom>
          <a:solidFill>
            <a:srgbClr val="FFFFFF"/>
          </a:solidFill>
          <a:ln/>
        </p:spPr>
      </p:sp>
      <p:sp>
        <p:nvSpPr>
          <p:cNvPr id="26" name="Shape 21"/>
          <p:cNvSpPr/>
          <p:nvPr/>
        </p:nvSpPr>
        <p:spPr>
          <a:xfrm>
            <a:off x="7123176" y="5486400"/>
            <a:ext cx="4519879" cy="713232"/>
          </a:xfrm>
          <a:prstGeom prst="roundRect">
            <a:avLst>
              <a:gd name="adj" fmla="val 20513"/>
            </a:avLst>
          </a:prstGeom>
          <a:solidFill>
            <a:srgbClr val="FFFFFF"/>
          </a:solidFill>
          <a:ln/>
        </p:spPr>
      </p:sp>
      <p:sp>
        <p:nvSpPr>
          <p:cNvPr id="27" name="Text 22"/>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不是！云在数据中心里，是成千上万台真实的计算机。</a:t>
            </a:r>
            <a:endParaRPr lang="en-US" sz="1400" dirty="0"/>
          </a:p>
        </p:txBody>
      </p:sp>
      <p:sp>
        <p:nvSpPr>
          <p:cNvPr id="28" name="Text 2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来源：AWS、计算机历史博物馆（访问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Shape 0"/>
          <p:cNvSpPr/>
          <p:nvPr/>
        </p:nvSpPr>
        <p:spPr>
          <a:xfrm>
            <a:off x="548640" y="201168"/>
            <a:ext cx="3730264" cy="292608"/>
          </a:xfrm>
          <a:prstGeom prst="roundRect">
            <a:avLst>
              <a:gd name="adj" fmla="val 50000"/>
            </a:avLst>
          </a:prstGeom>
          <a:solidFill>
            <a:srgbClr val="E6EEFF"/>
          </a:solidFill>
          <a:ln/>
        </p:spPr>
      </p:sp>
      <p:sp>
        <p:nvSpPr>
          <p:cNvPr id="3" name="Text 1"/>
          <p:cNvSpPr txBox="1"/>
          <p:nvPr/>
        </p:nvSpPr>
        <p:spPr>
          <a:xfrm>
            <a:off x="548640" y="201168"/>
            <a:ext cx="3730264" cy="292608"/>
          </a:xfrm>
          <a:prstGeom prst="rect">
            <a:avLst/>
          </a:prstGeom>
          <a:noFill/>
          <a:ln/>
        </p:spPr>
        <p:txBody>
          <a:bodyPr wrap="square" lIns="0" tIns="0" rIns="0" bIns="0" rtlCol="0" anchor="ctr"/>
          <a:lstStyle/>
          <a:p>
            <a:pPr algn="ctr" indent="0" marL="0">
              <a:buNone/>
            </a:pPr>
            <a:r>
              <a:rPr lang="en-US" sz="1200" b="1" dirty="0">
                <a:solidFill>
                  <a:srgbClr val="1F55C9"/>
                </a:solidFill>
              </a:rPr>
              <a:t>10 · 数据中心、云计算与AI（2000—2026）</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云、GPU 与深度学习</a:t>
            </a:r>
            <a:endParaRPr lang="en-US" sz="3600" dirty="0"/>
          </a:p>
        </p:txBody>
      </p:sp>
      <p:sp>
        <p:nvSpPr>
          <p:cNvPr id="5" name="事件卡-aws"/>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959018" cy="310896"/>
          </a:xfrm>
          <a:prstGeom prst="roundRect">
            <a:avLst>
              <a:gd name="adj" fmla="val 50000"/>
            </a:avLst>
          </a:prstGeom>
          <a:solidFill>
            <a:schemeClr val="accent2"/>
          </a:solidFill>
          <a:ln/>
        </p:spPr>
      </p:sp>
      <p:sp>
        <p:nvSpPr>
          <p:cNvPr id="7" name="Text 5"/>
          <p:cNvSpPr txBox="1"/>
          <p:nvPr/>
        </p:nvSpPr>
        <p:spPr>
          <a:xfrm>
            <a:off x="731520"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2006年</a:t>
            </a:r>
            <a:endParaRPr lang="en-US" sz="1400" dirty="0"/>
          </a:p>
        </p:txBody>
      </p:sp>
      <p:sp>
        <p:nvSpPr>
          <p:cNvPr id="8" name="Shape 6"/>
          <p:cNvSpPr/>
          <p:nvPr/>
        </p:nvSpPr>
        <p:spPr>
          <a:xfrm>
            <a:off x="1781978" y="1591056"/>
            <a:ext cx="579120" cy="274320"/>
          </a:xfrm>
          <a:prstGeom prst="roundRect">
            <a:avLst>
              <a:gd name="adj" fmla="val 50000"/>
            </a:avLst>
          </a:prstGeom>
          <a:solidFill>
            <a:srgbClr val="EEE8FF"/>
          </a:solidFill>
          <a:ln/>
        </p:spPr>
      </p:sp>
      <p:sp>
        <p:nvSpPr>
          <p:cNvPr id="9" name="Text 7"/>
          <p:cNvSpPr txBox="1"/>
          <p:nvPr/>
        </p:nvSpPr>
        <p:spPr>
          <a:xfrm>
            <a:off x="178197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0" name="Text 8"/>
          <p:cNvSpPr txBox="1"/>
          <p:nvPr/>
        </p:nvSpPr>
        <p:spPr>
          <a:xfrm>
            <a:off x="731520"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云计算服务兴起（AWS S3/EC2）</a:t>
            </a:r>
            <a:endParaRPr lang="en-US" sz="1600" dirty="0"/>
          </a:p>
        </p:txBody>
      </p:sp>
      <p:sp>
        <p:nvSpPr>
          <p:cNvPr id="11" name="Text 9"/>
          <p:cNvSpPr txBox="1"/>
          <p:nvPr/>
        </p:nvSpPr>
        <p:spPr>
          <a:xfrm>
            <a:off x="731520" y="2602992"/>
            <a:ext cx="3149498" cy="3523488"/>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亚马逊团队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西雅图，美国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亚马逊</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公司不用自己买一屋子服务器了，可以像用水电一样“租”计算能力。</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计算能力按需取用。</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照片自动备份到云端。</a:t>
            </a:r>
            <a:endParaRPr lang="en-US" sz="1600" dirty="0"/>
          </a:p>
        </p:txBody>
      </p:sp>
      <p:sp>
        <p:nvSpPr>
          <p:cNvPr id="12" name="事件卡-cuda"/>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307683" cy="310896"/>
          </a:xfrm>
          <a:prstGeom prst="roundRect">
            <a:avLst>
              <a:gd name="adj" fmla="val 50000"/>
            </a:avLst>
          </a:prstGeom>
          <a:solidFill>
            <a:schemeClr val="accent2"/>
          </a:solidFill>
          <a:ln/>
        </p:spPr>
      </p:sp>
      <p:sp>
        <p:nvSpPr>
          <p:cNvPr id="14" name="Text 12"/>
          <p:cNvSpPr txBox="1"/>
          <p:nvPr/>
        </p:nvSpPr>
        <p:spPr>
          <a:xfrm>
            <a:off x="4521098" y="1572768"/>
            <a:ext cx="1307683" cy="310896"/>
          </a:xfrm>
          <a:prstGeom prst="rect">
            <a:avLst/>
          </a:prstGeom>
          <a:noFill/>
          <a:ln/>
        </p:spPr>
        <p:txBody>
          <a:bodyPr wrap="square" lIns="0" tIns="0" rIns="0" bIns="0" rtlCol="0" anchor="ctr"/>
          <a:lstStyle/>
          <a:p>
            <a:pPr algn="ctr" indent="0" marL="0">
              <a:buNone/>
            </a:pPr>
            <a:r>
              <a:rPr lang="en-US" sz="1400" b="1" dirty="0">
                <a:solidFill>
                  <a:schemeClr val="tx1"/>
                </a:solidFill>
              </a:rPr>
              <a:t>2006—2007</a:t>
            </a:r>
            <a:endParaRPr lang="en-US" sz="1400" dirty="0"/>
          </a:p>
        </p:txBody>
      </p:sp>
      <p:sp>
        <p:nvSpPr>
          <p:cNvPr id="15" name="Shape 13"/>
          <p:cNvSpPr/>
          <p:nvPr/>
        </p:nvSpPr>
        <p:spPr>
          <a:xfrm>
            <a:off x="5920222" y="1591056"/>
            <a:ext cx="579120" cy="274320"/>
          </a:xfrm>
          <a:prstGeom prst="roundRect">
            <a:avLst>
              <a:gd name="adj" fmla="val 50000"/>
            </a:avLst>
          </a:prstGeom>
          <a:solidFill>
            <a:srgbClr val="EEE8FF"/>
          </a:solidFill>
          <a:ln/>
        </p:spPr>
      </p:sp>
      <p:sp>
        <p:nvSpPr>
          <p:cNvPr id="16" name="Text 14"/>
          <p:cNvSpPr txBox="1"/>
          <p:nvPr/>
        </p:nvSpPr>
        <p:spPr>
          <a:xfrm>
            <a:off x="5920222"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7" name="Text 15"/>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GPU 通用计算（CUDA）</a:t>
            </a:r>
            <a:endParaRPr lang="en-US" sz="1600" dirty="0"/>
          </a:p>
        </p:txBody>
      </p:sp>
      <p:sp>
        <p:nvSpPr>
          <p:cNvPr id="18" name="Text 16"/>
          <p:cNvSpPr txBox="1"/>
          <p:nvPr/>
        </p:nvSpPr>
        <p:spPr>
          <a:xfrm>
            <a:off x="4521098"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英伟达团队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圣克拉拉（加州），美国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英伟达（NVIDIA）</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原本用来画游戏画面的显卡，被发现特别擅长同时做大量计算。</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为AI的爆发提供算力。</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AI绘图、视频剪辑加速。</a:t>
            </a:r>
            <a:endParaRPr lang="en-US" sz="1600" dirty="0"/>
          </a:p>
        </p:txBody>
      </p:sp>
      <p:sp>
        <p:nvSpPr>
          <p:cNvPr id="19" name="事件卡-imagenet-alexnet"/>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0" name="Shape 18"/>
          <p:cNvSpPr/>
          <p:nvPr/>
        </p:nvSpPr>
        <p:spPr>
          <a:xfrm>
            <a:off x="8310677" y="1572768"/>
            <a:ext cx="959018" cy="310896"/>
          </a:xfrm>
          <a:prstGeom prst="roundRect">
            <a:avLst>
              <a:gd name="adj" fmla="val 50000"/>
            </a:avLst>
          </a:prstGeom>
          <a:solidFill>
            <a:schemeClr val="accent2"/>
          </a:solidFill>
          <a:ln/>
        </p:spPr>
      </p:sp>
      <p:sp>
        <p:nvSpPr>
          <p:cNvPr id="21" name="Text 19"/>
          <p:cNvSpPr txBox="1"/>
          <p:nvPr/>
        </p:nvSpPr>
        <p:spPr>
          <a:xfrm>
            <a:off x="8310677"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2012年</a:t>
            </a:r>
            <a:endParaRPr lang="en-US" sz="1400" dirty="0"/>
          </a:p>
        </p:txBody>
      </p:sp>
      <p:sp>
        <p:nvSpPr>
          <p:cNvPr id="22" name="Shape 20"/>
          <p:cNvSpPr/>
          <p:nvPr/>
        </p:nvSpPr>
        <p:spPr>
          <a:xfrm>
            <a:off x="9361134" y="1591056"/>
            <a:ext cx="740664" cy="274320"/>
          </a:xfrm>
          <a:prstGeom prst="roundRect">
            <a:avLst>
              <a:gd name="adj" fmla="val 50000"/>
            </a:avLst>
          </a:prstGeom>
          <a:solidFill>
            <a:srgbClr val="EEE8FF"/>
          </a:solidFill>
          <a:ln/>
        </p:spPr>
      </p:sp>
      <p:sp>
        <p:nvSpPr>
          <p:cNvPr id="23" name="Text 21"/>
          <p:cNvSpPr txBox="1"/>
          <p:nvPr/>
        </p:nvSpPr>
        <p:spPr>
          <a:xfrm>
            <a:off x="9361134" y="1591056"/>
            <a:ext cx="740664" cy="274320"/>
          </a:xfrm>
          <a:prstGeom prst="rect">
            <a:avLst/>
          </a:prstGeom>
          <a:noFill/>
          <a:ln/>
        </p:spPr>
        <p:txBody>
          <a:bodyPr wrap="square" lIns="0" tIns="0" rIns="0" bIns="0" rtlCol="0" anchor="ctr"/>
          <a:lstStyle/>
          <a:p>
            <a:pPr algn="ctr" indent="0" marL="0">
              <a:buNone/>
            </a:pPr>
            <a:r>
              <a:rPr lang="en-US" sz="1200" b="1" dirty="0">
                <a:solidFill>
                  <a:srgbClr val="5A2FD3"/>
                </a:solidFill>
              </a:rPr>
              <a:t>加拿大</a:t>
            </a:r>
            <a:endParaRPr lang="en-US" sz="1200" dirty="0"/>
          </a:p>
        </p:txBody>
      </p:sp>
      <p:sp>
        <p:nvSpPr>
          <p:cNvPr id="24" name="Text 22"/>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AlexNet 掀起深度学习浪潮</a:t>
            </a:r>
            <a:endParaRPr lang="en-US" sz="1600" dirty="0"/>
          </a:p>
        </p:txBody>
      </p:sp>
      <p:sp>
        <p:nvSpPr>
          <p:cNvPr id="25" name="Text 23"/>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亚历克斯·克里热夫斯基、伊利亚·苏茨克维、杰弗里·辛顿</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多伦多，加拿大</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多伦多大学</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一个用GPU训练的“神经网络”在看图识物比赛中大幅领先，AI研究从此加速。</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深度学习成为AI主流方法。</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手机相册自动识别猫狗。</a:t>
            </a:r>
            <a:endParaRPr lang="en-US" sz="1600" dirty="0"/>
          </a:p>
        </p:txBody>
      </p:sp>
      <p:sp>
        <p:nvSpPr>
          <p:cNvPr id="26" name="Text 2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来源：AWS、计算机历史博物馆、NeurIPS论文集、诺贝尔奖官网（访问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Shape 0"/>
          <p:cNvSpPr/>
          <p:nvPr/>
        </p:nvSpPr>
        <p:spPr>
          <a:xfrm>
            <a:off x="548640" y="201168"/>
            <a:ext cx="3730264" cy="292608"/>
          </a:xfrm>
          <a:prstGeom prst="roundRect">
            <a:avLst>
              <a:gd name="adj" fmla="val 50000"/>
            </a:avLst>
          </a:prstGeom>
          <a:solidFill>
            <a:srgbClr val="E6EEFF"/>
          </a:solidFill>
          <a:ln/>
        </p:spPr>
      </p:sp>
      <p:sp>
        <p:nvSpPr>
          <p:cNvPr id="3" name="Text 1"/>
          <p:cNvSpPr txBox="1"/>
          <p:nvPr/>
        </p:nvSpPr>
        <p:spPr>
          <a:xfrm>
            <a:off x="548640" y="201168"/>
            <a:ext cx="3730264" cy="292608"/>
          </a:xfrm>
          <a:prstGeom prst="rect">
            <a:avLst/>
          </a:prstGeom>
          <a:noFill/>
          <a:ln/>
        </p:spPr>
        <p:txBody>
          <a:bodyPr wrap="square" lIns="0" tIns="0" rIns="0" bIns="0" rtlCol="0" anchor="ctr"/>
          <a:lstStyle/>
          <a:p>
            <a:pPr algn="ctr" indent="0" marL="0">
              <a:buNone/>
            </a:pPr>
            <a:r>
              <a:rPr lang="en-US" sz="1200" b="1" dirty="0">
                <a:solidFill>
                  <a:srgbClr val="1F55C9"/>
                </a:solidFill>
              </a:rPr>
              <a:t>10 · 数据中心、云计算与AI（2000—2026）</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AI 从例子里学规律，也会出错</a:t>
            </a:r>
            <a:endParaRPr lang="en-US" sz="3600" dirty="0"/>
          </a:p>
        </p:txBody>
      </p:sp>
      <p:sp>
        <p:nvSpPr>
          <p:cNvPr id="5" name="Shape 3"/>
          <p:cNvSpPr/>
          <p:nvPr/>
        </p:nvSpPr>
        <p:spPr>
          <a:xfrm>
            <a:off x="548640" y="1743875"/>
            <a:ext cx="7315200" cy="4257218"/>
          </a:xfrm>
          <a:prstGeom prst="roundRect">
            <a:avLst>
              <a:gd name="adj" fmla="val 3007"/>
            </a:avLst>
          </a:prstGeom>
          <a:solidFill>
            <a:srgbClr val="FFFFFF"/>
          </a:solidFill>
          <a:ln/>
          <a:effectLst>
            <a:outerShdw sx="100000" sy="100000" kx="0" ky="0" algn="bl" rotWithShape="0" blurRad="76200" dist="25400" dir="5400000">
              <a:srgbClr val="1B2140">
                <a:alpha val="13000"/>
              </a:srgbClr>
            </a:outerShdw>
          </a:effectLst>
        </p:spPr>
      </p:sp>
      <p:pic>
        <p:nvPicPr>
          <p:cNvPr id="6" name="Image 0" descr="ai-how">    </p:cNvPr>
          <p:cNvPicPr>
            <a:picLocks noChangeAspect="1"/>
          </p:cNvPicPr>
          <p:nvPr/>
        </p:nvPicPr>
        <p:blipFill>
          <a:blip r:embed="rId1"/>
          <a:stretch>
            <a:fillRect/>
          </a:stretch>
        </p:blipFill>
        <p:spPr>
          <a:xfrm>
            <a:off x="640080" y="1835315"/>
            <a:ext cx="7132320" cy="4074338"/>
          </a:xfrm>
          <a:prstGeom prst="rect">
            <a:avLst/>
          </a:prstGeom>
        </p:spPr>
      </p:pic>
      <p:sp>
        <p:nvSpPr>
          <p:cNvPr id="7" name="Shape 4"/>
          <p:cNvSpPr/>
          <p:nvPr/>
        </p:nvSpPr>
        <p:spPr>
          <a:xfrm>
            <a:off x="8138160" y="1481328"/>
            <a:ext cx="3504895" cy="4782312"/>
          </a:xfrm>
          <a:prstGeom prst="roundRect">
            <a:avLst>
              <a:gd name="adj" fmla="val 313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8" name="Text 5"/>
          <p:cNvSpPr txBox="1"/>
          <p:nvPr/>
        </p:nvSpPr>
        <p:spPr>
          <a:xfrm>
            <a:off x="8339328" y="1682496"/>
            <a:ext cx="3102559" cy="365760"/>
          </a:xfrm>
          <a:prstGeom prst="rect">
            <a:avLst/>
          </a:prstGeom>
          <a:noFill/>
          <a:ln/>
        </p:spPr>
        <p:txBody>
          <a:bodyPr wrap="square" lIns="0" tIns="0" rIns="0" bIns="0" rtlCol="0" anchor="t"/>
          <a:lstStyle/>
          <a:p>
            <a:pPr indent="0" marL="0">
              <a:buNone/>
            </a:pPr>
            <a:r>
              <a:rPr lang="en-US" sz="1800" b="1" dirty="0">
                <a:solidFill>
                  <a:schemeClr val="accent3"/>
                </a:solidFill>
              </a:rPr>
              <a:t>关键词</a:t>
            </a:r>
            <a:endParaRPr lang="en-US" sz="1800" dirty="0"/>
          </a:p>
        </p:txBody>
      </p:sp>
      <p:sp>
        <p:nvSpPr>
          <p:cNvPr id="9" name="Text 6"/>
          <p:cNvSpPr txBox="1"/>
          <p:nvPr/>
        </p:nvSpPr>
        <p:spPr>
          <a:xfrm>
            <a:off x="8339328" y="2121408"/>
            <a:ext cx="3102559" cy="477012"/>
          </a:xfrm>
          <a:prstGeom prst="rect">
            <a:avLst/>
          </a:prstGeom>
          <a:noFill/>
          <a:ln/>
        </p:spPr>
        <p:txBody>
          <a:bodyPr wrap="square" lIns="0" tIns="0" rIns="0" bIns="0" rtlCol="0" anchor="t"/>
          <a:lstStyle/>
          <a:p>
            <a:pPr indent="0" marL="0">
              <a:buNone/>
            </a:pPr>
            <a:r>
              <a:rPr lang="en-US" sz="1600" b="1" dirty="0">
                <a:solidFill>
                  <a:srgbClr val="1F55C9"/>
                </a:solidFill>
              </a:rPr>
              <a:t>传统程序 vs AI</a:t>
            </a:r>
            <a:pPr indent="0" marL="0">
              <a:buNone/>
            </a:pPr>
            <a:r>
              <a:rPr lang="en-US" sz="1100" dirty="0">
                <a:solidFill>
                  <a:srgbClr val="5A6280"/>
                </a:solidFill>
              </a:rPr>
              <a:t>  Traditional Program vs AI</a:t>
            </a:r>
            <a:endParaRPr lang="en-US" sz="1400" dirty="0"/>
          </a:p>
        </p:txBody>
      </p:sp>
      <p:sp>
        <p:nvSpPr>
          <p:cNvPr id="10" name="Text 7"/>
          <p:cNvSpPr txBox="1"/>
          <p:nvPr/>
        </p:nvSpPr>
        <p:spPr>
          <a:xfrm>
            <a:off x="8339328" y="2616708"/>
            <a:ext cx="310255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传统程序像照着菜谱做菜；AI像尝了很多道菜后自己总结做法。</a:t>
            </a:r>
            <a:endParaRPr lang="en-US" sz="1400" dirty="0"/>
          </a:p>
        </p:txBody>
      </p:sp>
      <p:sp>
        <p:nvSpPr>
          <p:cNvPr id="11" name="Text 8"/>
          <p:cNvSpPr txBox="1"/>
          <p:nvPr/>
        </p:nvSpPr>
        <p:spPr>
          <a:xfrm>
            <a:off x="8339328" y="3086100"/>
            <a:ext cx="3102559" cy="938784"/>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传统程序的规则由程序员明确写出；机器学习系统的规则（参数）从数据中学习得到，因此结果更灵活但也更难解释、可能出错。</a:t>
            </a:r>
            <a:endParaRPr lang="en-US" sz="1400" dirty="0"/>
          </a:p>
        </p:txBody>
      </p:sp>
      <p:sp>
        <p:nvSpPr>
          <p:cNvPr id="12" name="Text 9"/>
          <p:cNvSpPr txBox="1"/>
          <p:nvPr/>
        </p:nvSpPr>
        <p:spPr>
          <a:xfrm>
            <a:off x="8339328" y="4134612"/>
            <a:ext cx="3102559" cy="292608"/>
          </a:xfrm>
          <a:prstGeom prst="rect">
            <a:avLst/>
          </a:prstGeom>
          <a:noFill/>
          <a:ln/>
        </p:spPr>
        <p:txBody>
          <a:bodyPr wrap="square" lIns="0" tIns="0" rIns="0" bIns="0" rtlCol="0" anchor="t"/>
          <a:lstStyle/>
          <a:p>
            <a:pPr indent="0" marL="0">
              <a:buNone/>
            </a:pPr>
            <a:r>
              <a:rPr lang="en-US" sz="1600" b="1" dirty="0">
                <a:solidFill>
                  <a:srgbClr val="1F55C9"/>
                </a:solidFill>
              </a:rPr>
              <a:t>大语言模型</a:t>
            </a:r>
            <a:pPr indent="0" marL="0">
              <a:buNone/>
            </a:pPr>
            <a:r>
              <a:rPr lang="en-US" sz="1100" dirty="0">
                <a:solidFill>
                  <a:srgbClr val="5A6280"/>
                </a:solidFill>
              </a:rPr>
              <a:t>  Large Language Model (LLM)</a:t>
            </a:r>
            <a:endParaRPr lang="en-US" sz="1400" dirty="0"/>
          </a:p>
        </p:txBody>
      </p:sp>
      <p:sp>
        <p:nvSpPr>
          <p:cNvPr id="13" name="Text 10"/>
          <p:cNvSpPr txBox="1"/>
          <p:nvPr/>
        </p:nvSpPr>
        <p:spPr>
          <a:xfrm>
            <a:off x="8339328" y="4445508"/>
            <a:ext cx="3102559" cy="469392"/>
          </a:xfrm>
          <a:prstGeom prst="rect">
            <a:avLst/>
          </a:prstGeom>
          <a:noFill/>
          <a:ln/>
        </p:spPr>
        <p:txBody>
          <a:bodyPr wrap="square" lIns="0" tIns="0" rIns="0" bIns="0" rtlCol="0" anchor="t"/>
          <a:lstStyle/>
          <a:p>
            <a:pPr indent="0" marL="0">
              <a:buNone/>
            </a:pPr>
            <a:r>
              <a:rPr lang="en-US" sz="1400" b="1" dirty="0">
                <a:solidFill>
                  <a:srgbClr val="B4501A"/>
                </a:solidFill>
              </a:rPr>
              <a:t>比喻：</a:t>
            </a:r>
            <a:pPr indent="0" marL="0">
              <a:buNone/>
            </a:pPr>
            <a:r>
              <a:rPr lang="en-US" sz="1400" dirty="0">
                <a:solidFill>
                  <a:schemeClr val="tx1"/>
                </a:solidFill>
              </a:rPr>
              <a:t>读过海量文字、特别会“接话”的模型——但它也会编造。</a:t>
            </a:r>
            <a:endParaRPr lang="en-US" sz="1400" dirty="0"/>
          </a:p>
        </p:txBody>
      </p:sp>
      <p:sp>
        <p:nvSpPr>
          <p:cNvPr id="14" name="Text 11"/>
          <p:cNvSpPr txBox="1"/>
          <p:nvPr/>
        </p:nvSpPr>
        <p:spPr>
          <a:xfrm>
            <a:off x="8339328" y="4914900"/>
            <a:ext cx="3102559" cy="704088"/>
          </a:xfrm>
          <a:prstGeom prst="rect">
            <a:avLst/>
          </a:prstGeom>
          <a:noFill/>
          <a:ln/>
        </p:spPr>
        <p:txBody>
          <a:bodyPr wrap="square" lIns="0" tIns="0" rIns="0" bIns="0" rtlCol="0" anchor="t"/>
          <a:lstStyle/>
          <a:p>
            <a:pPr indent="0" marL="0">
              <a:buNone/>
            </a:pPr>
            <a:r>
              <a:rPr lang="en-US" sz="1400" b="1" dirty="0">
                <a:solidFill>
                  <a:srgbClr val="22B07D"/>
                </a:solidFill>
              </a:rPr>
              <a:t>准确：</a:t>
            </a:r>
            <a:pPr indent="0" marL="0">
              <a:buNone/>
            </a:pPr>
            <a:r>
              <a:rPr lang="en-US" sz="1400" dirty="0">
                <a:solidFill>
                  <a:schemeClr val="tx1"/>
                </a:solidFill>
              </a:rPr>
              <a:t>用海量文本训练、能理解和生成自然语言的大型神经网络模型，通常基于Transformer。</a:t>
            </a:r>
            <a:endParaRPr lang="en-US" sz="1400" dirty="0"/>
          </a:p>
        </p:txBody>
      </p:sp>
      <p:sp>
        <p:nvSpPr>
          <p:cNvPr id="15" name="Shape 12"/>
          <p:cNvSpPr/>
          <p:nvPr/>
        </p:nvSpPr>
        <p:spPr>
          <a:xfrm>
            <a:off x="8339328" y="5792724"/>
            <a:ext cx="128016" cy="128016"/>
          </a:xfrm>
          <a:prstGeom prst="ellipse">
            <a:avLst/>
          </a:prstGeom>
          <a:solidFill>
            <a:schemeClr val="accent2"/>
          </a:solidFill>
          <a:ln/>
        </p:spPr>
      </p:sp>
      <p:sp>
        <p:nvSpPr>
          <p:cNvPr id="16" name="Text 13"/>
          <p:cNvSpPr txBox="1"/>
          <p:nvPr/>
        </p:nvSpPr>
        <p:spPr>
          <a:xfrm>
            <a:off x="8613648" y="5728716"/>
            <a:ext cx="2828239" cy="469392"/>
          </a:xfrm>
          <a:prstGeom prst="rect">
            <a:avLst/>
          </a:prstGeom>
          <a:noFill/>
          <a:ln/>
        </p:spPr>
        <p:txBody>
          <a:bodyPr wrap="square" lIns="0" tIns="0" rIns="0" bIns="0" rtlCol="0" anchor="t"/>
          <a:lstStyle/>
          <a:p>
            <a:pPr indent="0" marL="0">
              <a:buNone/>
            </a:pPr>
            <a:r>
              <a:rPr lang="en-US" sz="1400" dirty="0">
                <a:solidFill>
                  <a:schemeClr val="tx1"/>
                </a:solidFill>
              </a:rPr>
              <a:t>边缘AI：在手机、摄像头上直接运行，减少延迟</a:t>
            </a:r>
            <a:endParaRPr lang="en-US" sz="1400" dirty="0"/>
          </a:p>
        </p:txBody>
      </p:sp>
      <p:sp>
        <p:nvSpPr>
          <p:cNvPr id="17" name="Text 1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来源：计算机历史博物馆、arXiv（Vaswani等）（访问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Shape 0"/>
          <p:cNvSpPr/>
          <p:nvPr/>
        </p:nvSpPr>
        <p:spPr>
          <a:xfrm>
            <a:off x="548640" y="201168"/>
            <a:ext cx="3730264" cy="292608"/>
          </a:xfrm>
          <a:prstGeom prst="roundRect">
            <a:avLst>
              <a:gd name="adj" fmla="val 50000"/>
            </a:avLst>
          </a:prstGeom>
          <a:solidFill>
            <a:srgbClr val="E6EEFF"/>
          </a:solidFill>
          <a:ln/>
        </p:spPr>
      </p:sp>
      <p:sp>
        <p:nvSpPr>
          <p:cNvPr id="3" name="Text 1"/>
          <p:cNvSpPr txBox="1"/>
          <p:nvPr/>
        </p:nvSpPr>
        <p:spPr>
          <a:xfrm>
            <a:off x="548640" y="201168"/>
            <a:ext cx="3730264" cy="292608"/>
          </a:xfrm>
          <a:prstGeom prst="rect">
            <a:avLst/>
          </a:prstGeom>
          <a:noFill/>
          <a:ln/>
        </p:spPr>
        <p:txBody>
          <a:bodyPr wrap="square" lIns="0" tIns="0" rIns="0" bIns="0" rtlCol="0" anchor="ctr"/>
          <a:lstStyle/>
          <a:p>
            <a:pPr algn="ctr" indent="0" marL="0">
              <a:buNone/>
            </a:pPr>
            <a:r>
              <a:rPr lang="en-US" sz="1200" b="1" dirty="0">
                <a:solidFill>
                  <a:srgbClr val="1F55C9"/>
                </a:solidFill>
              </a:rPr>
              <a:t>10 · 数据中心、云计算与AI（2000—2026）</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Transformer、生成式AI与科学发现</a:t>
            </a:r>
            <a:endParaRPr lang="en-US" sz="3600" dirty="0"/>
          </a:p>
        </p:txBody>
      </p:sp>
      <p:sp>
        <p:nvSpPr>
          <p:cNvPr id="5" name="事件卡-transformer"/>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358570" cy="310896"/>
          </a:xfrm>
          <a:prstGeom prst="roundRect">
            <a:avLst>
              <a:gd name="adj" fmla="val 50000"/>
            </a:avLst>
          </a:prstGeom>
          <a:solidFill>
            <a:schemeClr val="accent2"/>
          </a:solidFill>
          <a:ln/>
        </p:spPr>
      </p:sp>
      <p:sp>
        <p:nvSpPr>
          <p:cNvPr id="7" name="Text 5"/>
          <p:cNvSpPr txBox="1"/>
          <p:nvPr/>
        </p:nvSpPr>
        <p:spPr>
          <a:xfrm>
            <a:off x="731520"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2017年6月</a:t>
            </a:r>
            <a:endParaRPr lang="en-US" sz="1400" dirty="0"/>
          </a:p>
        </p:txBody>
      </p:sp>
      <p:sp>
        <p:nvSpPr>
          <p:cNvPr id="8" name="Shape 6"/>
          <p:cNvSpPr/>
          <p:nvPr/>
        </p:nvSpPr>
        <p:spPr>
          <a:xfrm>
            <a:off x="731520" y="1975104"/>
            <a:ext cx="1871472" cy="274320"/>
          </a:xfrm>
          <a:prstGeom prst="roundRect">
            <a:avLst>
              <a:gd name="adj" fmla="val 50000"/>
            </a:avLst>
          </a:prstGeom>
          <a:solidFill>
            <a:srgbClr val="EEE8FF"/>
          </a:solidFill>
          <a:ln/>
        </p:spPr>
      </p:sp>
      <p:sp>
        <p:nvSpPr>
          <p:cNvPr id="9" name="Text 7"/>
          <p:cNvSpPr txBox="1"/>
          <p:nvPr/>
        </p:nvSpPr>
        <p:spPr>
          <a:xfrm>
            <a:off x="731520" y="1975104"/>
            <a:ext cx="1871472"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美国（作者来自多国）</a:t>
            </a:r>
            <a:endParaRPr lang="en-US" sz="1200" dirty="0"/>
          </a:p>
        </p:txBody>
      </p:sp>
      <p:sp>
        <p:nvSpPr>
          <p:cNvPr id="10" name="Text 8"/>
          <p:cNvSpPr txBox="1"/>
          <p:nvPr/>
        </p:nvSpPr>
        <p:spPr>
          <a:xfrm>
            <a:off x="731520" y="2377440"/>
            <a:ext cx="3149498" cy="268224"/>
          </a:xfrm>
          <a:prstGeom prst="rect">
            <a:avLst/>
          </a:prstGeom>
          <a:noFill/>
          <a:ln/>
        </p:spPr>
        <p:txBody>
          <a:bodyPr wrap="square" lIns="0" tIns="0" rIns="0" bIns="0" rtlCol="0" anchor="t"/>
          <a:lstStyle/>
          <a:p>
            <a:pPr indent="0" marL="0">
              <a:buNone/>
            </a:pPr>
            <a:r>
              <a:rPr lang="en-US" sz="1600" b="1" dirty="0">
                <a:solidFill>
                  <a:schemeClr val="tx1"/>
                </a:solidFill>
              </a:rPr>
              <a:t>Transformer 模型提出</a:t>
            </a:r>
            <a:endParaRPr lang="en-US" sz="1600" dirty="0"/>
          </a:p>
        </p:txBody>
      </p:sp>
      <p:sp>
        <p:nvSpPr>
          <p:cNvPr id="11" name="Text 9"/>
          <p:cNvSpPr txBox="1"/>
          <p:nvPr/>
        </p:nvSpPr>
        <p:spPr>
          <a:xfrm>
            <a:off x="731520" y="2718816"/>
            <a:ext cx="3149498" cy="3407664"/>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阿希什·瓦斯瓦尼等8位作者</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山景城（加州）等，美国（作者来自多国）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谷歌研究院 / 谷歌大脑；多伦多大学</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科学家发明了一种让AI更好“关注”句子中重要词语的方法。</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大语言模型的核心架构。</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AI翻译和聊天助手。</a:t>
            </a:r>
            <a:endParaRPr lang="en-US" sz="1500" dirty="0"/>
          </a:p>
        </p:txBody>
      </p:sp>
      <p:sp>
        <p:nvSpPr>
          <p:cNvPr id="12" name="事件卡-chatgpt"/>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3" name="Shape 11"/>
          <p:cNvSpPr/>
          <p:nvPr/>
        </p:nvSpPr>
        <p:spPr>
          <a:xfrm>
            <a:off x="4521098" y="1572768"/>
            <a:ext cx="1991822" cy="310896"/>
          </a:xfrm>
          <a:prstGeom prst="roundRect">
            <a:avLst>
              <a:gd name="adj" fmla="val 50000"/>
            </a:avLst>
          </a:prstGeom>
          <a:solidFill>
            <a:schemeClr val="accent2"/>
          </a:solidFill>
          <a:ln/>
        </p:spPr>
      </p:sp>
      <p:sp>
        <p:nvSpPr>
          <p:cNvPr id="14" name="Text 12"/>
          <p:cNvSpPr txBox="1"/>
          <p:nvPr/>
        </p:nvSpPr>
        <p:spPr>
          <a:xfrm>
            <a:off x="4521098" y="1572768"/>
            <a:ext cx="1991822" cy="310896"/>
          </a:xfrm>
          <a:prstGeom prst="rect">
            <a:avLst/>
          </a:prstGeom>
          <a:noFill/>
          <a:ln/>
        </p:spPr>
        <p:txBody>
          <a:bodyPr wrap="square" lIns="0" tIns="0" rIns="0" bIns="0" rtlCol="0" anchor="ctr"/>
          <a:lstStyle/>
          <a:p>
            <a:pPr algn="ctr" indent="0" marL="0">
              <a:buNone/>
            </a:pPr>
            <a:r>
              <a:rPr lang="en-US" sz="1400" b="1" dirty="0">
                <a:solidFill>
                  <a:schemeClr val="tx1"/>
                </a:solidFill>
              </a:rPr>
              <a:t>2022年11月30日</a:t>
            </a:r>
            <a:endParaRPr lang="en-US" sz="1400" dirty="0"/>
          </a:p>
        </p:txBody>
      </p:sp>
      <p:sp>
        <p:nvSpPr>
          <p:cNvPr id="15" name="Shape 13"/>
          <p:cNvSpPr/>
          <p:nvPr/>
        </p:nvSpPr>
        <p:spPr>
          <a:xfrm>
            <a:off x="6604361" y="1591056"/>
            <a:ext cx="579120" cy="274320"/>
          </a:xfrm>
          <a:prstGeom prst="roundRect">
            <a:avLst>
              <a:gd name="adj" fmla="val 50000"/>
            </a:avLst>
          </a:prstGeom>
          <a:solidFill>
            <a:srgbClr val="EEE8FF"/>
          </a:solidFill>
          <a:ln/>
        </p:spPr>
      </p:sp>
      <p:sp>
        <p:nvSpPr>
          <p:cNvPr id="16" name="Text 14"/>
          <p:cNvSpPr txBox="1"/>
          <p:nvPr/>
        </p:nvSpPr>
        <p:spPr>
          <a:xfrm>
            <a:off x="6604361"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a:t>
            </a:r>
            <a:endParaRPr lang="en-US" sz="1200" dirty="0"/>
          </a:p>
        </p:txBody>
      </p:sp>
      <p:sp>
        <p:nvSpPr>
          <p:cNvPr id="17" name="Text 15"/>
          <p:cNvSpPr txBox="1"/>
          <p:nvPr/>
        </p:nvSpPr>
        <p:spPr>
          <a:xfrm>
            <a:off x="4521098" y="1993392"/>
            <a:ext cx="3149498" cy="536448"/>
          </a:xfrm>
          <a:prstGeom prst="rect">
            <a:avLst/>
          </a:prstGeom>
          <a:noFill/>
          <a:ln/>
        </p:spPr>
        <p:txBody>
          <a:bodyPr wrap="square" lIns="0" tIns="0" rIns="0" bIns="0" rtlCol="0" anchor="t"/>
          <a:lstStyle/>
          <a:p>
            <a:pPr indent="0" marL="0">
              <a:buNone/>
            </a:pPr>
            <a:r>
              <a:rPr lang="en-US" sz="1600" b="1" dirty="0">
                <a:solidFill>
                  <a:schemeClr val="tx1"/>
                </a:solidFill>
              </a:rPr>
              <a:t>ChatGPT 发布，生成式AI走向大众</a:t>
            </a:r>
            <a:endParaRPr lang="en-US" sz="1600" dirty="0"/>
          </a:p>
        </p:txBody>
      </p:sp>
      <p:sp>
        <p:nvSpPr>
          <p:cNvPr id="18" name="Shape 16"/>
          <p:cNvSpPr/>
          <p:nvPr/>
        </p:nvSpPr>
        <p:spPr>
          <a:xfrm>
            <a:off x="4521098" y="5577840"/>
            <a:ext cx="3149498" cy="548640"/>
          </a:xfrm>
          <a:prstGeom prst="roundRect">
            <a:avLst>
              <a:gd name="adj" fmla="val 13333"/>
            </a:avLst>
          </a:prstGeom>
          <a:solidFill>
            <a:srgbClr val="FFEDE2"/>
          </a:solidFill>
          <a:ln/>
        </p:spPr>
      </p:sp>
      <p:sp>
        <p:nvSpPr>
          <p:cNvPr id="19" name="Text 17"/>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AI不懂“真假”，会产生“幻觉”错误。</a:t>
            </a:r>
            <a:endParaRPr lang="en-US" sz="1200" dirty="0"/>
          </a:p>
        </p:txBody>
      </p:sp>
      <p:sp>
        <p:nvSpPr>
          <p:cNvPr id="20" name="Text 18"/>
          <p:cNvSpPr txBox="1"/>
          <p:nvPr/>
        </p:nvSpPr>
        <p:spPr>
          <a:xfrm>
            <a:off x="4521098" y="2602992"/>
            <a:ext cx="3149498" cy="2883408"/>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OpenAI 团队</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旧金山，美国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OpenAI</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一个能用聊天方式回答问题、写文章的AI助手，让全世界都开始讨论AI。</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生成式AI进入日常生活和工作。</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用AI帮忙头脑风暴（但答案要自己核实）。</a:t>
            </a:r>
            <a:endParaRPr lang="en-US" sz="1500" dirty="0"/>
          </a:p>
        </p:txBody>
      </p:sp>
      <p:sp>
        <p:nvSpPr>
          <p:cNvPr id="21" name="事件卡-alphafold"/>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2" name="Shape 20"/>
          <p:cNvSpPr/>
          <p:nvPr/>
        </p:nvSpPr>
        <p:spPr>
          <a:xfrm>
            <a:off x="8310677" y="1572768"/>
            <a:ext cx="1475420" cy="310896"/>
          </a:xfrm>
          <a:prstGeom prst="roundRect">
            <a:avLst>
              <a:gd name="adj" fmla="val 50000"/>
            </a:avLst>
          </a:prstGeom>
          <a:solidFill>
            <a:schemeClr val="accent2"/>
          </a:solidFill>
          <a:ln/>
        </p:spPr>
      </p:sp>
      <p:sp>
        <p:nvSpPr>
          <p:cNvPr id="23" name="Text 21"/>
          <p:cNvSpPr txBox="1"/>
          <p:nvPr/>
        </p:nvSpPr>
        <p:spPr>
          <a:xfrm>
            <a:off x="8310677" y="1572768"/>
            <a:ext cx="1475420" cy="310896"/>
          </a:xfrm>
          <a:prstGeom prst="rect">
            <a:avLst/>
          </a:prstGeom>
          <a:noFill/>
          <a:ln/>
        </p:spPr>
        <p:txBody>
          <a:bodyPr wrap="square" lIns="0" tIns="0" rIns="0" bIns="0" rtlCol="0" anchor="ctr"/>
          <a:lstStyle/>
          <a:p>
            <a:pPr algn="ctr" indent="0" marL="0">
              <a:buNone/>
            </a:pPr>
            <a:r>
              <a:rPr lang="en-US" sz="1400" b="1" dirty="0">
                <a:solidFill>
                  <a:schemeClr val="tx1"/>
                </a:solidFill>
              </a:rPr>
              <a:t>2020年11月</a:t>
            </a:r>
            <a:endParaRPr lang="en-US" sz="1400" dirty="0"/>
          </a:p>
        </p:txBody>
      </p:sp>
      <p:sp>
        <p:nvSpPr>
          <p:cNvPr id="24" name="Shape 22"/>
          <p:cNvSpPr/>
          <p:nvPr/>
        </p:nvSpPr>
        <p:spPr>
          <a:xfrm>
            <a:off x="9877537" y="1591056"/>
            <a:ext cx="579120" cy="274320"/>
          </a:xfrm>
          <a:prstGeom prst="roundRect">
            <a:avLst>
              <a:gd name="adj" fmla="val 50000"/>
            </a:avLst>
          </a:prstGeom>
          <a:solidFill>
            <a:srgbClr val="EEE8FF"/>
          </a:solidFill>
          <a:ln/>
        </p:spPr>
      </p:sp>
      <p:sp>
        <p:nvSpPr>
          <p:cNvPr id="25" name="Text 23"/>
          <p:cNvSpPr txBox="1"/>
          <p:nvPr/>
        </p:nvSpPr>
        <p:spPr>
          <a:xfrm>
            <a:off x="9877537"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英国</a:t>
            </a:r>
            <a:endParaRPr lang="en-US" sz="1200" dirty="0"/>
          </a:p>
        </p:txBody>
      </p:sp>
      <p:sp>
        <p:nvSpPr>
          <p:cNvPr id="26" name="Text 24"/>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AlphaFold 2 预测蛋白质结构</a:t>
            </a:r>
            <a:endParaRPr lang="en-US" sz="1600" dirty="0"/>
          </a:p>
        </p:txBody>
      </p:sp>
      <p:sp>
        <p:nvSpPr>
          <p:cNvPr id="27" name="Text 25"/>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500" b="1" dirty="0">
                <a:solidFill>
                  <a:srgbClr val="1F55C9"/>
                </a:solidFill>
              </a:rPr>
              <a:t>人物｜</a:t>
            </a:r>
            <a:pPr indent="0" marL="0">
              <a:spcAft>
                <a:spcPts val="300"/>
              </a:spcAft>
              <a:buNone/>
            </a:pPr>
            <a:r>
              <a:rPr lang="en-US" sz="1500" dirty="0">
                <a:solidFill>
                  <a:srgbClr val="1B2140"/>
                </a:solidFill>
              </a:rPr>
              <a:t>戴密斯·哈萨比斯、约翰·江珀</a:t>
            </a:r>
            <a:endParaRPr lang="en-US" sz="1500" dirty="0"/>
          </a:p>
          <a:p>
            <a:pPr indent="0" marL="0">
              <a:buNone/>
            </a:pPr>
            <a:r>
              <a:rPr lang="en-US" sz="1500" b="1" dirty="0">
                <a:solidFill>
                  <a:srgbClr val="1F55C9"/>
                </a:solidFill>
              </a:rPr>
              <a:t>地点｜</a:t>
            </a:r>
            <a:pPr indent="0" marL="0">
              <a:spcAft>
                <a:spcPts val="300"/>
              </a:spcAft>
              <a:buNone/>
            </a:pPr>
            <a:r>
              <a:rPr lang="en-US" sz="1500" dirty="0">
                <a:solidFill>
                  <a:srgbClr val="1B2140"/>
                </a:solidFill>
              </a:rPr>
              <a:t>伦敦，英国</a:t>
            </a:r>
            <a:endParaRPr lang="en-US" sz="1500" dirty="0"/>
          </a:p>
          <a:p>
            <a:pPr indent="0" marL="0">
              <a:buNone/>
            </a:pPr>
            <a:r>
              <a:rPr lang="en-US" sz="1500" b="1" dirty="0">
                <a:solidFill>
                  <a:srgbClr val="1F55C9"/>
                </a:solidFill>
              </a:rPr>
              <a:t>组织｜</a:t>
            </a:r>
            <a:pPr indent="0" marL="0">
              <a:spcAft>
                <a:spcPts val="300"/>
              </a:spcAft>
              <a:buNone/>
            </a:pPr>
            <a:r>
              <a:rPr lang="en-US" sz="1500" dirty="0">
                <a:solidFill>
                  <a:srgbClr val="1B2140"/>
                </a:solidFill>
              </a:rPr>
              <a:t>DeepMind</a:t>
            </a:r>
            <a:endParaRPr lang="en-US" sz="1500" dirty="0"/>
          </a:p>
          <a:p>
            <a:pPr indent="0" marL="0">
              <a:buNone/>
            </a:pPr>
            <a:r>
              <a:rPr lang="en-US" sz="1500" b="1" dirty="0">
                <a:solidFill>
                  <a:srgbClr val="1F55C9"/>
                </a:solidFill>
              </a:rPr>
              <a:t>发生了什么｜</a:t>
            </a:r>
            <a:pPr indent="0" marL="0">
              <a:spcAft>
                <a:spcPts val="300"/>
              </a:spcAft>
              <a:buNone/>
            </a:pPr>
            <a:r>
              <a:rPr lang="en-US" sz="1500" dirty="0">
                <a:solidFill>
                  <a:srgbClr val="1B2140"/>
                </a:solidFill>
              </a:rPr>
              <a:t>AI 能根据蛋白质的“配方”猜出它折叠成什么形状，帮助科学家研究疾病和药物。</a:t>
            </a:r>
            <a:endParaRPr lang="en-US" sz="1500" dirty="0"/>
          </a:p>
          <a:p>
            <a:pPr indent="0" marL="0">
              <a:buNone/>
            </a:pPr>
            <a:r>
              <a:rPr lang="en-US" sz="1500" b="1" dirty="0">
                <a:solidFill>
                  <a:srgbClr val="1F55C9"/>
                </a:solidFill>
              </a:rPr>
              <a:t>为什么重要｜</a:t>
            </a:r>
            <a:pPr indent="0" marL="0">
              <a:spcAft>
                <a:spcPts val="300"/>
              </a:spcAft>
              <a:buNone/>
            </a:pPr>
            <a:r>
              <a:rPr lang="en-US" sz="1500" dirty="0">
                <a:solidFill>
                  <a:srgbClr val="1B2140"/>
                </a:solidFill>
              </a:rPr>
              <a:t>AI成为科学发现的工具。</a:t>
            </a:r>
            <a:endParaRPr lang="en-US" sz="1500" dirty="0"/>
          </a:p>
          <a:p>
            <a:pPr indent="0" marL="0">
              <a:buNone/>
            </a:pPr>
            <a:r>
              <a:rPr lang="en-US" sz="1500" b="1" dirty="0">
                <a:solidFill>
                  <a:srgbClr val="1F55C9"/>
                </a:solidFill>
              </a:rPr>
              <a:t>今天的例子｜</a:t>
            </a:r>
            <a:pPr indent="0" marL="0">
              <a:spcAft>
                <a:spcPts val="300"/>
              </a:spcAft>
              <a:buNone/>
            </a:pPr>
            <a:r>
              <a:rPr lang="en-US" sz="1500" dirty="0">
                <a:solidFill>
                  <a:srgbClr val="1B2140"/>
                </a:solidFill>
              </a:rPr>
              <a:t>新药研发和生物研究。</a:t>
            </a:r>
            <a:endParaRPr lang="en-US" sz="1500" dirty="0"/>
          </a:p>
        </p:txBody>
      </p:sp>
      <p:sp>
        <p:nvSpPr>
          <p:cNvPr id="28" name="Text 26"/>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来源：arXiv（Vaswani等）、OpenAI、诺贝尔奖官网（访问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Shape 0"/>
          <p:cNvSpPr/>
          <p:nvPr/>
        </p:nvSpPr>
        <p:spPr>
          <a:xfrm>
            <a:off x="548640" y="201168"/>
            <a:ext cx="3730264" cy="292608"/>
          </a:xfrm>
          <a:prstGeom prst="roundRect">
            <a:avLst>
              <a:gd name="adj" fmla="val 50000"/>
            </a:avLst>
          </a:prstGeom>
          <a:solidFill>
            <a:srgbClr val="E6EEFF"/>
          </a:solidFill>
          <a:ln/>
        </p:spPr>
      </p:sp>
      <p:sp>
        <p:nvSpPr>
          <p:cNvPr id="3" name="Text 1"/>
          <p:cNvSpPr txBox="1"/>
          <p:nvPr/>
        </p:nvSpPr>
        <p:spPr>
          <a:xfrm>
            <a:off x="548640" y="201168"/>
            <a:ext cx="3730264" cy="292608"/>
          </a:xfrm>
          <a:prstGeom prst="rect">
            <a:avLst/>
          </a:prstGeom>
          <a:noFill/>
          <a:ln/>
        </p:spPr>
        <p:txBody>
          <a:bodyPr wrap="square" lIns="0" tIns="0" rIns="0" bIns="0" rtlCol="0" anchor="ctr"/>
          <a:lstStyle/>
          <a:p>
            <a:pPr algn="ctr" indent="0" marL="0">
              <a:buNone/>
            </a:pPr>
            <a:r>
              <a:rPr lang="en-US" sz="1200" b="1" dirty="0">
                <a:solidFill>
                  <a:srgbClr val="1F55C9"/>
                </a:solidFill>
              </a:rPr>
              <a:t>10 · 数据中心、云计算与AI（2000—2026）</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量子计算与2026年最新事实</a:t>
            </a:r>
            <a:endParaRPr lang="en-US" sz="3600" dirty="0"/>
          </a:p>
        </p:txBody>
      </p:sp>
      <p:sp>
        <p:nvSpPr>
          <p:cNvPr id="5" name="事件卡-sycamore"/>
          <p:cNvSpPr/>
          <p:nvPr/>
        </p:nvSpPr>
        <p:spPr>
          <a:xfrm>
            <a:off x="548640" y="1389888"/>
            <a:ext cx="5410048"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1475420" cy="310896"/>
          </a:xfrm>
          <a:prstGeom prst="roundRect">
            <a:avLst>
              <a:gd name="adj" fmla="val 50000"/>
            </a:avLst>
          </a:prstGeom>
          <a:solidFill>
            <a:schemeClr val="accent2"/>
          </a:solidFill>
          <a:ln/>
        </p:spPr>
      </p:sp>
      <p:sp>
        <p:nvSpPr>
          <p:cNvPr id="7" name="Text 5"/>
          <p:cNvSpPr txBox="1"/>
          <p:nvPr/>
        </p:nvSpPr>
        <p:spPr>
          <a:xfrm>
            <a:off x="731520" y="1572768"/>
            <a:ext cx="1475420" cy="310896"/>
          </a:xfrm>
          <a:prstGeom prst="rect">
            <a:avLst/>
          </a:prstGeom>
          <a:noFill/>
          <a:ln/>
        </p:spPr>
        <p:txBody>
          <a:bodyPr wrap="square" lIns="0" tIns="0" rIns="0" bIns="0" rtlCol="0" anchor="ctr"/>
          <a:lstStyle/>
          <a:p>
            <a:pPr algn="ctr" indent="0" marL="0">
              <a:buNone/>
            </a:pPr>
            <a:r>
              <a:rPr lang="en-US" sz="1400" b="1" dirty="0">
                <a:solidFill>
                  <a:schemeClr val="tx1"/>
                </a:solidFill>
              </a:rPr>
              <a:t>2019年10月</a:t>
            </a:r>
            <a:endParaRPr lang="en-US" sz="1400" dirty="0"/>
          </a:p>
        </p:txBody>
      </p:sp>
      <p:sp>
        <p:nvSpPr>
          <p:cNvPr id="8" name="Shape 6"/>
          <p:cNvSpPr/>
          <p:nvPr/>
        </p:nvSpPr>
        <p:spPr>
          <a:xfrm>
            <a:off x="2298380" y="1591056"/>
            <a:ext cx="1099292" cy="274320"/>
          </a:xfrm>
          <a:prstGeom prst="roundRect">
            <a:avLst>
              <a:gd name="adj" fmla="val 50000"/>
            </a:avLst>
          </a:prstGeom>
          <a:solidFill>
            <a:srgbClr val="EEE8FF"/>
          </a:solidFill>
          <a:ln/>
        </p:spPr>
      </p:sp>
      <p:sp>
        <p:nvSpPr>
          <p:cNvPr id="9" name="Text 7"/>
          <p:cNvSpPr txBox="1"/>
          <p:nvPr/>
        </p:nvSpPr>
        <p:spPr>
          <a:xfrm>
            <a:off x="2298380" y="1591056"/>
            <a:ext cx="1099292" cy="274320"/>
          </a:xfrm>
          <a:prstGeom prst="rect">
            <a:avLst/>
          </a:prstGeom>
          <a:noFill/>
          <a:ln/>
        </p:spPr>
        <p:txBody>
          <a:bodyPr wrap="square" lIns="0" tIns="0" rIns="0" bIns="0" rtlCol="0" anchor="ctr"/>
          <a:lstStyle/>
          <a:p>
            <a:pPr algn="ctr" indent="0" marL="0">
              <a:buNone/>
            </a:pPr>
            <a:r>
              <a:rPr lang="en-US" sz="1200" b="1" dirty="0">
                <a:solidFill>
                  <a:srgbClr val="5A2FD3"/>
                </a:solidFill>
              </a:rPr>
              <a:t>美国 / 中国</a:t>
            </a:r>
            <a:endParaRPr lang="en-US" sz="1200" dirty="0"/>
          </a:p>
        </p:txBody>
      </p:sp>
      <p:sp>
        <p:nvSpPr>
          <p:cNvPr id="10" name="Text 8"/>
          <p:cNvSpPr txBox="1"/>
          <p:nvPr/>
        </p:nvSpPr>
        <p:spPr>
          <a:xfrm>
            <a:off x="731520" y="1993392"/>
            <a:ext cx="5044288" cy="335280"/>
          </a:xfrm>
          <a:prstGeom prst="rect">
            <a:avLst/>
          </a:prstGeom>
          <a:noFill/>
          <a:ln/>
        </p:spPr>
        <p:txBody>
          <a:bodyPr wrap="square" lIns="0" tIns="0" rIns="0" bIns="0" rtlCol="0" anchor="t"/>
          <a:lstStyle/>
          <a:p>
            <a:pPr indent="0" marL="0">
              <a:buNone/>
            </a:pPr>
            <a:r>
              <a:rPr lang="en-US" sz="2000" b="1" dirty="0">
                <a:solidFill>
                  <a:schemeClr val="tx1"/>
                </a:solidFill>
              </a:rPr>
              <a:t>量子计算“优越性”实验</a:t>
            </a:r>
            <a:endParaRPr lang="en-US" sz="2000" dirty="0"/>
          </a:p>
        </p:txBody>
      </p:sp>
      <p:sp>
        <p:nvSpPr>
          <p:cNvPr id="11" name="Shape 9"/>
          <p:cNvSpPr/>
          <p:nvPr/>
        </p:nvSpPr>
        <p:spPr>
          <a:xfrm>
            <a:off x="731520" y="5577840"/>
            <a:ext cx="5044288" cy="548640"/>
          </a:xfrm>
          <a:prstGeom prst="roundRect">
            <a:avLst>
              <a:gd name="adj" fmla="val 13333"/>
            </a:avLst>
          </a:prstGeom>
          <a:solidFill>
            <a:srgbClr val="FFEDE2"/>
          </a:solidFill>
          <a:ln/>
        </p:spPr>
      </p:sp>
      <p:sp>
        <p:nvSpPr>
          <p:cNvPr id="12" name="Text 10"/>
          <p:cNvSpPr txBox="1"/>
          <p:nvPr/>
        </p:nvSpPr>
        <p:spPr>
          <a:xfrm>
            <a:off x="841248" y="5650992"/>
            <a:ext cx="482483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“优越性”只针对特定问题，经典算法改进后差距可能缩小。</a:t>
            </a:r>
            <a:endParaRPr lang="en-US" sz="1200" dirty="0"/>
          </a:p>
        </p:txBody>
      </p:sp>
      <p:sp>
        <p:nvSpPr>
          <p:cNvPr id="13" name="Text 11"/>
          <p:cNvSpPr txBox="1"/>
          <p:nvPr/>
        </p:nvSpPr>
        <p:spPr>
          <a:xfrm>
            <a:off x="731520" y="2401824"/>
            <a:ext cx="5044288" cy="3084576"/>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谷歌量子AI团队、中国科学技术大学潘建伟团队（九章，2020）</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圣巴巴拉 / 合肥，美国 / 中国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谷歌；中国科学技术大学</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量子计算机在一个特别设计的题目上，比普通超级计算机算得快得多。</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量子计算从理论走向实验验证。</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目前尚无日常生活中的量子计算机应用。</a:t>
            </a:r>
            <a:endParaRPr lang="en-US" sz="1600" dirty="0"/>
          </a:p>
        </p:txBody>
      </p:sp>
      <p:sp>
        <p:nvSpPr>
          <p:cNvPr id="14" name="事件卡-lineshine-2026"/>
          <p:cNvSpPr/>
          <p:nvPr/>
        </p:nvSpPr>
        <p:spPr>
          <a:xfrm>
            <a:off x="6233008" y="1389888"/>
            <a:ext cx="5410048" cy="4919472"/>
          </a:xfrm>
          <a:prstGeom prst="roundRect">
            <a:avLst>
              <a:gd name="adj" fmla="val 2230"/>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6415888" y="1572768"/>
            <a:ext cx="1358570" cy="310896"/>
          </a:xfrm>
          <a:prstGeom prst="roundRect">
            <a:avLst>
              <a:gd name="adj" fmla="val 50000"/>
            </a:avLst>
          </a:prstGeom>
          <a:solidFill>
            <a:schemeClr val="accent2"/>
          </a:solidFill>
          <a:ln/>
        </p:spPr>
      </p:sp>
      <p:sp>
        <p:nvSpPr>
          <p:cNvPr id="16" name="Text 14"/>
          <p:cNvSpPr txBox="1"/>
          <p:nvPr/>
        </p:nvSpPr>
        <p:spPr>
          <a:xfrm>
            <a:off x="6415888"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2026年6月</a:t>
            </a:r>
            <a:endParaRPr lang="en-US" sz="1400" dirty="0"/>
          </a:p>
        </p:txBody>
      </p:sp>
      <p:sp>
        <p:nvSpPr>
          <p:cNvPr id="17" name="Shape 15"/>
          <p:cNvSpPr/>
          <p:nvPr/>
        </p:nvSpPr>
        <p:spPr>
          <a:xfrm>
            <a:off x="7865897" y="1591056"/>
            <a:ext cx="579120" cy="274320"/>
          </a:xfrm>
          <a:prstGeom prst="roundRect">
            <a:avLst>
              <a:gd name="adj" fmla="val 50000"/>
            </a:avLst>
          </a:prstGeom>
          <a:solidFill>
            <a:srgbClr val="EEE8FF"/>
          </a:solidFill>
          <a:ln/>
        </p:spPr>
      </p:sp>
      <p:sp>
        <p:nvSpPr>
          <p:cNvPr id="18" name="Text 16"/>
          <p:cNvSpPr txBox="1"/>
          <p:nvPr/>
        </p:nvSpPr>
        <p:spPr>
          <a:xfrm>
            <a:off x="7865897"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19" name="Text 17"/>
          <p:cNvSpPr txBox="1"/>
          <p:nvPr/>
        </p:nvSpPr>
        <p:spPr>
          <a:xfrm>
            <a:off x="6415888" y="1993392"/>
            <a:ext cx="5044288" cy="335280"/>
          </a:xfrm>
          <a:prstGeom prst="rect">
            <a:avLst/>
          </a:prstGeom>
          <a:noFill/>
          <a:ln/>
        </p:spPr>
        <p:txBody>
          <a:bodyPr wrap="square" lIns="0" tIns="0" rIns="0" bIns="0" rtlCol="0" anchor="t"/>
          <a:lstStyle/>
          <a:p>
            <a:pPr indent="0" marL="0">
              <a:buNone/>
            </a:pPr>
            <a:r>
              <a:rPr lang="en-US" sz="2000" b="1" dirty="0">
                <a:solidFill>
                  <a:schemeClr val="tx1"/>
                </a:solidFill>
              </a:rPr>
              <a:t>TOP500：中国“LineShine”位居第一</a:t>
            </a:r>
            <a:endParaRPr lang="en-US" sz="2000" dirty="0"/>
          </a:p>
        </p:txBody>
      </p:sp>
      <p:sp>
        <p:nvSpPr>
          <p:cNvPr id="20" name="Shape 18"/>
          <p:cNvSpPr/>
          <p:nvPr/>
        </p:nvSpPr>
        <p:spPr>
          <a:xfrm>
            <a:off x="6415888" y="5577840"/>
            <a:ext cx="5044288" cy="548640"/>
          </a:xfrm>
          <a:prstGeom prst="roundRect">
            <a:avLst>
              <a:gd name="adj" fmla="val 13333"/>
            </a:avLst>
          </a:prstGeom>
          <a:solidFill>
            <a:srgbClr val="FFEDE2"/>
          </a:solidFill>
          <a:ln/>
        </p:spPr>
      </p:sp>
      <p:sp>
        <p:nvSpPr>
          <p:cNvPr id="21" name="Text 19"/>
          <p:cNvSpPr txBox="1"/>
          <p:nvPr/>
        </p:nvSpPr>
        <p:spPr>
          <a:xfrm>
            <a:off x="6525616" y="5650992"/>
            <a:ext cx="482483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TOP500只衡量一种基准测试（HPL），不代表所有应用表现；并非所有超算都参加排名。</a:t>
            </a:r>
            <a:endParaRPr lang="en-US" sz="1200" dirty="0"/>
          </a:p>
        </p:txBody>
      </p:sp>
      <p:sp>
        <p:nvSpPr>
          <p:cNvPr id="22" name="Text 20"/>
          <p:cNvSpPr txBox="1"/>
          <p:nvPr/>
        </p:nvSpPr>
        <p:spPr>
          <a:xfrm>
            <a:off x="6415888" y="2401824"/>
            <a:ext cx="5044288" cy="3084576"/>
          </a:xfrm>
          <a:prstGeom prst="rect">
            <a:avLst/>
          </a:prstGeom>
          <a:noFill/>
          <a:ln/>
        </p:spPr>
        <p:txBody>
          <a:bodyPr wrap="square" lIns="0" tIns="0" rIns="0" bIns="0" rtlCol="0" anchor="t"/>
          <a:lstStyle/>
          <a:p>
            <a:pPr indent="0" marL="0">
              <a:buNone/>
            </a:pPr>
            <a:r>
              <a:rPr lang="en-US" sz="1600" b="1" dirty="0">
                <a:solidFill>
                  <a:srgbClr val="1F55C9"/>
                </a:solidFill>
              </a:rPr>
              <a:t>人物｜</a:t>
            </a:r>
            <a:pPr indent="0" marL="0">
              <a:spcAft>
                <a:spcPts val="300"/>
              </a:spcAft>
              <a:buNone/>
            </a:pPr>
            <a:r>
              <a:rPr lang="en-US" sz="1600" dirty="0">
                <a:solidFill>
                  <a:srgbClr val="1B2140"/>
                </a:solidFill>
              </a:rPr>
              <a:t>国家超级计算深圳中心团队</a:t>
            </a:r>
            <a:endParaRPr lang="en-US" sz="1600" dirty="0"/>
          </a:p>
          <a:p>
            <a:pPr indent="0" marL="0">
              <a:buNone/>
            </a:pPr>
            <a:r>
              <a:rPr lang="en-US" sz="1600" b="1" dirty="0">
                <a:solidFill>
                  <a:srgbClr val="1F55C9"/>
                </a:solidFill>
              </a:rPr>
              <a:t>地点｜</a:t>
            </a:r>
            <a:pPr indent="0" marL="0">
              <a:spcAft>
                <a:spcPts val="300"/>
              </a:spcAft>
              <a:buNone/>
            </a:pPr>
            <a:r>
              <a:rPr lang="en-US" sz="1600" dirty="0">
                <a:solidFill>
                  <a:srgbClr val="1B2140"/>
                </a:solidFill>
              </a:rPr>
              <a:t>深圳，中国</a:t>
            </a:r>
            <a:endParaRPr lang="en-US" sz="1600" dirty="0"/>
          </a:p>
          <a:p>
            <a:pPr indent="0" marL="0">
              <a:buNone/>
            </a:pPr>
            <a:r>
              <a:rPr lang="en-US" sz="1600" b="1" dirty="0">
                <a:solidFill>
                  <a:srgbClr val="1F55C9"/>
                </a:solidFill>
              </a:rPr>
              <a:t>组织｜</a:t>
            </a:r>
            <a:pPr indent="0" marL="0">
              <a:spcAft>
                <a:spcPts val="300"/>
              </a:spcAft>
              <a:buNone/>
            </a:pPr>
            <a:r>
              <a:rPr lang="en-US" sz="1600" dirty="0">
                <a:solidFill>
                  <a:srgbClr val="1B2140"/>
                </a:solidFill>
              </a:rPr>
              <a:t>国家超级计算深圳中心</a:t>
            </a:r>
            <a:endParaRPr lang="en-US" sz="1600" dirty="0"/>
          </a:p>
          <a:p>
            <a:pPr indent="0" marL="0">
              <a:buNone/>
            </a:pPr>
            <a:r>
              <a:rPr lang="en-US" sz="1600" b="1" dirty="0">
                <a:solidFill>
                  <a:srgbClr val="1F55C9"/>
                </a:solidFill>
              </a:rPr>
              <a:t>发生了什么｜</a:t>
            </a:r>
            <a:pPr indent="0" marL="0">
              <a:spcAft>
                <a:spcPts val="300"/>
              </a:spcAft>
              <a:buNone/>
            </a:pPr>
            <a:r>
              <a:rPr lang="en-US" sz="1600" dirty="0">
                <a:solidFill>
                  <a:srgbClr val="1B2140"/>
                </a:solidFill>
              </a:rPr>
              <a:t>2026年6月，世界超级计算机排行榜上，深圳的一台超级计算机排名第一。</a:t>
            </a:r>
            <a:endParaRPr lang="en-US" sz="1600" dirty="0"/>
          </a:p>
          <a:p>
            <a:pPr indent="0" marL="0">
              <a:buNone/>
            </a:pPr>
            <a:r>
              <a:rPr lang="en-US" sz="1600" b="1" dirty="0">
                <a:solidFill>
                  <a:srgbClr val="1F55C9"/>
                </a:solidFill>
              </a:rPr>
              <a:t>为什么重要｜</a:t>
            </a:r>
            <a:pPr indent="0" marL="0">
              <a:spcAft>
                <a:spcPts val="300"/>
              </a:spcAft>
              <a:buNone/>
            </a:pPr>
            <a:r>
              <a:rPr lang="en-US" sz="1600" dirty="0">
                <a:solidFill>
                  <a:srgbClr val="1B2140"/>
                </a:solidFill>
              </a:rPr>
              <a:t>E级超算进入多国竞争时代。</a:t>
            </a:r>
            <a:endParaRPr lang="en-US" sz="1600" dirty="0"/>
          </a:p>
          <a:p>
            <a:pPr indent="0" marL="0">
              <a:buNone/>
            </a:pPr>
            <a:r>
              <a:rPr lang="en-US" sz="1600" b="1" dirty="0">
                <a:solidFill>
                  <a:srgbClr val="1F55C9"/>
                </a:solidFill>
              </a:rPr>
              <a:t>今天的例子｜</a:t>
            </a:r>
            <a:pPr indent="0" marL="0">
              <a:spcAft>
                <a:spcPts val="300"/>
              </a:spcAft>
              <a:buNone/>
            </a:pPr>
            <a:r>
              <a:rPr lang="en-US" sz="1600" dirty="0">
                <a:solidFill>
                  <a:srgbClr val="1B2140"/>
                </a:solidFill>
              </a:rPr>
              <a:t>超算用于气候、材料、药物和AI研究。</a:t>
            </a:r>
            <a:endParaRPr lang="en-US" sz="1600" dirty="0"/>
          </a:p>
        </p:txBody>
      </p:sp>
      <p:sp>
        <p:nvSpPr>
          <p:cNvPr id="23" name="Text 21"/>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来源：Nature、Science、Google博客、TOP500、TOP500 项目（访问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Shape 0"/>
          <p:cNvSpPr/>
          <p:nvPr/>
        </p:nvSpPr>
        <p:spPr>
          <a:xfrm>
            <a:off x="548640" y="201168"/>
            <a:ext cx="3730264" cy="292608"/>
          </a:xfrm>
          <a:prstGeom prst="roundRect">
            <a:avLst>
              <a:gd name="adj" fmla="val 50000"/>
            </a:avLst>
          </a:prstGeom>
          <a:solidFill>
            <a:srgbClr val="E6EEFF"/>
          </a:solidFill>
          <a:ln/>
        </p:spPr>
      </p:sp>
      <p:sp>
        <p:nvSpPr>
          <p:cNvPr id="3" name="Text 1"/>
          <p:cNvSpPr txBox="1"/>
          <p:nvPr/>
        </p:nvSpPr>
        <p:spPr>
          <a:xfrm>
            <a:off x="548640" y="201168"/>
            <a:ext cx="3730264" cy="292608"/>
          </a:xfrm>
          <a:prstGeom prst="rect">
            <a:avLst/>
          </a:prstGeom>
          <a:noFill/>
          <a:ln/>
        </p:spPr>
        <p:txBody>
          <a:bodyPr wrap="square" lIns="0" tIns="0" rIns="0" bIns="0" rtlCol="0" anchor="ctr"/>
          <a:lstStyle/>
          <a:p>
            <a:pPr algn="ctr" indent="0" marL="0">
              <a:buNone/>
            </a:pPr>
            <a:r>
              <a:rPr lang="en-US" sz="1200" b="1" dirty="0">
                <a:solidFill>
                  <a:srgbClr val="1F55C9"/>
                </a:solidFill>
              </a:rPr>
              <a:t>10 · 数据中心、云计算与AI（2000—2026）</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AI 真假信息侦探</a:t>
            </a:r>
            <a:endParaRPr lang="en-US" sz="3600" dirty="0"/>
          </a:p>
        </p:txBody>
      </p:sp>
      <p:sp>
        <p:nvSpPr>
          <p:cNvPr id="5" name="Shape 3"/>
          <p:cNvSpPr/>
          <p:nvPr/>
        </p:nvSpPr>
        <p:spPr>
          <a:xfrm>
            <a:off x="548640" y="1481328"/>
            <a:ext cx="6583680" cy="4465320"/>
          </a:xfrm>
          <a:prstGeom prst="roundRect">
            <a:avLst>
              <a:gd name="adj" fmla="val 2457"/>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6181344" cy="347472"/>
          </a:xfrm>
          <a:prstGeom prst="rect">
            <a:avLst/>
          </a:prstGeom>
          <a:noFill/>
          <a:ln/>
        </p:spPr>
        <p:txBody>
          <a:bodyPr wrap="square" lIns="0" tIns="0" rIns="0" bIns="0" rtlCol="0" anchor="t"/>
          <a:lstStyle/>
          <a:p>
            <a:pPr indent="0" marL="0">
              <a:buNone/>
            </a:pPr>
            <a:r>
              <a:rPr lang="en-US" sz="1700" b="1" dirty="0">
                <a:solidFill>
                  <a:schemeClr val="accent3"/>
                </a:solidFill>
              </a:rPr>
              <a:t>互动⑥ 这些说法可信吗？</a:t>
            </a:r>
            <a:endParaRPr lang="en-US" sz="1700" dirty="0"/>
          </a:p>
        </p:txBody>
      </p:sp>
      <p:sp>
        <p:nvSpPr>
          <p:cNvPr id="7" name="Text 5"/>
          <p:cNvSpPr txBox="1"/>
          <p:nvPr/>
        </p:nvSpPr>
        <p:spPr>
          <a:xfrm>
            <a:off x="749808" y="2121408"/>
            <a:ext cx="5312664" cy="536448"/>
          </a:xfrm>
          <a:prstGeom prst="rect">
            <a:avLst/>
          </a:prstGeom>
          <a:noFill/>
          <a:ln/>
        </p:spPr>
        <p:txBody>
          <a:bodyPr wrap="square" lIns="0" tIns="0" rIns="0" bIns="0" rtlCol="0" anchor="t"/>
          <a:lstStyle/>
          <a:p>
            <a:pPr indent="0" marL="0">
              <a:buNone/>
            </a:pPr>
            <a:r>
              <a:rPr lang="en-US" sz="1600" dirty="0">
                <a:solidFill>
                  <a:schemeClr val="tx1"/>
                </a:solidFill>
              </a:rPr>
              <a:t>A “AI生成的答案一定正确，不需要核实。”</a:t>
            </a:r>
            <a:endParaRPr lang="en-US" sz="1600" dirty="0"/>
          </a:p>
        </p:txBody>
      </p:sp>
      <p:sp>
        <p:nvSpPr>
          <p:cNvPr id="8" name="Shape 6"/>
          <p:cNvSpPr/>
          <p:nvPr/>
        </p:nvSpPr>
        <p:spPr>
          <a:xfrm>
            <a:off x="6199632" y="2112264"/>
            <a:ext cx="731520" cy="292608"/>
          </a:xfrm>
          <a:prstGeom prst="roundRect">
            <a:avLst>
              <a:gd name="adj" fmla="val 50000"/>
            </a:avLst>
          </a:prstGeom>
          <a:solidFill>
            <a:srgbClr val="E6EEFF"/>
          </a:solidFill>
          <a:ln/>
        </p:spPr>
      </p:sp>
      <p:sp>
        <p:nvSpPr>
          <p:cNvPr id="9" name="Text 7"/>
          <p:cNvSpPr txBox="1"/>
          <p:nvPr/>
        </p:nvSpPr>
        <p:spPr>
          <a:xfrm>
            <a:off x="6199632" y="2112264"/>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可信吗？</a:t>
            </a:r>
            <a:endParaRPr lang="en-US" sz="1000" dirty="0"/>
          </a:p>
        </p:txBody>
      </p:sp>
      <p:sp>
        <p:nvSpPr>
          <p:cNvPr id="10" name="Text 8"/>
          <p:cNvSpPr txBox="1"/>
          <p:nvPr/>
        </p:nvSpPr>
        <p:spPr>
          <a:xfrm>
            <a:off x="749808" y="2877312"/>
            <a:ext cx="5312664" cy="536448"/>
          </a:xfrm>
          <a:prstGeom prst="rect">
            <a:avLst/>
          </a:prstGeom>
          <a:noFill/>
          <a:ln/>
        </p:spPr>
        <p:txBody>
          <a:bodyPr wrap="square" lIns="0" tIns="0" rIns="0" bIns="0" rtlCol="0" anchor="t"/>
          <a:lstStyle/>
          <a:p>
            <a:pPr indent="0" marL="0">
              <a:buNone/>
            </a:pPr>
            <a:r>
              <a:rPr lang="en-US" sz="1600" dirty="0">
                <a:solidFill>
                  <a:schemeClr val="tx1"/>
                </a:solidFill>
              </a:rPr>
              <a:t>B “2016年3月，AlphaGo在首尔以4:1战胜李世石。”</a:t>
            </a:r>
            <a:endParaRPr lang="en-US" sz="1600" dirty="0"/>
          </a:p>
        </p:txBody>
      </p:sp>
      <p:sp>
        <p:nvSpPr>
          <p:cNvPr id="11" name="Shape 9"/>
          <p:cNvSpPr/>
          <p:nvPr/>
        </p:nvSpPr>
        <p:spPr>
          <a:xfrm>
            <a:off x="6199632" y="2868168"/>
            <a:ext cx="731520" cy="292608"/>
          </a:xfrm>
          <a:prstGeom prst="roundRect">
            <a:avLst>
              <a:gd name="adj" fmla="val 50000"/>
            </a:avLst>
          </a:prstGeom>
          <a:solidFill>
            <a:srgbClr val="E6EEFF"/>
          </a:solidFill>
          <a:ln/>
        </p:spPr>
      </p:sp>
      <p:sp>
        <p:nvSpPr>
          <p:cNvPr id="12" name="Text 10"/>
          <p:cNvSpPr txBox="1"/>
          <p:nvPr/>
        </p:nvSpPr>
        <p:spPr>
          <a:xfrm>
            <a:off x="6199632" y="2868168"/>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可信吗？</a:t>
            </a:r>
            <a:endParaRPr lang="en-US" sz="1000" dirty="0"/>
          </a:p>
        </p:txBody>
      </p:sp>
      <p:sp>
        <p:nvSpPr>
          <p:cNvPr id="13" name="Text 11"/>
          <p:cNvSpPr txBox="1"/>
          <p:nvPr/>
        </p:nvSpPr>
        <p:spPr>
          <a:xfrm>
            <a:off x="749808" y="3633216"/>
            <a:ext cx="5312664" cy="536448"/>
          </a:xfrm>
          <a:prstGeom prst="rect">
            <a:avLst/>
          </a:prstGeom>
          <a:noFill/>
          <a:ln/>
        </p:spPr>
        <p:txBody>
          <a:bodyPr wrap="square" lIns="0" tIns="0" rIns="0" bIns="0" rtlCol="0" anchor="t"/>
          <a:lstStyle/>
          <a:p>
            <a:pPr indent="0" marL="0">
              <a:buNone/>
            </a:pPr>
            <a:r>
              <a:rPr lang="en-US" sz="1600" dirty="0">
                <a:solidFill>
                  <a:schemeClr val="tx1"/>
                </a:solidFill>
              </a:rPr>
              <a:t>C 一张“1946年工程师在ENIAC旁边用智能手机拍照”的老照片</a:t>
            </a:r>
            <a:endParaRPr lang="en-US" sz="1600" dirty="0"/>
          </a:p>
        </p:txBody>
      </p:sp>
      <p:sp>
        <p:nvSpPr>
          <p:cNvPr id="14" name="Shape 12"/>
          <p:cNvSpPr/>
          <p:nvPr/>
        </p:nvSpPr>
        <p:spPr>
          <a:xfrm>
            <a:off x="6199632" y="3624072"/>
            <a:ext cx="731520" cy="292608"/>
          </a:xfrm>
          <a:prstGeom prst="roundRect">
            <a:avLst>
              <a:gd name="adj" fmla="val 50000"/>
            </a:avLst>
          </a:prstGeom>
          <a:solidFill>
            <a:srgbClr val="E6EEFF"/>
          </a:solidFill>
          <a:ln/>
        </p:spPr>
      </p:sp>
      <p:sp>
        <p:nvSpPr>
          <p:cNvPr id="15" name="Text 13"/>
          <p:cNvSpPr txBox="1"/>
          <p:nvPr/>
        </p:nvSpPr>
        <p:spPr>
          <a:xfrm>
            <a:off x="6199632" y="3624072"/>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可信吗？</a:t>
            </a:r>
            <a:endParaRPr lang="en-US" sz="1000" dirty="0"/>
          </a:p>
        </p:txBody>
      </p:sp>
      <p:sp>
        <p:nvSpPr>
          <p:cNvPr id="16" name="Text 14"/>
          <p:cNvSpPr txBox="1"/>
          <p:nvPr/>
        </p:nvSpPr>
        <p:spPr>
          <a:xfrm>
            <a:off x="749808" y="4389120"/>
            <a:ext cx="5312664" cy="536448"/>
          </a:xfrm>
          <a:prstGeom prst="rect">
            <a:avLst/>
          </a:prstGeom>
          <a:noFill/>
          <a:ln/>
        </p:spPr>
        <p:txBody>
          <a:bodyPr wrap="square" lIns="0" tIns="0" rIns="0" bIns="0" rtlCol="0" anchor="t"/>
          <a:lstStyle/>
          <a:p>
            <a:pPr indent="0" marL="0">
              <a:buNone/>
            </a:pPr>
            <a:r>
              <a:rPr lang="en-US" sz="1600" dirty="0">
                <a:solidFill>
                  <a:schemeClr val="tx1"/>
                </a:solidFill>
              </a:rPr>
              <a:t>D “量子计算机已经走进每个家庭。”</a:t>
            </a:r>
            <a:endParaRPr lang="en-US" sz="1600" dirty="0"/>
          </a:p>
        </p:txBody>
      </p:sp>
      <p:sp>
        <p:nvSpPr>
          <p:cNvPr id="17" name="Shape 15"/>
          <p:cNvSpPr/>
          <p:nvPr/>
        </p:nvSpPr>
        <p:spPr>
          <a:xfrm>
            <a:off x="6199632" y="4379976"/>
            <a:ext cx="731520" cy="292608"/>
          </a:xfrm>
          <a:prstGeom prst="roundRect">
            <a:avLst>
              <a:gd name="adj" fmla="val 50000"/>
            </a:avLst>
          </a:prstGeom>
          <a:solidFill>
            <a:srgbClr val="E6EEFF"/>
          </a:solidFill>
          <a:ln/>
        </p:spPr>
      </p:sp>
      <p:sp>
        <p:nvSpPr>
          <p:cNvPr id="18" name="Text 16"/>
          <p:cNvSpPr txBox="1"/>
          <p:nvPr/>
        </p:nvSpPr>
        <p:spPr>
          <a:xfrm>
            <a:off x="6199632" y="4379976"/>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可信吗？</a:t>
            </a:r>
            <a:endParaRPr lang="en-US" sz="1000" dirty="0"/>
          </a:p>
        </p:txBody>
      </p:sp>
      <p:sp>
        <p:nvSpPr>
          <p:cNvPr id="19" name="Text 17"/>
          <p:cNvSpPr txBox="1"/>
          <p:nvPr/>
        </p:nvSpPr>
        <p:spPr>
          <a:xfrm>
            <a:off x="749808" y="5145024"/>
            <a:ext cx="5312664" cy="536448"/>
          </a:xfrm>
          <a:prstGeom prst="rect">
            <a:avLst/>
          </a:prstGeom>
          <a:noFill/>
          <a:ln/>
        </p:spPr>
        <p:txBody>
          <a:bodyPr wrap="square" lIns="0" tIns="0" rIns="0" bIns="0" rtlCol="0" anchor="t"/>
          <a:lstStyle/>
          <a:p>
            <a:pPr indent="0" marL="0">
              <a:buNone/>
            </a:pPr>
            <a:r>
              <a:rPr lang="en-US" sz="1600" dirty="0">
                <a:solidFill>
                  <a:schemeClr val="tx1"/>
                </a:solidFill>
              </a:rPr>
              <a:t>E “2026年6月TOP500榜单上，深圳的LineShine位列第一。”</a:t>
            </a:r>
            <a:endParaRPr lang="en-US" sz="1600" dirty="0"/>
          </a:p>
        </p:txBody>
      </p:sp>
      <p:sp>
        <p:nvSpPr>
          <p:cNvPr id="20" name="Shape 18"/>
          <p:cNvSpPr/>
          <p:nvPr/>
        </p:nvSpPr>
        <p:spPr>
          <a:xfrm>
            <a:off x="6199632" y="5135880"/>
            <a:ext cx="731520" cy="292608"/>
          </a:xfrm>
          <a:prstGeom prst="roundRect">
            <a:avLst>
              <a:gd name="adj" fmla="val 50000"/>
            </a:avLst>
          </a:prstGeom>
          <a:solidFill>
            <a:srgbClr val="E6EEFF"/>
          </a:solidFill>
          <a:ln/>
        </p:spPr>
      </p:sp>
      <p:sp>
        <p:nvSpPr>
          <p:cNvPr id="21" name="Text 19"/>
          <p:cNvSpPr txBox="1"/>
          <p:nvPr/>
        </p:nvSpPr>
        <p:spPr>
          <a:xfrm>
            <a:off x="6199632" y="5135880"/>
            <a:ext cx="731520" cy="292608"/>
          </a:xfrm>
          <a:prstGeom prst="rect">
            <a:avLst/>
          </a:prstGeom>
          <a:noFill/>
          <a:ln/>
        </p:spPr>
        <p:txBody>
          <a:bodyPr wrap="square" lIns="0" tIns="0" rIns="0" bIns="0" rtlCol="0" anchor="ctr"/>
          <a:lstStyle/>
          <a:p>
            <a:pPr algn="ctr" indent="0" marL="0">
              <a:buNone/>
            </a:pPr>
            <a:r>
              <a:rPr lang="en-US" sz="1000" b="1" dirty="0">
                <a:solidFill>
                  <a:srgbClr val="1F55C9"/>
                </a:solidFill>
              </a:rPr>
              <a:t>可信吗？</a:t>
            </a:r>
            <a:endParaRPr lang="en-US" sz="1000" dirty="0"/>
          </a:p>
        </p:txBody>
      </p:sp>
      <p:sp>
        <p:nvSpPr>
          <p:cNvPr id="22" name="Shape 20"/>
          <p:cNvSpPr/>
          <p:nvPr/>
        </p:nvSpPr>
        <p:spPr>
          <a:xfrm>
            <a:off x="7452360" y="1481328"/>
            <a:ext cx="4190695" cy="2148840"/>
          </a:xfrm>
          <a:prstGeom prst="roundRect">
            <a:avLst>
              <a:gd name="adj" fmla="val 5106"/>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3" name="Text 21"/>
          <p:cNvSpPr txBox="1"/>
          <p:nvPr/>
        </p:nvSpPr>
        <p:spPr>
          <a:xfrm>
            <a:off x="7653528" y="1682496"/>
            <a:ext cx="3788359" cy="347472"/>
          </a:xfrm>
          <a:prstGeom prst="rect">
            <a:avLst/>
          </a:prstGeom>
          <a:noFill/>
          <a:ln/>
        </p:spPr>
        <p:txBody>
          <a:bodyPr wrap="square" lIns="0" tIns="0" rIns="0" bIns="0" rtlCol="0" anchor="t"/>
          <a:lstStyle/>
          <a:p>
            <a:pPr indent="0" marL="0">
              <a:buNone/>
            </a:pPr>
            <a:r>
              <a:rPr lang="en-US" sz="1700" b="1" dirty="0">
                <a:solidFill>
                  <a:schemeClr val="accent3"/>
                </a:solidFill>
              </a:rPr>
              <a:t>信息核验三步法</a:t>
            </a:r>
            <a:endParaRPr lang="en-US" sz="1700" dirty="0"/>
          </a:p>
        </p:txBody>
      </p:sp>
      <p:sp>
        <p:nvSpPr>
          <p:cNvPr id="24" name="Shape 22"/>
          <p:cNvSpPr/>
          <p:nvPr/>
        </p:nvSpPr>
        <p:spPr>
          <a:xfrm>
            <a:off x="7653528" y="2121408"/>
            <a:ext cx="347472" cy="347472"/>
          </a:xfrm>
          <a:prstGeom prst="ellipse">
            <a:avLst/>
          </a:prstGeom>
          <a:solidFill>
            <a:schemeClr val="accent2"/>
          </a:solidFill>
          <a:ln/>
        </p:spPr>
      </p:sp>
      <p:sp>
        <p:nvSpPr>
          <p:cNvPr id="25" name="Text 23"/>
          <p:cNvSpPr txBox="1"/>
          <p:nvPr/>
        </p:nvSpPr>
        <p:spPr>
          <a:xfrm>
            <a:off x="765352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26" name="Text 24"/>
          <p:cNvSpPr txBox="1"/>
          <p:nvPr/>
        </p:nvSpPr>
        <p:spPr>
          <a:xfrm>
            <a:off x="8156448" y="2157984"/>
            <a:ext cx="3285439" cy="384048"/>
          </a:xfrm>
          <a:prstGeom prst="rect">
            <a:avLst/>
          </a:prstGeom>
          <a:noFill/>
          <a:ln/>
        </p:spPr>
        <p:txBody>
          <a:bodyPr wrap="square" lIns="0" tIns="0" rIns="0" bIns="0" rtlCol="0" anchor="t"/>
          <a:lstStyle/>
          <a:p>
            <a:pPr indent="0" marL="0">
              <a:buNone/>
            </a:pPr>
            <a:r>
              <a:rPr lang="en-US" sz="1400" dirty="0">
                <a:solidFill>
                  <a:schemeClr val="tx1"/>
                </a:solidFill>
              </a:rPr>
              <a:t>谁说的？来源是不是权威机构</a:t>
            </a:r>
            <a:endParaRPr lang="en-US" sz="1400" dirty="0"/>
          </a:p>
        </p:txBody>
      </p:sp>
      <p:sp>
        <p:nvSpPr>
          <p:cNvPr id="27" name="Shape 25"/>
          <p:cNvSpPr/>
          <p:nvPr/>
        </p:nvSpPr>
        <p:spPr>
          <a:xfrm>
            <a:off x="7653528" y="2596896"/>
            <a:ext cx="347472" cy="347472"/>
          </a:xfrm>
          <a:prstGeom prst="ellipse">
            <a:avLst/>
          </a:prstGeom>
          <a:solidFill>
            <a:schemeClr val="accent2"/>
          </a:solidFill>
          <a:ln/>
        </p:spPr>
      </p:sp>
      <p:sp>
        <p:nvSpPr>
          <p:cNvPr id="28" name="Text 26"/>
          <p:cNvSpPr txBox="1"/>
          <p:nvPr/>
        </p:nvSpPr>
        <p:spPr>
          <a:xfrm>
            <a:off x="765352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29" name="Text 27"/>
          <p:cNvSpPr txBox="1"/>
          <p:nvPr/>
        </p:nvSpPr>
        <p:spPr>
          <a:xfrm>
            <a:off x="8156448" y="2633472"/>
            <a:ext cx="3285439" cy="384048"/>
          </a:xfrm>
          <a:prstGeom prst="rect">
            <a:avLst/>
          </a:prstGeom>
          <a:noFill/>
          <a:ln/>
        </p:spPr>
        <p:txBody>
          <a:bodyPr wrap="square" lIns="0" tIns="0" rIns="0" bIns="0" rtlCol="0" anchor="t"/>
          <a:lstStyle/>
          <a:p>
            <a:pPr indent="0" marL="0">
              <a:buNone/>
            </a:pPr>
            <a:r>
              <a:rPr lang="en-US" sz="1400" dirty="0">
                <a:solidFill>
                  <a:schemeClr val="tx1"/>
                </a:solidFill>
              </a:rPr>
              <a:t>什么时候说的？日期对不对得上</a:t>
            </a:r>
            <a:endParaRPr lang="en-US" sz="1400" dirty="0"/>
          </a:p>
        </p:txBody>
      </p:sp>
      <p:sp>
        <p:nvSpPr>
          <p:cNvPr id="30" name="Shape 28"/>
          <p:cNvSpPr/>
          <p:nvPr/>
        </p:nvSpPr>
        <p:spPr>
          <a:xfrm>
            <a:off x="7653528" y="3072384"/>
            <a:ext cx="347472" cy="347472"/>
          </a:xfrm>
          <a:prstGeom prst="ellipse">
            <a:avLst/>
          </a:prstGeom>
          <a:solidFill>
            <a:schemeClr val="accent2"/>
          </a:solidFill>
          <a:ln/>
        </p:spPr>
      </p:sp>
      <p:sp>
        <p:nvSpPr>
          <p:cNvPr id="31" name="Text 29"/>
          <p:cNvSpPr txBox="1"/>
          <p:nvPr/>
        </p:nvSpPr>
        <p:spPr>
          <a:xfrm>
            <a:off x="765352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32" name="Text 30"/>
          <p:cNvSpPr txBox="1"/>
          <p:nvPr/>
        </p:nvSpPr>
        <p:spPr>
          <a:xfrm>
            <a:off x="8156448" y="3108960"/>
            <a:ext cx="3285439" cy="384048"/>
          </a:xfrm>
          <a:prstGeom prst="rect">
            <a:avLst/>
          </a:prstGeom>
          <a:noFill/>
          <a:ln/>
        </p:spPr>
        <p:txBody>
          <a:bodyPr wrap="square" lIns="0" tIns="0" rIns="0" bIns="0" rtlCol="0" anchor="t"/>
          <a:lstStyle/>
          <a:p>
            <a:pPr indent="0" marL="0">
              <a:buNone/>
            </a:pPr>
            <a:r>
              <a:rPr lang="en-US" sz="1400" dirty="0">
                <a:solidFill>
                  <a:schemeClr val="tx1"/>
                </a:solidFill>
              </a:rPr>
              <a:t>能不能在官网或多个可靠来源查到</a:t>
            </a:r>
            <a:endParaRPr lang="en-US" sz="1400" dirty="0"/>
          </a:p>
        </p:txBody>
      </p:sp>
      <p:sp>
        <p:nvSpPr>
          <p:cNvPr id="33" name="Shape 31"/>
          <p:cNvSpPr/>
          <p:nvPr/>
        </p:nvSpPr>
        <p:spPr>
          <a:xfrm>
            <a:off x="7424928" y="3890772"/>
            <a:ext cx="713232" cy="713232"/>
          </a:xfrm>
          <a:prstGeom prst="ellipse">
            <a:avLst/>
          </a:prstGeom>
          <a:solidFill>
            <a:srgbClr val="FFFFFF"/>
          </a:solidFill>
          <a:ln w="25400">
            <a:solidFill>
              <a:srgbClr val="B4501A"/>
            </a:solidFill>
            <a:prstDash val="solid"/>
          </a:ln>
        </p:spPr>
      </p:sp>
      <p:pic>
        <p:nvPicPr>
          <p:cNvPr id="34" name="Image 0" descr="安安">    </p:cNvPr>
          <p:cNvPicPr>
            <a:picLocks noChangeAspect="1"/>
          </p:cNvPicPr>
          <p:nvPr/>
        </p:nvPicPr>
        <p:blipFill>
          <a:blip r:embed="rId1"/>
          <a:stretch>
            <a:fillRect/>
          </a:stretch>
        </p:blipFill>
        <p:spPr>
          <a:xfrm>
            <a:off x="7452360" y="3918204"/>
            <a:ext cx="658368" cy="658368"/>
          </a:xfrm>
          <a:prstGeom prst="ellipse">
            <a:avLst/>
          </a:prstGeom>
        </p:spPr>
      </p:pic>
      <p:sp>
        <p:nvSpPr>
          <p:cNvPr id="35" name="Shape 32"/>
          <p:cNvSpPr/>
          <p:nvPr/>
        </p:nvSpPr>
        <p:spPr>
          <a:xfrm rot="16200000">
            <a:off x="8147304" y="4146804"/>
            <a:ext cx="219456" cy="182880"/>
          </a:xfrm>
          <a:prstGeom prst="triangle">
            <a:avLst/>
          </a:prstGeom>
          <a:solidFill>
            <a:srgbClr val="FFFFFF"/>
          </a:solidFill>
          <a:ln/>
        </p:spPr>
      </p:sp>
      <p:sp>
        <p:nvSpPr>
          <p:cNvPr id="36" name="Shape 33"/>
          <p:cNvSpPr/>
          <p:nvPr/>
        </p:nvSpPr>
        <p:spPr>
          <a:xfrm>
            <a:off x="8311896" y="3858768"/>
            <a:ext cx="3331159"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37" name="Text 34"/>
          <p:cNvSpPr txBox="1"/>
          <p:nvPr/>
        </p:nvSpPr>
        <p:spPr>
          <a:xfrm>
            <a:off x="8439912" y="3858768"/>
            <a:ext cx="3111703" cy="777240"/>
          </a:xfrm>
          <a:prstGeom prst="rect">
            <a:avLst/>
          </a:prstGeom>
          <a:noFill/>
          <a:ln/>
        </p:spPr>
        <p:txBody>
          <a:bodyPr wrap="square" lIns="0" tIns="0" rIns="0" bIns="0" rtlCol="0" anchor="ctr"/>
          <a:lstStyle/>
          <a:p>
            <a:pPr indent="0" marL="0">
              <a:buNone/>
            </a:pPr>
            <a:r>
              <a:rPr lang="en-US" sz="1400" b="1" dirty="0">
                <a:solidFill>
                  <a:srgbClr val="B4501A"/>
                </a:solidFill>
              </a:rPr>
              <a:t>安安：</a:t>
            </a:r>
            <a:pPr indent="0" marL="0">
              <a:buNone/>
            </a:pPr>
            <a:r>
              <a:rPr lang="en-US" sz="1400" dirty="0">
                <a:solidFill>
                  <a:srgbClr val="1B2140"/>
                </a:solidFill>
              </a:rPr>
              <a:t>看到“老照片”，先想想：照片里的东西，那个年代有吗？</a:t>
            </a:r>
            <a:endParaRPr lang="en-US" sz="1400" dirty="0"/>
          </a:p>
        </p:txBody>
      </p:sp>
      <p:sp>
        <p:nvSpPr>
          <p:cNvPr id="38" name="Shape 35"/>
          <p:cNvSpPr/>
          <p:nvPr/>
        </p:nvSpPr>
        <p:spPr>
          <a:xfrm>
            <a:off x="7424928" y="4896612"/>
            <a:ext cx="713232" cy="713232"/>
          </a:xfrm>
          <a:prstGeom prst="ellipse">
            <a:avLst/>
          </a:prstGeom>
          <a:solidFill>
            <a:srgbClr val="FFFFFF"/>
          </a:solidFill>
          <a:ln w="25400">
            <a:solidFill>
              <a:srgbClr val="1F55C9"/>
            </a:solidFill>
            <a:prstDash val="solid"/>
          </a:ln>
        </p:spPr>
      </p:sp>
      <p:pic>
        <p:nvPicPr>
          <p:cNvPr id="39" name="Image 1" descr="比特">    </p:cNvPr>
          <p:cNvPicPr>
            <a:picLocks noChangeAspect="1"/>
          </p:cNvPicPr>
          <p:nvPr/>
        </p:nvPicPr>
        <p:blipFill>
          <a:blip r:embed="rId2"/>
          <a:stretch>
            <a:fillRect/>
          </a:stretch>
        </p:blipFill>
        <p:spPr>
          <a:xfrm>
            <a:off x="7452360" y="4924044"/>
            <a:ext cx="658368" cy="658368"/>
          </a:xfrm>
          <a:prstGeom prst="ellipse">
            <a:avLst/>
          </a:prstGeom>
        </p:spPr>
      </p:pic>
      <p:sp>
        <p:nvSpPr>
          <p:cNvPr id="40" name="Shape 36"/>
          <p:cNvSpPr/>
          <p:nvPr/>
        </p:nvSpPr>
        <p:spPr>
          <a:xfrm rot="16200000">
            <a:off x="8147304" y="5152644"/>
            <a:ext cx="219456" cy="182880"/>
          </a:xfrm>
          <a:prstGeom prst="triangle">
            <a:avLst/>
          </a:prstGeom>
          <a:solidFill>
            <a:srgbClr val="FFFFFF"/>
          </a:solidFill>
          <a:ln/>
        </p:spPr>
      </p:sp>
      <p:sp>
        <p:nvSpPr>
          <p:cNvPr id="41" name="Shape 37"/>
          <p:cNvSpPr/>
          <p:nvPr/>
        </p:nvSpPr>
        <p:spPr>
          <a:xfrm>
            <a:off x="8311896" y="4864608"/>
            <a:ext cx="3331159"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42" name="Text 38"/>
          <p:cNvSpPr txBox="1"/>
          <p:nvPr/>
        </p:nvSpPr>
        <p:spPr>
          <a:xfrm>
            <a:off x="8439912" y="4864608"/>
            <a:ext cx="3111703" cy="777240"/>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我们来核实一下！AI 会犯错，人来把关。</a:t>
            </a:r>
            <a:endParaRPr lang="en-US" sz="1400" dirty="0"/>
          </a:p>
        </p:txBody>
      </p:sp>
      <p:sp>
        <p:nvSpPr>
          <p:cNvPr id="43" name="Shape 39"/>
          <p:cNvSpPr/>
          <p:nvPr/>
        </p:nvSpPr>
        <p:spPr>
          <a:xfrm>
            <a:off x="10180015" y="5934456"/>
            <a:ext cx="1131062" cy="329184"/>
          </a:xfrm>
          <a:prstGeom prst="roundRect">
            <a:avLst>
              <a:gd name="adj" fmla="val 50000"/>
            </a:avLst>
          </a:prstGeom>
          <a:solidFill>
            <a:schemeClr val="tx1"/>
          </a:solidFill>
          <a:ln/>
        </p:spPr>
      </p:sp>
      <p:sp>
        <p:nvSpPr>
          <p:cNvPr id="44" name="Text 40"/>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45" name="Text 41"/>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来源：Google DeepMind、TOP500、Nature、OpenAI（访问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Shape 0"/>
          <p:cNvSpPr/>
          <p:nvPr/>
        </p:nvSpPr>
        <p:spPr>
          <a:xfrm>
            <a:off x="548640" y="201168"/>
            <a:ext cx="3730264" cy="292608"/>
          </a:xfrm>
          <a:prstGeom prst="roundRect">
            <a:avLst>
              <a:gd name="adj" fmla="val 50000"/>
            </a:avLst>
          </a:prstGeom>
          <a:solidFill>
            <a:srgbClr val="E6EEFF"/>
          </a:solidFill>
          <a:ln/>
        </p:spPr>
      </p:sp>
      <p:sp>
        <p:nvSpPr>
          <p:cNvPr id="3" name="Text 1"/>
          <p:cNvSpPr txBox="1"/>
          <p:nvPr/>
        </p:nvSpPr>
        <p:spPr>
          <a:xfrm>
            <a:off x="548640" y="201168"/>
            <a:ext cx="3730264" cy="292608"/>
          </a:xfrm>
          <a:prstGeom prst="rect">
            <a:avLst/>
          </a:prstGeom>
          <a:noFill/>
          <a:ln/>
        </p:spPr>
        <p:txBody>
          <a:bodyPr wrap="square" lIns="0" tIns="0" rIns="0" bIns="0" rtlCol="0" anchor="ctr"/>
          <a:lstStyle/>
          <a:p>
            <a:pPr algn="ctr" indent="0" marL="0">
              <a:buNone/>
            </a:pPr>
            <a:r>
              <a:rPr lang="en-US" sz="1200" b="1" dirty="0">
                <a:solidFill>
                  <a:srgbClr val="1F55C9"/>
                </a:solidFill>
              </a:rPr>
              <a:t>10 · 数据中心、云计算与AI（2000—2026）</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时间轴②：1980—2026</a:t>
            </a:r>
            <a:endParaRPr lang="en-US" sz="3600" dirty="0"/>
          </a:p>
        </p:txBody>
      </p:sp>
      <p:sp>
        <p:nvSpPr>
          <p:cNvPr id="5" name="Text 3"/>
          <p:cNvSpPr txBox="1"/>
          <p:nvPr/>
        </p:nvSpPr>
        <p:spPr>
          <a:xfrm>
            <a:off x="548640" y="1325880"/>
            <a:ext cx="5486400" cy="274320"/>
          </a:xfrm>
          <a:prstGeom prst="rect">
            <a:avLst/>
          </a:prstGeom>
          <a:noFill/>
          <a:ln/>
        </p:spPr>
        <p:txBody>
          <a:bodyPr wrap="square" lIns="0" tIns="0" rIns="0" bIns="0" rtlCol="0" anchor="t"/>
          <a:lstStyle/>
          <a:p>
            <a:pPr indent="0" marL="0">
              <a:buNone/>
            </a:pPr>
            <a:r>
              <a:rPr lang="en-US" sz="1200" dirty="0">
                <a:solidFill>
                  <a:srgbClr val="5A6280"/>
                </a:solidFill>
              </a:rPr>
              <a:t>按年份先后排列 · 间隔不按比例</a:t>
            </a:r>
            <a:endParaRPr lang="en-US" sz="1200" dirty="0"/>
          </a:p>
        </p:txBody>
      </p:sp>
      <p:sp>
        <p:nvSpPr>
          <p:cNvPr id="6" name="Shape 4"/>
          <p:cNvSpPr/>
          <p:nvPr/>
        </p:nvSpPr>
        <p:spPr>
          <a:xfrm>
            <a:off x="548640" y="3657600"/>
            <a:ext cx="11094415" cy="0"/>
          </a:xfrm>
          <a:prstGeom prst="line">
            <a:avLst/>
          </a:prstGeom>
          <a:noFill/>
          <a:ln w="38100">
            <a:solidFill>
              <a:srgbClr val="1B2140"/>
            </a:solidFill>
            <a:prstDash val="solid"/>
            <a:tailEnd type="triangle"/>
          </a:ln>
        </p:spPr>
      </p:sp>
      <p:sp>
        <p:nvSpPr>
          <p:cNvPr id="7" name="Shape 5"/>
          <p:cNvSpPr/>
          <p:nvPr/>
        </p:nvSpPr>
        <p:spPr>
          <a:xfrm>
            <a:off x="960120" y="3246120"/>
            <a:ext cx="0" cy="411480"/>
          </a:xfrm>
          <a:prstGeom prst="line">
            <a:avLst/>
          </a:prstGeom>
          <a:noFill/>
          <a:ln w="19050">
            <a:solidFill>
              <a:srgbClr val="2F6FED"/>
            </a:solidFill>
            <a:prstDash val="solid"/>
          </a:ln>
        </p:spPr>
      </p:sp>
      <p:sp>
        <p:nvSpPr>
          <p:cNvPr id="8" name="Shape 6"/>
          <p:cNvSpPr/>
          <p:nvPr/>
        </p:nvSpPr>
        <p:spPr>
          <a:xfrm>
            <a:off x="841248" y="3538728"/>
            <a:ext cx="237744" cy="237744"/>
          </a:xfrm>
          <a:prstGeom prst="ellipse">
            <a:avLst/>
          </a:prstGeom>
          <a:solidFill>
            <a:schemeClr val="accent1"/>
          </a:solidFill>
          <a:ln w="19050">
            <a:solidFill>
              <a:srgbClr val="FFFFFF"/>
            </a:solidFill>
            <a:prstDash val="solid"/>
          </a:ln>
        </p:spPr>
      </p:sp>
      <p:sp>
        <p:nvSpPr>
          <p:cNvPr id="9" name="Text 7"/>
          <p:cNvSpPr txBox="1"/>
          <p:nvPr/>
        </p:nvSpPr>
        <p:spPr>
          <a:xfrm>
            <a:off x="272165" y="2350008"/>
            <a:ext cx="1375911" cy="868680"/>
          </a:xfrm>
          <a:prstGeom prst="rect">
            <a:avLst/>
          </a:prstGeom>
          <a:noFill/>
          <a:ln/>
        </p:spPr>
        <p:txBody>
          <a:bodyPr wrap="square" lIns="0" tIns="0" rIns="0" bIns="0" rtlCol="0" anchor="b"/>
          <a:lstStyle/>
          <a:p>
            <a:pPr algn="ctr" indent="0" marL="0">
              <a:buNone/>
            </a:pPr>
            <a:r>
              <a:rPr lang="en-US" sz="1700" b="1" dirty="0">
                <a:solidFill>
                  <a:srgbClr val="1F55C9"/>
                </a:solidFill>
              </a:rPr>
              <a:t>1981</a:t>
            </a:r>
            <a:endParaRPr lang="en-US" sz="1400" dirty="0"/>
          </a:p>
          <a:p>
            <a:pPr algn="ctr" indent="0" marL="0">
              <a:buNone/>
            </a:pPr>
            <a:r>
              <a:rPr lang="en-US" sz="1500" dirty="0">
                <a:solidFill>
                  <a:srgbClr val="1B2140"/>
                </a:solidFill>
              </a:rPr>
              <a:t>IBM PC</a:t>
            </a:r>
            <a:endParaRPr lang="en-US" sz="1400" dirty="0"/>
          </a:p>
        </p:txBody>
      </p:sp>
      <p:sp>
        <p:nvSpPr>
          <p:cNvPr id="10" name="Shape 8"/>
          <p:cNvSpPr/>
          <p:nvPr/>
        </p:nvSpPr>
        <p:spPr>
          <a:xfrm>
            <a:off x="1693795" y="3657600"/>
            <a:ext cx="0" cy="411480"/>
          </a:xfrm>
          <a:prstGeom prst="line">
            <a:avLst/>
          </a:prstGeom>
          <a:noFill/>
          <a:ln w="19050">
            <a:solidFill>
              <a:srgbClr val="2F6FED"/>
            </a:solidFill>
            <a:prstDash val="solid"/>
          </a:ln>
        </p:spPr>
      </p:sp>
      <p:sp>
        <p:nvSpPr>
          <p:cNvPr id="11" name="Shape 9"/>
          <p:cNvSpPr/>
          <p:nvPr/>
        </p:nvSpPr>
        <p:spPr>
          <a:xfrm>
            <a:off x="1574923" y="3538728"/>
            <a:ext cx="237744" cy="237744"/>
          </a:xfrm>
          <a:prstGeom prst="ellipse">
            <a:avLst/>
          </a:prstGeom>
          <a:solidFill>
            <a:schemeClr val="accent1"/>
          </a:solidFill>
          <a:ln w="19050">
            <a:solidFill>
              <a:srgbClr val="FFFFFF"/>
            </a:solidFill>
            <a:prstDash val="solid"/>
          </a:ln>
        </p:spPr>
      </p:sp>
      <p:sp>
        <p:nvSpPr>
          <p:cNvPr id="12" name="Text 10"/>
          <p:cNvSpPr txBox="1"/>
          <p:nvPr/>
        </p:nvSpPr>
        <p:spPr>
          <a:xfrm>
            <a:off x="1005840" y="4096512"/>
            <a:ext cx="1375911" cy="868680"/>
          </a:xfrm>
          <a:prstGeom prst="rect">
            <a:avLst/>
          </a:prstGeom>
          <a:noFill/>
          <a:ln/>
        </p:spPr>
        <p:txBody>
          <a:bodyPr wrap="square" lIns="0" tIns="0" rIns="0" bIns="0" rtlCol="0" anchor="t"/>
          <a:lstStyle/>
          <a:p>
            <a:pPr algn="ctr" indent="0" marL="0">
              <a:buNone/>
            </a:pPr>
            <a:r>
              <a:rPr lang="en-US" sz="1700" b="1" dirty="0">
                <a:solidFill>
                  <a:srgbClr val="1F55C9"/>
                </a:solidFill>
              </a:rPr>
              <a:t>1983</a:t>
            </a:r>
            <a:endParaRPr lang="en-US" sz="1400" dirty="0"/>
          </a:p>
          <a:p>
            <a:pPr algn="ctr" indent="0" marL="0">
              <a:buNone/>
            </a:pPr>
            <a:r>
              <a:rPr lang="en-US" sz="1500" dirty="0">
                <a:solidFill>
                  <a:srgbClr val="1B2140"/>
                </a:solidFill>
              </a:rPr>
              <a:t>切换到TCP/IP</a:t>
            </a:r>
            <a:endParaRPr lang="en-US" sz="1400" dirty="0"/>
          </a:p>
        </p:txBody>
      </p:sp>
      <p:sp>
        <p:nvSpPr>
          <p:cNvPr id="13" name="Shape 11"/>
          <p:cNvSpPr/>
          <p:nvPr/>
        </p:nvSpPr>
        <p:spPr>
          <a:xfrm>
            <a:off x="2427471" y="2514600"/>
            <a:ext cx="0" cy="1143000"/>
          </a:xfrm>
          <a:prstGeom prst="line">
            <a:avLst/>
          </a:prstGeom>
          <a:noFill/>
          <a:ln w="19050">
            <a:solidFill>
              <a:srgbClr val="2F6FED"/>
            </a:solidFill>
            <a:prstDash val="solid"/>
          </a:ln>
        </p:spPr>
      </p:sp>
      <p:sp>
        <p:nvSpPr>
          <p:cNvPr id="14" name="Shape 12"/>
          <p:cNvSpPr/>
          <p:nvPr/>
        </p:nvSpPr>
        <p:spPr>
          <a:xfrm>
            <a:off x="2308599" y="3538728"/>
            <a:ext cx="237744" cy="237744"/>
          </a:xfrm>
          <a:prstGeom prst="ellipse">
            <a:avLst/>
          </a:prstGeom>
          <a:solidFill>
            <a:schemeClr val="accent1"/>
          </a:solidFill>
          <a:ln w="19050">
            <a:solidFill>
              <a:srgbClr val="FFFFFF"/>
            </a:solidFill>
            <a:prstDash val="solid"/>
          </a:ln>
        </p:spPr>
      </p:sp>
      <p:sp>
        <p:nvSpPr>
          <p:cNvPr id="15" name="Text 13"/>
          <p:cNvSpPr txBox="1"/>
          <p:nvPr/>
        </p:nvSpPr>
        <p:spPr>
          <a:xfrm>
            <a:off x="1739515" y="1618488"/>
            <a:ext cx="1375911" cy="868680"/>
          </a:xfrm>
          <a:prstGeom prst="rect">
            <a:avLst/>
          </a:prstGeom>
          <a:noFill/>
          <a:ln/>
        </p:spPr>
        <p:txBody>
          <a:bodyPr wrap="square" lIns="0" tIns="0" rIns="0" bIns="0" rtlCol="0" anchor="b"/>
          <a:lstStyle/>
          <a:p>
            <a:pPr algn="ctr" indent="0" marL="0">
              <a:buNone/>
            </a:pPr>
            <a:r>
              <a:rPr lang="en-US" sz="1700" b="1" dirty="0">
                <a:solidFill>
                  <a:srgbClr val="1F55C9"/>
                </a:solidFill>
              </a:rPr>
              <a:t>1984</a:t>
            </a:r>
            <a:endParaRPr lang="en-US" sz="1400" dirty="0"/>
          </a:p>
          <a:p>
            <a:pPr algn="ctr" indent="0" marL="0">
              <a:buNone/>
            </a:pPr>
            <a:r>
              <a:rPr lang="en-US" sz="1500" dirty="0">
                <a:solidFill>
                  <a:srgbClr val="1B2140"/>
                </a:solidFill>
              </a:rPr>
              <a:t>Macintosh</a:t>
            </a:r>
            <a:endParaRPr lang="en-US" sz="1400" dirty="0"/>
          </a:p>
        </p:txBody>
      </p:sp>
      <p:sp>
        <p:nvSpPr>
          <p:cNvPr id="16" name="Shape 14"/>
          <p:cNvSpPr/>
          <p:nvPr/>
        </p:nvSpPr>
        <p:spPr>
          <a:xfrm>
            <a:off x="3161146" y="3657600"/>
            <a:ext cx="0" cy="1143000"/>
          </a:xfrm>
          <a:prstGeom prst="line">
            <a:avLst/>
          </a:prstGeom>
          <a:noFill/>
          <a:ln w="19050">
            <a:solidFill>
              <a:srgbClr val="2F6FED"/>
            </a:solidFill>
            <a:prstDash val="solid"/>
          </a:ln>
        </p:spPr>
      </p:sp>
      <p:sp>
        <p:nvSpPr>
          <p:cNvPr id="17" name="Shape 15"/>
          <p:cNvSpPr/>
          <p:nvPr/>
        </p:nvSpPr>
        <p:spPr>
          <a:xfrm>
            <a:off x="3042274" y="3538728"/>
            <a:ext cx="237744" cy="237744"/>
          </a:xfrm>
          <a:prstGeom prst="ellipse">
            <a:avLst/>
          </a:prstGeom>
          <a:solidFill>
            <a:schemeClr val="accent1"/>
          </a:solidFill>
          <a:ln w="19050">
            <a:solidFill>
              <a:srgbClr val="FFFFFF"/>
            </a:solidFill>
            <a:prstDash val="solid"/>
          </a:ln>
        </p:spPr>
      </p:sp>
      <p:sp>
        <p:nvSpPr>
          <p:cNvPr id="18" name="Text 16"/>
          <p:cNvSpPr txBox="1"/>
          <p:nvPr/>
        </p:nvSpPr>
        <p:spPr>
          <a:xfrm>
            <a:off x="2473191" y="4828032"/>
            <a:ext cx="1375911" cy="868680"/>
          </a:xfrm>
          <a:prstGeom prst="rect">
            <a:avLst/>
          </a:prstGeom>
          <a:noFill/>
          <a:ln/>
        </p:spPr>
        <p:txBody>
          <a:bodyPr wrap="square" lIns="0" tIns="0" rIns="0" bIns="0" rtlCol="0" anchor="t"/>
          <a:lstStyle/>
          <a:p>
            <a:pPr algn="ctr" indent="0" marL="0">
              <a:buNone/>
            </a:pPr>
            <a:r>
              <a:rPr lang="en-US" sz="1700" b="1" dirty="0">
                <a:solidFill>
                  <a:srgbClr val="1F55C9"/>
                </a:solidFill>
              </a:rPr>
              <a:t>1989</a:t>
            </a:r>
            <a:endParaRPr lang="en-US" sz="1400" dirty="0"/>
          </a:p>
          <a:p>
            <a:pPr algn="ctr" indent="0" marL="0">
              <a:buNone/>
            </a:pPr>
            <a:r>
              <a:rPr lang="en-US" sz="1500" dirty="0">
                <a:solidFill>
                  <a:srgbClr val="1B2140"/>
                </a:solidFill>
              </a:rPr>
              <a:t>万维网提出</a:t>
            </a:r>
            <a:endParaRPr lang="en-US" sz="1400" dirty="0"/>
          </a:p>
        </p:txBody>
      </p:sp>
      <p:sp>
        <p:nvSpPr>
          <p:cNvPr id="19" name="Shape 17"/>
          <p:cNvSpPr/>
          <p:nvPr/>
        </p:nvSpPr>
        <p:spPr>
          <a:xfrm>
            <a:off x="3894821" y="3246120"/>
            <a:ext cx="0" cy="411480"/>
          </a:xfrm>
          <a:prstGeom prst="line">
            <a:avLst/>
          </a:prstGeom>
          <a:noFill/>
          <a:ln w="19050">
            <a:solidFill>
              <a:srgbClr val="7B4DFF"/>
            </a:solidFill>
            <a:prstDash val="solid"/>
          </a:ln>
        </p:spPr>
      </p:sp>
      <p:sp>
        <p:nvSpPr>
          <p:cNvPr id="20" name="Shape 18"/>
          <p:cNvSpPr/>
          <p:nvPr/>
        </p:nvSpPr>
        <p:spPr>
          <a:xfrm>
            <a:off x="3775949" y="3538728"/>
            <a:ext cx="237744" cy="237744"/>
          </a:xfrm>
          <a:prstGeom prst="ellipse">
            <a:avLst/>
          </a:prstGeom>
          <a:solidFill>
            <a:schemeClr val="accent3"/>
          </a:solidFill>
          <a:ln w="19050">
            <a:solidFill>
              <a:srgbClr val="FFFFFF"/>
            </a:solidFill>
            <a:prstDash val="solid"/>
          </a:ln>
        </p:spPr>
      </p:sp>
      <p:sp>
        <p:nvSpPr>
          <p:cNvPr id="21" name="Text 19"/>
          <p:cNvSpPr txBox="1"/>
          <p:nvPr/>
        </p:nvSpPr>
        <p:spPr>
          <a:xfrm>
            <a:off x="3206866" y="2350008"/>
            <a:ext cx="1375911" cy="868680"/>
          </a:xfrm>
          <a:prstGeom prst="rect">
            <a:avLst/>
          </a:prstGeom>
          <a:noFill/>
          <a:ln/>
        </p:spPr>
        <p:txBody>
          <a:bodyPr wrap="square" lIns="0" tIns="0" rIns="0" bIns="0" rtlCol="0" anchor="b"/>
          <a:lstStyle/>
          <a:p>
            <a:pPr algn="ctr" indent="0" marL="0">
              <a:buNone/>
            </a:pPr>
            <a:r>
              <a:rPr lang="en-US" sz="1700" b="1" dirty="0">
                <a:solidFill>
                  <a:srgbClr val="5A2FD3"/>
                </a:solidFill>
              </a:rPr>
              <a:t>1991</a:t>
            </a:r>
            <a:endParaRPr lang="en-US" sz="1400" dirty="0"/>
          </a:p>
          <a:p>
            <a:pPr algn="ctr" indent="0" marL="0">
              <a:buNone/>
            </a:pPr>
            <a:r>
              <a:rPr lang="en-US" sz="1500" dirty="0">
                <a:solidFill>
                  <a:srgbClr val="1B2140"/>
                </a:solidFill>
              </a:rPr>
              <a:t>Linux</a:t>
            </a:r>
            <a:endParaRPr lang="en-US" sz="1400" dirty="0"/>
          </a:p>
        </p:txBody>
      </p:sp>
      <p:sp>
        <p:nvSpPr>
          <p:cNvPr id="22" name="Shape 20"/>
          <p:cNvSpPr/>
          <p:nvPr/>
        </p:nvSpPr>
        <p:spPr>
          <a:xfrm>
            <a:off x="4628497" y="3657600"/>
            <a:ext cx="0" cy="411480"/>
          </a:xfrm>
          <a:prstGeom prst="line">
            <a:avLst/>
          </a:prstGeom>
          <a:noFill/>
          <a:ln w="19050">
            <a:solidFill>
              <a:srgbClr val="7B4DFF"/>
            </a:solidFill>
            <a:prstDash val="solid"/>
          </a:ln>
        </p:spPr>
      </p:sp>
      <p:sp>
        <p:nvSpPr>
          <p:cNvPr id="23" name="Shape 21"/>
          <p:cNvSpPr/>
          <p:nvPr/>
        </p:nvSpPr>
        <p:spPr>
          <a:xfrm>
            <a:off x="4509625" y="3538728"/>
            <a:ext cx="237744" cy="237744"/>
          </a:xfrm>
          <a:prstGeom prst="ellipse">
            <a:avLst/>
          </a:prstGeom>
          <a:solidFill>
            <a:schemeClr val="accent3"/>
          </a:solidFill>
          <a:ln w="19050">
            <a:solidFill>
              <a:srgbClr val="FFFFFF"/>
            </a:solidFill>
            <a:prstDash val="solid"/>
          </a:ln>
        </p:spPr>
      </p:sp>
      <p:sp>
        <p:nvSpPr>
          <p:cNvPr id="24" name="Text 22"/>
          <p:cNvSpPr txBox="1"/>
          <p:nvPr/>
        </p:nvSpPr>
        <p:spPr>
          <a:xfrm>
            <a:off x="3940541" y="4096512"/>
            <a:ext cx="1375911" cy="868680"/>
          </a:xfrm>
          <a:prstGeom prst="rect">
            <a:avLst/>
          </a:prstGeom>
          <a:noFill/>
          <a:ln/>
        </p:spPr>
        <p:txBody>
          <a:bodyPr wrap="square" lIns="0" tIns="0" rIns="0" bIns="0" rtlCol="0" anchor="t"/>
          <a:lstStyle/>
          <a:p>
            <a:pPr algn="ctr" indent="0" marL="0">
              <a:buNone/>
            </a:pPr>
            <a:r>
              <a:rPr lang="en-US" sz="1700" b="1" dirty="0">
                <a:solidFill>
                  <a:srgbClr val="5A2FD3"/>
                </a:solidFill>
              </a:rPr>
              <a:t>1994</a:t>
            </a:r>
            <a:endParaRPr lang="en-US" sz="1400" dirty="0"/>
          </a:p>
          <a:p>
            <a:pPr algn="ctr" indent="0" marL="0">
              <a:buNone/>
            </a:pPr>
            <a:r>
              <a:rPr lang="en-US" sz="1500" dirty="0">
                <a:solidFill>
                  <a:srgbClr val="1B2140"/>
                </a:solidFill>
              </a:rPr>
              <a:t>中国接入互联网</a:t>
            </a:r>
            <a:endParaRPr lang="en-US" sz="1400" dirty="0"/>
          </a:p>
        </p:txBody>
      </p:sp>
      <p:sp>
        <p:nvSpPr>
          <p:cNvPr id="25" name="Shape 23"/>
          <p:cNvSpPr/>
          <p:nvPr/>
        </p:nvSpPr>
        <p:spPr>
          <a:xfrm>
            <a:off x="5362172" y="2514600"/>
            <a:ext cx="0" cy="1143000"/>
          </a:xfrm>
          <a:prstGeom prst="line">
            <a:avLst/>
          </a:prstGeom>
          <a:noFill/>
          <a:ln w="19050">
            <a:solidFill>
              <a:srgbClr val="7B4DFF"/>
            </a:solidFill>
            <a:prstDash val="solid"/>
          </a:ln>
        </p:spPr>
      </p:sp>
      <p:sp>
        <p:nvSpPr>
          <p:cNvPr id="26" name="Shape 24"/>
          <p:cNvSpPr/>
          <p:nvPr/>
        </p:nvSpPr>
        <p:spPr>
          <a:xfrm>
            <a:off x="5243300" y="3538728"/>
            <a:ext cx="237744" cy="237744"/>
          </a:xfrm>
          <a:prstGeom prst="ellipse">
            <a:avLst/>
          </a:prstGeom>
          <a:solidFill>
            <a:schemeClr val="accent3"/>
          </a:solidFill>
          <a:ln w="19050">
            <a:solidFill>
              <a:srgbClr val="FFFFFF"/>
            </a:solidFill>
            <a:prstDash val="solid"/>
          </a:ln>
        </p:spPr>
      </p:sp>
      <p:sp>
        <p:nvSpPr>
          <p:cNvPr id="27" name="Text 25"/>
          <p:cNvSpPr txBox="1"/>
          <p:nvPr/>
        </p:nvSpPr>
        <p:spPr>
          <a:xfrm>
            <a:off x="4674217" y="1618488"/>
            <a:ext cx="1375911" cy="868680"/>
          </a:xfrm>
          <a:prstGeom prst="rect">
            <a:avLst/>
          </a:prstGeom>
          <a:noFill/>
          <a:ln/>
        </p:spPr>
        <p:txBody>
          <a:bodyPr wrap="square" lIns="0" tIns="0" rIns="0" bIns="0" rtlCol="0" anchor="b"/>
          <a:lstStyle/>
          <a:p>
            <a:pPr algn="ctr" indent="0" marL="0">
              <a:buNone/>
            </a:pPr>
            <a:r>
              <a:rPr lang="en-US" sz="1700" b="1" dirty="0">
                <a:solidFill>
                  <a:srgbClr val="5A2FD3"/>
                </a:solidFill>
              </a:rPr>
              <a:t>1997—99</a:t>
            </a:r>
            <a:endParaRPr lang="en-US" sz="1400" dirty="0"/>
          </a:p>
          <a:p>
            <a:pPr algn="ctr" indent="0" marL="0">
              <a:buNone/>
            </a:pPr>
            <a:r>
              <a:rPr lang="en-US" sz="1500" dirty="0">
                <a:solidFill>
                  <a:srgbClr val="1B2140"/>
                </a:solidFill>
              </a:rPr>
              <a:t>802.11 / Wi-Fi</a:t>
            </a:r>
            <a:endParaRPr lang="en-US" sz="1400" dirty="0"/>
          </a:p>
        </p:txBody>
      </p:sp>
      <p:sp>
        <p:nvSpPr>
          <p:cNvPr id="28" name="Shape 26"/>
          <p:cNvSpPr/>
          <p:nvPr/>
        </p:nvSpPr>
        <p:spPr>
          <a:xfrm>
            <a:off x="6095848" y="3657600"/>
            <a:ext cx="0" cy="1143000"/>
          </a:xfrm>
          <a:prstGeom prst="line">
            <a:avLst/>
          </a:prstGeom>
          <a:noFill/>
          <a:ln w="19050">
            <a:solidFill>
              <a:srgbClr val="7B4DFF"/>
            </a:solidFill>
            <a:prstDash val="solid"/>
          </a:ln>
        </p:spPr>
      </p:sp>
      <p:sp>
        <p:nvSpPr>
          <p:cNvPr id="29" name="Shape 27"/>
          <p:cNvSpPr/>
          <p:nvPr/>
        </p:nvSpPr>
        <p:spPr>
          <a:xfrm>
            <a:off x="5976976" y="3538728"/>
            <a:ext cx="237744" cy="237744"/>
          </a:xfrm>
          <a:prstGeom prst="ellipse">
            <a:avLst/>
          </a:prstGeom>
          <a:solidFill>
            <a:schemeClr val="accent3"/>
          </a:solidFill>
          <a:ln w="19050">
            <a:solidFill>
              <a:srgbClr val="FFFFFF"/>
            </a:solidFill>
            <a:prstDash val="solid"/>
          </a:ln>
        </p:spPr>
      </p:sp>
      <p:sp>
        <p:nvSpPr>
          <p:cNvPr id="30" name="Text 28"/>
          <p:cNvSpPr txBox="1"/>
          <p:nvPr/>
        </p:nvSpPr>
        <p:spPr>
          <a:xfrm>
            <a:off x="5407892" y="4828032"/>
            <a:ext cx="1375911" cy="868680"/>
          </a:xfrm>
          <a:prstGeom prst="rect">
            <a:avLst/>
          </a:prstGeom>
          <a:noFill/>
          <a:ln/>
        </p:spPr>
        <p:txBody>
          <a:bodyPr wrap="square" lIns="0" tIns="0" rIns="0" bIns="0" rtlCol="0" anchor="t"/>
          <a:lstStyle/>
          <a:p>
            <a:pPr algn="ctr" indent="0" marL="0">
              <a:buNone/>
            </a:pPr>
            <a:r>
              <a:rPr lang="en-US" sz="1700" b="1" dirty="0">
                <a:solidFill>
                  <a:srgbClr val="5A2FD3"/>
                </a:solidFill>
              </a:rPr>
              <a:t>1998</a:t>
            </a:r>
            <a:endParaRPr lang="en-US" sz="1400" dirty="0"/>
          </a:p>
          <a:p>
            <a:pPr algn="ctr" indent="0" marL="0">
              <a:buNone/>
            </a:pPr>
            <a:r>
              <a:rPr lang="en-US" sz="1500" dirty="0">
                <a:solidFill>
                  <a:srgbClr val="1B2140"/>
                </a:solidFill>
              </a:rPr>
              <a:t>谷歌成立</a:t>
            </a:r>
            <a:endParaRPr lang="en-US" sz="1400" dirty="0"/>
          </a:p>
        </p:txBody>
      </p:sp>
      <p:sp>
        <p:nvSpPr>
          <p:cNvPr id="31" name="Shape 29"/>
          <p:cNvSpPr/>
          <p:nvPr/>
        </p:nvSpPr>
        <p:spPr>
          <a:xfrm>
            <a:off x="6829523" y="3246120"/>
            <a:ext cx="0" cy="411480"/>
          </a:xfrm>
          <a:prstGeom prst="line">
            <a:avLst/>
          </a:prstGeom>
          <a:noFill/>
          <a:ln w="19050">
            <a:solidFill>
              <a:srgbClr val="7B4DFF"/>
            </a:solidFill>
            <a:prstDash val="solid"/>
          </a:ln>
        </p:spPr>
      </p:sp>
      <p:sp>
        <p:nvSpPr>
          <p:cNvPr id="32" name="Shape 30"/>
          <p:cNvSpPr/>
          <p:nvPr/>
        </p:nvSpPr>
        <p:spPr>
          <a:xfrm>
            <a:off x="6710651" y="3538728"/>
            <a:ext cx="237744" cy="237744"/>
          </a:xfrm>
          <a:prstGeom prst="ellipse">
            <a:avLst/>
          </a:prstGeom>
          <a:solidFill>
            <a:schemeClr val="accent3"/>
          </a:solidFill>
          <a:ln w="19050">
            <a:solidFill>
              <a:srgbClr val="FFFFFF"/>
            </a:solidFill>
            <a:prstDash val="solid"/>
          </a:ln>
        </p:spPr>
      </p:sp>
      <p:sp>
        <p:nvSpPr>
          <p:cNvPr id="33" name="Text 31"/>
          <p:cNvSpPr txBox="1"/>
          <p:nvPr/>
        </p:nvSpPr>
        <p:spPr>
          <a:xfrm>
            <a:off x="6141568" y="2350008"/>
            <a:ext cx="1375911" cy="868680"/>
          </a:xfrm>
          <a:prstGeom prst="rect">
            <a:avLst/>
          </a:prstGeom>
          <a:noFill/>
          <a:ln/>
        </p:spPr>
        <p:txBody>
          <a:bodyPr wrap="square" lIns="0" tIns="0" rIns="0" bIns="0" rtlCol="0" anchor="b"/>
          <a:lstStyle/>
          <a:p>
            <a:pPr algn="ctr" indent="0" marL="0">
              <a:buNone/>
            </a:pPr>
            <a:r>
              <a:rPr lang="en-US" sz="1700" b="1" dirty="0">
                <a:solidFill>
                  <a:srgbClr val="5A2FD3"/>
                </a:solidFill>
              </a:rPr>
              <a:t>2006</a:t>
            </a:r>
            <a:endParaRPr lang="en-US" sz="1400" dirty="0"/>
          </a:p>
          <a:p>
            <a:pPr algn="ctr" indent="0" marL="0">
              <a:buNone/>
            </a:pPr>
            <a:r>
              <a:rPr lang="en-US" sz="1500" dirty="0">
                <a:solidFill>
                  <a:srgbClr val="1B2140"/>
                </a:solidFill>
              </a:rPr>
              <a:t>云计算服务</a:t>
            </a:r>
            <a:endParaRPr lang="en-US" sz="1400" dirty="0"/>
          </a:p>
        </p:txBody>
      </p:sp>
      <p:sp>
        <p:nvSpPr>
          <p:cNvPr id="34" name="Shape 32"/>
          <p:cNvSpPr/>
          <p:nvPr/>
        </p:nvSpPr>
        <p:spPr>
          <a:xfrm>
            <a:off x="7563198" y="3657600"/>
            <a:ext cx="0" cy="411480"/>
          </a:xfrm>
          <a:prstGeom prst="line">
            <a:avLst/>
          </a:prstGeom>
          <a:noFill/>
          <a:ln w="19050">
            <a:solidFill>
              <a:srgbClr val="7B4DFF"/>
            </a:solidFill>
            <a:prstDash val="solid"/>
          </a:ln>
        </p:spPr>
      </p:sp>
      <p:sp>
        <p:nvSpPr>
          <p:cNvPr id="35" name="Shape 33"/>
          <p:cNvSpPr/>
          <p:nvPr/>
        </p:nvSpPr>
        <p:spPr>
          <a:xfrm>
            <a:off x="7444326" y="3538728"/>
            <a:ext cx="237744" cy="237744"/>
          </a:xfrm>
          <a:prstGeom prst="ellipse">
            <a:avLst/>
          </a:prstGeom>
          <a:solidFill>
            <a:schemeClr val="accent3"/>
          </a:solidFill>
          <a:ln w="19050">
            <a:solidFill>
              <a:srgbClr val="FFFFFF"/>
            </a:solidFill>
            <a:prstDash val="solid"/>
          </a:ln>
        </p:spPr>
      </p:sp>
      <p:sp>
        <p:nvSpPr>
          <p:cNvPr id="36" name="Text 34"/>
          <p:cNvSpPr txBox="1"/>
          <p:nvPr/>
        </p:nvSpPr>
        <p:spPr>
          <a:xfrm>
            <a:off x="6875243" y="4096512"/>
            <a:ext cx="1375911" cy="868680"/>
          </a:xfrm>
          <a:prstGeom prst="rect">
            <a:avLst/>
          </a:prstGeom>
          <a:noFill/>
          <a:ln/>
        </p:spPr>
        <p:txBody>
          <a:bodyPr wrap="square" lIns="0" tIns="0" rIns="0" bIns="0" rtlCol="0" anchor="t"/>
          <a:lstStyle/>
          <a:p>
            <a:pPr algn="ctr" indent="0" marL="0">
              <a:buNone/>
            </a:pPr>
            <a:r>
              <a:rPr lang="en-US" sz="1700" b="1" dirty="0">
                <a:solidFill>
                  <a:srgbClr val="5A2FD3"/>
                </a:solidFill>
              </a:rPr>
              <a:t>2007</a:t>
            </a:r>
            <a:endParaRPr lang="en-US" sz="1400" dirty="0"/>
          </a:p>
          <a:p>
            <a:pPr algn="ctr" indent="0" marL="0">
              <a:buNone/>
            </a:pPr>
            <a:r>
              <a:rPr lang="en-US" sz="1500" dirty="0">
                <a:solidFill>
                  <a:srgbClr val="1B2140"/>
                </a:solidFill>
              </a:rPr>
              <a:t>iPhone发布</a:t>
            </a:r>
            <a:endParaRPr lang="en-US" sz="1400" dirty="0"/>
          </a:p>
        </p:txBody>
      </p:sp>
      <p:sp>
        <p:nvSpPr>
          <p:cNvPr id="37" name="Shape 35"/>
          <p:cNvSpPr/>
          <p:nvPr/>
        </p:nvSpPr>
        <p:spPr>
          <a:xfrm>
            <a:off x="8296874" y="2514600"/>
            <a:ext cx="0" cy="1143000"/>
          </a:xfrm>
          <a:prstGeom prst="line">
            <a:avLst/>
          </a:prstGeom>
          <a:noFill/>
          <a:ln w="19050">
            <a:solidFill>
              <a:srgbClr val="FF8A3D"/>
            </a:solidFill>
            <a:prstDash val="solid"/>
          </a:ln>
        </p:spPr>
      </p:sp>
      <p:sp>
        <p:nvSpPr>
          <p:cNvPr id="38" name="Shape 36"/>
          <p:cNvSpPr/>
          <p:nvPr/>
        </p:nvSpPr>
        <p:spPr>
          <a:xfrm>
            <a:off x="8178002" y="3538728"/>
            <a:ext cx="237744" cy="237744"/>
          </a:xfrm>
          <a:prstGeom prst="ellipse">
            <a:avLst/>
          </a:prstGeom>
          <a:solidFill>
            <a:schemeClr val="accent2"/>
          </a:solidFill>
          <a:ln w="19050">
            <a:solidFill>
              <a:srgbClr val="FFFFFF"/>
            </a:solidFill>
            <a:prstDash val="solid"/>
          </a:ln>
        </p:spPr>
      </p:sp>
      <p:sp>
        <p:nvSpPr>
          <p:cNvPr id="39" name="Text 37"/>
          <p:cNvSpPr txBox="1"/>
          <p:nvPr/>
        </p:nvSpPr>
        <p:spPr>
          <a:xfrm>
            <a:off x="7608918" y="1618488"/>
            <a:ext cx="1375911" cy="868680"/>
          </a:xfrm>
          <a:prstGeom prst="rect">
            <a:avLst/>
          </a:prstGeom>
          <a:noFill/>
          <a:ln/>
        </p:spPr>
        <p:txBody>
          <a:bodyPr wrap="square" lIns="0" tIns="0" rIns="0" bIns="0" rtlCol="0" anchor="b"/>
          <a:lstStyle/>
          <a:p>
            <a:pPr algn="ctr" indent="0" marL="0">
              <a:buNone/>
            </a:pPr>
            <a:r>
              <a:rPr lang="en-US" sz="1700" b="1" dirty="0">
                <a:solidFill>
                  <a:srgbClr val="B4501A"/>
                </a:solidFill>
              </a:rPr>
              <a:t>2012</a:t>
            </a:r>
            <a:endParaRPr lang="en-US" sz="1400" dirty="0"/>
          </a:p>
          <a:p>
            <a:pPr algn="ctr" indent="0" marL="0">
              <a:buNone/>
            </a:pPr>
            <a:r>
              <a:rPr lang="en-US" sz="1500" dirty="0">
                <a:solidFill>
                  <a:srgbClr val="1B2140"/>
                </a:solidFill>
              </a:rPr>
              <a:t>AlexNet</a:t>
            </a:r>
            <a:endParaRPr lang="en-US" sz="1400" dirty="0"/>
          </a:p>
        </p:txBody>
      </p:sp>
      <p:sp>
        <p:nvSpPr>
          <p:cNvPr id="40" name="Shape 38"/>
          <p:cNvSpPr/>
          <p:nvPr/>
        </p:nvSpPr>
        <p:spPr>
          <a:xfrm>
            <a:off x="9030549" y="3657600"/>
            <a:ext cx="0" cy="1143000"/>
          </a:xfrm>
          <a:prstGeom prst="line">
            <a:avLst/>
          </a:prstGeom>
          <a:noFill/>
          <a:ln w="19050">
            <a:solidFill>
              <a:srgbClr val="FF8A3D"/>
            </a:solidFill>
            <a:prstDash val="solid"/>
          </a:ln>
        </p:spPr>
      </p:sp>
      <p:sp>
        <p:nvSpPr>
          <p:cNvPr id="41" name="Shape 39"/>
          <p:cNvSpPr/>
          <p:nvPr/>
        </p:nvSpPr>
        <p:spPr>
          <a:xfrm>
            <a:off x="8911677" y="3538728"/>
            <a:ext cx="237744" cy="237744"/>
          </a:xfrm>
          <a:prstGeom prst="ellipse">
            <a:avLst/>
          </a:prstGeom>
          <a:solidFill>
            <a:schemeClr val="accent2"/>
          </a:solidFill>
          <a:ln w="19050">
            <a:solidFill>
              <a:srgbClr val="FFFFFF"/>
            </a:solidFill>
            <a:prstDash val="solid"/>
          </a:ln>
        </p:spPr>
      </p:sp>
      <p:sp>
        <p:nvSpPr>
          <p:cNvPr id="42" name="Text 40"/>
          <p:cNvSpPr txBox="1"/>
          <p:nvPr/>
        </p:nvSpPr>
        <p:spPr>
          <a:xfrm>
            <a:off x="8342594" y="4828032"/>
            <a:ext cx="1375911" cy="868680"/>
          </a:xfrm>
          <a:prstGeom prst="rect">
            <a:avLst/>
          </a:prstGeom>
          <a:noFill/>
          <a:ln/>
        </p:spPr>
        <p:txBody>
          <a:bodyPr wrap="square" lIns="0" tIns="0" rIns="0" bIns="0" rtlCol="0" anchor="t"/>
          <a:lstStyle/>
          <a:p>
            <a:pPr algn="ctr" indent="0" marL="0">
              <a:buNone/>
            </a:pPr>
            <a:r>
              <a:rPr lang="en-US" sz="1700" b="1" dirty="0">
                <a:solidFill>
                  <a:srgbClr val="B4501A"/>
                </a:solidFill>
              </a:rPr>
              <a:t>2016</a:t>
            </a:r>
            <a:endParaRPr lang="en-US" sz="1400" dirty="0"/>
          </a:p>
          <a:p>
            <a:pPr algn="ctr" indent="0" marL="0">
              <a:buNone/>
            </a:pPr>
            <a:r>
              <a:rPr lang="en-US" sz="1500" dirty="0">
                <a:solidFill>
                  <a:srgbClr val="1B2140"/>
                </a:solidFill>
              </a:rPr>
              <a:t>AlphaGo</a:t>
            </a:r>
            <a:endParaRPr lang="en-US" sz="1400" dirty="0"/>
          </a:p>
        </p:txBody>
      </p:sp>
      <p:sp>
        <p:nvSpPr>
          <p:cNvPr id="43" name="Shape 41"/>
          <p:cNvSpPr/>
          <p:nvPr/>
        </p:nvSpPr>
        <p:spPr>
          <a:xfrm>
            <a:off x="9764224" y="3246120"/>
            <a:ext cx="0" cy="411480"/>
          </a:xfrm>
          <a:prstGeom prst="line">
            <a:avLst/>
          </a:prstGeom>
          <a:noFill/>
          <a:ln w="19050">
            <a:solidFill>
              <a:srgbClr val="FF8A3D"/>
            </a:solidFill>
            <a:prstDash val="solid"/>
          </a:ln>
        </p:spPr>
      </p:sp>
      <p:sp>
        <p:nvSpPr>
          <p:cNvPr id="44" name="Shape 42"/>
          <p:cNvSpPr/>
          <p:nvPr/>
        </p:nvSpPr>
        <p:spPr>
          <a:xfrm>
            <a:off x="9645352" y="3538728"/>
            <a:ext cx="237744" cy="237744"/>
          </a:xfrm>
          <a:prstGeom prst="ellipse">
            <a:avLst/>
          </a:prstGeom>
          <a:solidFill>
            <a:schemeClr val="accent2"/>
          </a:solidFill>
          <a:ln w="19050">
            <a:solidFill>
              <a:srgbClr val="FFFFFF"/>
            </a:solidFill>
            <a:prstDash val="solid"/>
          </a:ln>
        </p:spPr>
      </p:sp>
      <p:sp>
        <p:nvSpPr>
          <p:cNvPr id="45" name="Text 43"/>
          <p:cNvSpPr txBox="1"/>
          <p:nvPr/>
        </p:nvSpPr>
        <p:spPr>
          <a:xfrm>
            <a:off x="9076269" y="2350008"/>
            <a:ext cx="1375911" cy="868680"/>
          </a:xfrm>
          <a:prstGeom prst="rect">
            <a:avLst/>
          </a:prstGeom>
          <a:noFill/>
          <a:ln/>
        </p:spPr>
        <p:txBody>
          <a:bodyPr wrap="square" lIns="0" tIns="0" rIns="0" bIns="0" rtlCol="0" anchor="b"/>
          <a:lstStyle/>
          <a:p>
            <a:pPr algn="ctr" indent="0" marL="0">
              <a:buNone/>
            </a:pPr>
            <a:r>
              <a:rPr lang="en-US" sz="1700" b="1" dirty="0">
                <a:solidFill>
                  <a:srgbClr val="B4501A"/>
                </a:solidFill>
              </a:rPr>
              <a:t>2017</a:t>
            </a:r>
            <a:endParaRPr lang="en-US" sz="1400" dirty="0"/>
          </a:p>
          <a:p>
            <a:pPr algn="ctr" indent="0" marL="0">
              <a:buNone/>
            </a:pPr>
            <a:r>
              <a:rPr lang="en-US" sz="1500" dirty="0">
                <a:solidFill>
                  <a:srgbClr val="1B2140"/>
                </a:solidFill>
              </a:rPr>
              <a:t>Transformer</a:t>
            </a:r>
            <a:endParaRPr lang="en-US" sz="1400" dirty="0"/>
          </a:p>
        </p:txBody>
      </p:sp>
      <p:sp>
        <p:nvSpPr>
          <p:cNvPr id="46" name="Shape 44"/>
          <p:cNvSpPr/>
          <p:nvPr/>
        </p:nvSpPr>
        <p:spPr>
          <a:xfrm>
            <a:off x="10497900" y="3657600"/>
            <a:ext cx="0" cy="411480"/>
          </a:xfrm>
          <a:prstGeom prst="line">
            <a:avLst/>
          </a:prstGeom>
          <a:noFill/>
          <a:ln w="19050">
            <a:solidFill>
              <a:srgbClr val="22B07D"/>
            </a:solidFill>
            <a:prstDash val="solid"/>
          </a:ln>
        </p:spPr>
      </p:sp>
      <p:sp>
        <p:nvSpPr>
          <p:cNvPr id="47" name="Shape 45"/>
          <p:cNvSpPr/>
          <p:nvPr/>
        </p:nvSpPr>
        <p:spPr>
          <a:xfrm>
            <a:off x="10379028" y="3538728"/>
            <a:ext cx="237744" cy="237744"/>
          </a:xfrm>
          <a:prstGeom prst="ellipse">
            <a:avLst/>
          </a:prstGeom>
          <a:solidFill>
            <a:schemeClr val="accent4"/>
          </a:solidFill>
          <a:ln w="19050">
            <a:solidFill>
              <a:srgbClr val="FFFFFF"/>
            </a:solidFill>
            <a:prstDash val="solid"/>
          </a:ln>
        </p:spPr>
      </p:sp>
      <p:sp>
        <p:nvSpPr>
          <p:cNvPr id="48" name="Text 46"/>
          <p:cNvSpPr txBox="1"/>
          <p:nvPr/>
        </p:nvSpPr>
        <p:spPr>
          <a:xfrm>
            <a:off x="9809944" y="4096512"/>
            <a:ext cx="1375911" cy="868680"/>
          </a:xfrm>
          <a:prstGeom prst="rect">
            <a:avLst/>
          </a:prstGeom>
          <a:noFill/>
          <a:ln/>
        </p:spPr>
        <p:txBody>
          <a:bodyPr wrap="square" lIns="0" tIns="0" rIns="0" bIns="0" rtlCol="0" anchor="t"/>
          <a:lstStyle/>
          <a:p>
            <a:pPr algn="ctr" indent="0" marL="0">
              <a:buNone/>
            </a:pPr>
            <a:r>
              <a:rPr lang="en-US" sz="1700" b="1" dirty="0">
                <a:solidFill>
                  <a:srgbClr val="16855E"/>
                </a:solidFill>
              </a:rPr>
              <a:t>2022</a:t>
            </a:r>
            <a:endParaRPr lang="en-US" sz="1400" dirty="0"/>
          </a:p>
          <a:p>
            <a:pPr algn="ctr" indent="0" marL="0">
              <a:buNone/>
            </a:pPr>
            <a:r>
              <a:rPr lang="en-US" sz="1500" dirty="0">
                <a:solidFill>
                  <a:srgbClr val="1B2140"/>
                </a:solidFill>
              </a:rPr>
              <a:t>ChatGPT</a:t>
            </a:r>
            <a:endParaRPr lang="en-US" sz="1400" dirty="0"/>
          </a:p>
        </p:txBody>
      </p:sp>
      <p:sp>
        <p:nvSpPr>
          <p:cNvPr id="49" name="Shape 47"/>
          <p:cNvSpPr/>
          <p:nvPr/>
        </p:nvSpPr>
        <p:spPr>
          <a:xfrm>
            <a:off x="11231575" y="2514600"/>
            <a:ext cx="0" cy="1143000"/>
          </a:xfrm>
          <a:prstGeom prst="line">
            <a:avLst/>
          </a:prstGeom>
          <a:noFill/>
          <a:ln w="19050">
            <a:solidFill>
              <a:srgbClr val="22B07D"/>
            </a:solidFill>
            <a:prstDash val="solid"/>
          </a:ln>
        </p:spPr>
      </p:sp>
      <p:sp>
        <p:nvSpPr>
          <p:cNvPr id="50" name="Shape 48"/>
          <p:cNvSpPr/>
          <p:nvPr/>
        </p:nvSpPr>
        <p:spPr>
          <a:xfrm>
            <a:off x="11112703" y="3538728"/>
            <a:ext cx="237744" cy="237744"/>
          </a:xfrm>
          <a:prstGeom prst="ellipse">
            <a:avLst/>
          </a:prstGeom>
          <a:solidFill>
            <a:schemeClr val="accent4"/>
          </a:solidFill>
          <a:ln w="19050">
            <a:solidFill>
              <a:srgbClr val="FFFFFF"/>
            </a:solidFill>
            <a:prstDash val="solid"/>
          </a:ln>
        </p:spPr>
      </p:sp>
      <p:sp>
        <p:nvSpPr>
          <p:cNvPr id="51" name="Text 49"/>
          <p:cNvSpPr txBox="1"/>
          <p:nvPr/>
        </p:nvSpPr>
        <p:spPr>
          <a:xfrm>
            <a:off x="10543620" y="1618488"/>
            <a:ext cx="1375911" cy="868680"/>
          </a:xfrm>
          <a:prstGeom prst="rect">
            <a:avLst/>
          </a:prstGeom>
          <a:noFill/>
          <a:ln/>
        </p:spPr>
        <p:txBody>
          <a:bodyPr wrap="square" lIns="0" tIns="0" rIns="0" bIns="0" rtlCol="0" anchor="b"/>
          <a:lstStyle/>
          <a:p>
            <a:pPr algn="ctr" indent="0" marL="0">
              <a:buNone/>
            </a:pPr>
            <a:r>
              <a:rPr lang="en-US" sz="1700" b="1" dirty="0">
                <a:solidFill>
                  <a:srgbClr val="16855E"/>
                </a:solidFill>
              </a:rPr>
              <a:t>2026</a:t>
            </a:r>
            <a:endParaRPr lang="en-US" sz="1400" dirty="0"/>
          </a:p>
          <a:p>
            <a:pPr algn="ctr" indent="0" marL="0">
              <a:buNone/>
            </a:pPr>
            <a:r>
              <a:rPr lang="en-US" sz="1500" dirty="0">
                <a:solidFill>
                  <a:srgbClr val="1B2140"/>
                </a:solidFill>
              </a:rPr>
              <a:t>LineShine登顶</a:t>
            </a:r>
            <a:endParaRPr lang="en-US" sz="1400" dirty="0"/>
          </a:p>
        </p:txBody>
      </p:sp>
      <p:sp>
        <p:nvSpPr>
          <p:cNvPr id="52" name="Text 50"/>
          <p:cNvSpPr txBox="1"/>
          <p:nvPr/>
        </p:nvSpPr>
        <p:spPr>
          <a:xfrm>
            <a:off x="548640" y="5715000"/>
            <a:ext cx="731520" cy="329184"/>
          </a:xfrm>
          <a:prstGeom prst="rect">
            <a:avLst/>
          </a:prstGeom>
          <a:noFill/>
          <a:ln/>
        </p:spPr>
        <p:txBody>
          <a:bodyPr wrap="square" lIns="0" tIns="0" rIns="0" bIns="0" rtlCol="0" anchor="ctr"/>
          <a:lstStyle/>
          <a:p>
            <a:pPr indent="0" marL="0">
              <a:buNone/>
            </a:pPr>
            <a:r>
              <a:rPr lang="en-US" sz="1400" b="1" dirty="0">
                <a:solidFill>
                  <a:srgbClr val="5A6280"/>
                </a:solidFill>
              </a:rPr>
              <a:t>时代：</a:t>
            </a:r>
            <a:endParaRPr lang="en-US" sz="1400" dirty="0"/>
          </a:p>
        </p:txBody>
      </p:sp>
      <p:sp>
        <p:nvSpPr>
          <p:cNvPr id="53" name="Shape 51"/>
          <p:cNvSpPr/>
          <p:nvPr/>
        </p:nvSpPr>
        <p:spPr>
          <a:xfrm>
            <a:off x="1280160" y="5806440"/>
            <a:ext cx="164592" cy="164592"/>
          </a:xfrm>
          <a:prstGeom prst="ellipse">
            <a:avLst/>
          </a:prstGeom>
          <a:solidFill>
            <a:schemeClr val="accent1"/>
          </a:solidFill>
          <a:ln/>
        </p:spPr>
      </p:sp>
      <p:sp>
        <p:nvSpPr>
          <p:cNvPr id="54" name="Text 52"/>
          <p:cNvSpPr txBox="1"/>
          <p:nvPr/>
        </p:nvSpPr>
        <p:spPr>
          <a:xfrm>
            <a:off x="1517904"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1970—1989</a:t>
            </a:r>
            <a:endParaRPr lang="en-US" sz="1400" dirty="0"/>
          </a:p>
        </p:txBody>
      </p:sp>
      <p:sp>
        <p:nvSpPr>
          <p:cNvPr id="55" name="Shape 53"/>
          <p:cNvSpPr/>
          <p:nvPr/>
        </p:nvSpPr>
        <p:spPr>
          <a:xfrm>
            <a:off x="3017611" y="5806440"/>
            <a:ext cx="164592" cy="164592"/>
          </a:xfrm>
          <a:prstGeom prst="ellipse">
            <a:avLst/>
          </a:prstGeom>
          <a:solidFill>
            <a:schemeClr val="accent3"/>
          </a:solidFill>
          <a:ln/>
        </p:spPr>
      </p:sp>
      <p:sp>
        <p:nvSpPr>
          <p:cNvPr id="56" name="Text 54"/>
          <p:cNvSpPr txBox="1"/>
          <p:nvPr/>
        </p:nvSpPr>
        <p:spPr>
          <a:xfrm>
            <a:off x="3255355"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1990—2009</a:t>
            </a:r>
            <a:endParaRPr lang="en-US" sz="1400" dirty="0"/>
          </a:p>
        </p:txBody>
      </p:sp>
      <p:sp>
        <p:nvSpPr>
          <p:cNvPr id="57" name="Shape 55"/>
          <p:cNvSpPr/>
          <p:nvPr/>
        </p:nvSpPr>
        <p:spPr>
          <a:xfrm>
            <a:off x="4755063" y="5806440"/>
            <a:ext cx="164592" cy="164592"/>
          </a:xfrm>
          <a:prstGeom prst="ellipse">
            <a:avLst/>
          </a:prstGeom>
          <a:solidFill>
            <a:schemeClr val="accent2"/>
          </a:solidFill>
          <a:ln/>
        </p:spPr>
      </p:sp>
      <p:sp>
        <p:nvSpPr>
          <p:cNvPr id="58" name="Text 56"/>
          <p:cNvSpPr txBox="1"/>
          <p:nvPr/>
        </p:nvSpPr>
        <p:spPr>
          <a:xfrm>
            <a:off x="4992807"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2010—2019</a:t>
            </a:r>
            <a:endParaRPr lang="en-US" sz="1400" dirty="0"/>
          </a:p>
        </p:txBody>
      </p:sp>
      <p:sp>
        <p:nvSpPr>
          <p:cNvPr id="59" name="Shape 57"/>
          <p:cNvSpPr/>
          <p:nvPr/>
        </p:nvSpPr>
        <p:spPr>
          <a:xfrm>
            <a:off x="6492514" y="5806440"/>
            <a:ext cx="164592" cy="164592"/>
          </a:xfrm>
          <a:prstGeom prst="ellipse">
            <a:avLst/>
          </a:prstGeom>
          <a:solidFill>
            <a:schemeClr val="accent4"/>
          </a:solidFill>
          <a:ln/>
        </p:spPr>
      </p:sp>
      <p:sp>
        <p:nvSpPr>
          <p:cNvPr id="60" name="Text 58"/>
          <p:cNvSpPr txBox="1"/>
          <p:nvPr/>
        </p:nvSpPr>
        <p:spPr>
          <a:xfrm>
            <a:off x="6730258" y="5715000"/>
            <a:ext cx="1143091" cy="329184"/>
          </a:xfrm>
          <a:prstGeom prst="rect">
            <a:avLst/>
          </a:prstGeom>
          <a:noFill/>
          <a:ln/>
        </p:spPr>
        <p:txBody>
          <a:bodyPr wrap="square" lIns="0" tIns="0" rIns="0" bIns="0" rtlCol="0" anchor="ctr"/>
          <a:lstStyle/>
          <a:p>
            <a:pPr indent="0" marL="0">
              <a:buNone/>
            </a:pPr>
            <a:r>
              <a:rPr lang="en-US" sz="1400" dirty="0">
                <a:solidFill>
                  <a:schemeClr val="tx1"/>
                </a:solidFill>
              </a:rPr>
              <a:t>2020—2026</a:t>
            </a:r>
            <a:endParaRPr lang="en-US" sz="1400" dirty="0"/>
          </a:p>
        </p:txBody>
      </p:sp>
      <p:sp>
        <p:nvSpPr>
          <p:cNvPr id="61" name="Text 59"/>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来源：计算机历史博物馆、IETF RFC、互联网协会ISOC、欧洲核子研究中心、kernel.org、GNU/自由软件基金会、中国互联网络信息中心、IEEE 802.11 等（访问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283062"/>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chemeClr val="accent5"/>
                </a:solidFill>
              </a:rPr>
              <a:t>11 · 世界与中国的贡献</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FFFFFF"/>
                </a:solidFill>
              </a:rPr>
              <a:t>同一年，世界在发生什么？</a:t>
            </a:r>
            <a:endParaRPr lang="en-US" sz="3600" dirty="0"/>
          </a:p>
        </p:txBody>
      </p:sp>
      <p:sp>
        <p:nvSpPr>
          <p:cNvPr id="5" name="Text 3"/>
          <p:cNvSpPr txBox="1"/>
          <p:nvPr/>
        </p:nvSpPr>
        <p:spPr>
          <a:xfrm>
            <a:off x="548640" y="1298448"/>
            <a:ext cx="11094415" cy="365760"/>
          </a:xfrm>
          <a:prstGeom prst="rect">
            <a:avLst/>
          </a:prstGeom>
          <a:noFill/>
          <a:ln/>
        </p:spPr>
        <p:txBody>
          <a:bodyPr wrap="square" lIns="0" tIns="0" rIns="0" bIns="0" rtlCol="0" anchor="t"/>
          <a:lstStyle/>
          <a:p>
            <a:pPr indent="0" marL="0">
              <a:buNone/>
            </a:pPr>
            <a:r>
              <a:rPr lang="en-US" sz="1600" b="1" dirty="0">
                <a:solidFill>
                  <a:schemeClr val="accent5"/>
                </a:solidFill>
              </a:rPr>
              <a:t>计算机是某一个国家发明的吗？</a:t>
            </a:r>
            <a:endParaRPr lang="en-US" sz="1600" dirty="0"/>
          </a:p>
        </p:txBody>
      </p:sp>
      <p:sp>
        <p:nvSpPr>
          <p:cNvPr id="6" name="Shape 4"/>
          <p:cNvSpPr/>
          <p:nvPr/>
        </p:nvSpPr>
        <p:spPr>
          <a:xfrm>
            <a:off x="548640" y="1783080"/>
            <a:ext cx="5791598" cy="4480560"/>
          </a:xfrm>
          <a:prstGeom prst="roundRect">
            <a:avLst>
              <a:gd name="adj" fmla="val 2857"/>
            </a:avLst>
          </a:prstGeom>
          <a:solidFill>
            <a:srgbClr val="FFFFFF"/>
          </a:solidFill>
          <a:ln/>
          <a:effectLst>
            <a:outerShdw sx="100000" sy="100000" kx="0" ky="0" algn="bl" rotWithShape="0" blurRad="76200" dist="25400" dir="5400000">
              <a:srgbClr val="1B2140">
                <a:alpha val="13000"/>
              </a:srgbClr>
            </a:outerShdw>
          </a:effectLst>
        </p:spPr>
      </p:sp>
      <p:pic>
        <p:nvPicPr>
          <p:cNvPr id="7" name="Image 0" descr="计算机历史上的重要地点（世界地图示意）">    </p:cNvPr>
          <p:cNvPicPr>
            <a:picLocks noChangeAspect="1"/>
          </p:cNvPicPr>
          <p:nvPr/>
        </p:nvPicPr>
        <p:blipFill>
          <a:blip r:embed="rId1"/>
          <a:stretch>
            <a:fillRect/>
          </a:stretch>
        </p:blipFill>
        <p:spPr>
          <a:xfrm>
            <a:off x="640080" y="1874520"/>
            <a:ext cx="5608718" cy="4297680"/>
          </a:xfrm>
          <a:prstGeom prst="rect">
            <a:avLst/>
          </a:prstGeom>
        </p:spPr>
      </p:pic>
      <p:sp>
        <p:nvSpPr>
          <p:cNvPr id="8" name="Text 5"/>
          <p:cNvSpPr txBox="1"/>
          <p:nvPr/>
        </p:nvSpPr>
        <p:spPr>
          <a:xfrm>
            <a:off x="6660278" y="1691640"/>
            <a:ext cx="4982777" cy="685800"/>
          </a:xfrm>
          <a:prstGeom prst="rect">
            <a:avLst/>
          </a:prstGeom>
          <a:noFill/>
          <a:ln/>
        </p:spPr>
        <p:txBody>
          <a:bodyPr wrap="square" lIns="0" tIns="0" rIns="0" bIns="0" rtlCol="0" anchor="ctr"/>
          <a:lstStyle/>
          <a:p>
            <a:pPr indent="0" marL="0">
              <a:buNone/>
            </a:pPr>
            <a:r>
              <a:rPr lang="en-US" sz="4000" b="1" dirty="0">
                <a:solidFill>
                  <a:srgbClr val="FFC83D"/>
                </a:solidFill>
              </a:rPr>
              <a:t>1991</a:t>
            </a:r>
            <a:pPr indent="0" marL="0">
              <a:buNone/>
            </a:pPr>
            <a:r>
              <a:rPr lang="en-US" sz="1800" dirty="0">
                <a:solidFill>
                  <a:srgbClr val="FFFFFF"/>
                </a:solidFill>
              </a:rPr>
              <a:t>  年，同一年</a:t>
            </a:r>
            <a:endParaRPr lang="en-US" sz="1400" dirty="0"/>
          </a:p>
        </p:txBody>
      </p:sp>
      <p:sp>
        <p:nvSpPr>
          <p:cNvPr id="9" name="Shape 6"/>
          <p:cNvSpPr/>
          <p:nvPr/>
        </p:nvSpPr>
        <p:spPr>
          <a:xfrm>
            <a:off x="6660278" y="2514600"/>
            <a:ext cx="4982777" cy="813816"/>
          </a:xfrm>
          <a:prstGeom prst="roundRect">
            <a:avLst>
              <a:gd name="adj" fmla="val 13483"/>
            </a:avLst>
          </a:prstGeom>
          <a:solidFill>
            <a:srgbClr val="283062"/>
          </a:solidFill>
          <a:ln w="9525">
            <a:solidFill>
              <a:srgbClr val="3B4686"/>
            </a:solidFill>
            <a:prstDash val="solid"/>
          </a:ln>
        </p:spPr>
      </p:sp>
      <p:sp>
        <p:nvSpPr>
          <p:cNvPr id="10" name="Shape 7"/>
          <p:cNvSpPr/>
          <p:nvPr/>
        </p:nvSpPr>
        <p:spPr>
          <a:xfrm>
            <a:off x="6824870" y="2642616"/>
            <a:ext cx="1279817" cy="292608"/>
          </a:xfrm>
          <a:prstGeom prst="roundRect">
            <a:avLst>
              <a:gd name="adj" fmla="val 50000"/>
            </a:avLst>
          </a:prstGeom>
          <a:solidFill>
            <a:schemeClr val="accent2"/>
          </a:solidFill>
          <a:ln/>
        </p:spPr>
      </p:sp>
      <p:sp>
        <p:nvSpPr>
          <p:cNvPr id="11" name="Text 8"/>
          <p:cNvSpPr txBox="1"/>
          <p:nvPr/>
        </p:nvSpPr>
        <p:spPr>
          <a:xfrm>
            <a:off x="6824870" y="2642616"/>
            <a:ext cx="1279817" cy="292608"/>
          </a:xfrm>
          <a:prstGeom prst="rect">
            <a:avLst/>
          </a:prstGeom>
          <a:noFill/>
          <a:ln/>
        </p:spPr>
        <p:txBody>
          <a:bodyPr wrap="square" lIns="0" tIns="0" rIns="0" bIns="0" rtlCol="0" anchor="ctr"/>
          <a:lstStyle/>
          <a:p>
            <a:pPr algn="ctr" indent="0" marL="0">
              <a:buNone/>
            </a:pPr>
            <a:r>
              <a:rPr lang="en-US" sz="1300" b="1" dirty="0">
                <a:solidFill>
                  <a:schemeClr val="tx1"/>
                </a:solidFill>
              </a:rPr>
              <a:t>1991年2月</a:t>
            </a:r>
            <a:endParaRPr lang="en-US" sz="1300" dirty="0"/>
          </a:p>
        </p:txBody>
      </p:sp>
      <p:sp>
        <p:nvSpPr>
          <p:cNvPr id="12" name="Shape 9"/>
          <p:cNvSpPr/>
          <p:nvPr/>
        </p:nvSpPr>
        <p:spPr>
          <a:xfrm>
            <a:off x="8196127" y="2651760"/>
            <a:ext cx="579120" cy="274320"/>
          </a:xfrm>
          <a:prstGeom prst="roundRect">
            <a:avLst>
              <a:gd name="adj" fmla="val 50000"/>
            </a:avLst>
          </a:prstGeom>
          <a:solidFill>
            <a:srgbClr val="EEE8FF"/>
          </a:solidFill>
          <a:ln/>
        </p:spPr>
      </p:sp>
      <p:sp>
        <p:nvSpPr>
          <p:cNvPr id="13" name="Text 10"/>
          <p:cNvSpPr txBox="1"/>
          <p:nvPr/>
        </p:nvSpPr>
        <p:spPr>
          <a:xfrm>
            <a:off x="8196127" y="2651760"/>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荷兰</a:t>
            </a:r>
            <a:endParaRPr lang="en-US" sz="1200" dirty="0"/>
          </a:p>
        </p:txBody>
      </p:sp>
      <p:sp>
        <p:nvSpPr>
          <p:cNvPr id="14" name="Text 11"/>
          <p:cNvSpPr txBox="1"/>
          <p:nvPr/>
        </p:nvSpPr>
        <p:spPr>
          <a:xfrm>
            <a:off x="6824870" y="3008376"/>
            <a:ext cx="4653593" cy="265176"/>
          </a:xfrm>
          <a:prstGeom prst="rect">
            <a:avLst/>
          </a:prstGeom>
          <a:noFill/>
          <a:ln/>
        </p:spPr>
        <p:txBody>
          <a:bodyPr wrap="square" lIns="0" tIns="0" rIns="0" bIns="0" rtlCol="0" anchor="t"/>
          <a:lstStyle/>
          <a:p>
            <a:pPr indent="0" marL="0">
              <a:buNone/>
            </a:pPr>
            <a:r>
              <a:rPr lang="en-US" sz="1500" dirty="0">
                <a:solidFill>
                  <a:schemeClr val="bg1"/>
                </a:solidFill>
              </a:rPr>
              <a:t>荷兰阿姆斯特丹：Python 首次公开发布</a:t>
            </a:r>
            <a:endParaRPr lang="en-US" sz="1500" dirty="0"/>
          </a:p>
        </p:txBody>
      </p:sp>
      <p:sp>
        <p:nvSpPr>
          <p:cNvPr id="15" name="Shape 12"/>
          <p:cNvSpPr/>
          <p:nvPr/>
        </p:nvSpPr>
        <p:spPr>
          <a:xfrm>
            <a:off x="6660278" y="3493008"/>
            <a:ext cx="4982777" cy="813816"/>
          </a:xfrm>
          <a:prstGeom prst="roundRect">
            <a:avLst>
              <a:gd name="adj" fmla="val 13483"/>
            </a:avLst>
          </a:prstGeom>
          <a:solidFill>
            <a:srgbClr val="283062"/>
          </a:solidFill>
          <a:ln w="9525">
            <a:solidFill>
              <a:srgbClr val="3B4686"/>
            </a:solidFill>
            <a:prstDash val="solid"/>
          </a:ln>
        </p:spPr>
      </p:sp>
      <p:sp>
        <p:nvSpPr>
          <p:cNvPr id="16" name="Shape 13"/>
          <p:cNvSpPr/>
          <p:nvPr/>
        </p:nvSpPr>
        <p:spPr>
          <a:xfrm>
            <a:off x="6824870" y="3621024"/>
            <a:ext cx="908804" cy="292608"/>
          </a:xfrm>
          <a:prstGeom prst="roundRect">
            <a:avLst>
              <a:gd name="adj" fmla="val 50000"/>
            </a:avLst>
          </a:prstGeom>
          <a:solidFill>
            <a:schemeClr val="accent2"/>
          </a:solidFill>
          <a:ln/>
        </p:spPr>
      </p:sp>
      <p:sp>
        <p:nvSpPr>
          <p:cNvPr id="17" name="Text 14"/>
          <p:cNvSpPr txBox="1"/>
          <p:nvPr/>
        </p:nvSpPr>
        <p:spPr>
          <a:xfrm>
            <a:off x="6824870" y="3621024"/>
            <a:ext cx="908804" cy="292608"/>
          </a:xfrm>
          <a:prstGeom prst="rect">
            <a:avLst/>
          </a:prstGeom>
          <a:noFill/>
          <a:ln/>
        </p:spPr>
        <p:txBody>
          <a:bodyPr wrap="square" lIns="0" tIns="0" rIns="0" bIns="0" rtlCol="0" anchor="ctr"/>
          <a:lstStyle/>
          <a:p>
            <a:pPr algn="ctr" indent="0" marL="0">
              <a:buNone/>
            </a:pPr>
            <a:r>
              <a:rPr lang="en-US" sz="1300" b="1" dirty="0">
                <a:solidFill>
                  <a:schemeClr val="tx1"/>
                </a:solidFill>
              </a:rPr>
              <a:t>1991年</a:t>
            </a:r>
            <a:endParaRPr lang="en-US" sz="1300" dirty="0"/>
          </a:p>
        </p:txBody>
      </p:sp>
      <p:sp>
        <p:nvSpPr>
          <p:cNvPr id="18" name="Shape 15"/>
          <p:cNvSpPr/>
          <p:nvPr/>
        </p:nvSpPr>
        <p:spPr>
          <a:xfrm>
            <a:off x="7825114" y="3630168"/>
            <a:ext cx="1351300" cy="274320"/>
          </a:xfrm>
          <a:prstGeom prst="roundRect">
            <a:avLst>
              <a:gd name="adj" fmla="val 50000"/>
            </a:avLst>
          </a:prstGeom>
          <a:solidFill>
            <a:srgbClr val="EEE8FF"/>
          </a:solidFill>
          <a:ln/>
        </p:spPr>
      </p:sp>
      <p:sp>
        <p:nvSpPr>
          <p:cNvPr id="19" name="Text 16"/>
          <p:cNvSpPr txBox="1"/>
          <p:nvPr/>
        </p:nvSpPr>
        <p:spPr>
          <a:xfrm>
            <a:off x="7825114" y="3630168"/>
            <a:ext cx="1351300" cy="274320"/>
          </a:xfrm>
          <a:prstGeom prst="rect">
            <a:avLst/>
          </a:prstGeom>
          <a:noFill/>
          <a:ln/>
        </p:spPr>
        <p:txBody>
          <a:bodyPr wrap="square" lIns="0" tIns="0" rIns="0" bIns="0" rtlCol="0" anchor="ctr"/>
          <a:lstStyle/>
          <a:p>
            <a:pPr algn="ctr" indent="0" marL="0">
              <a:buNone/>
            </a:pPr>
            <a:r>
              <a:rPr lang="en-US" sz="1200" b="1" dirty="0">
                <a:solidFill>
                  <a:srgbClr val="5A2FD3"/>
                </a:solidFill>
              </a:rPr>
              <a:t>国际组织 CERN</a:t>
            </a:r>
            <a:endParaRPr lang="en-US" sz="1200" dirty="0"/>
          </a:p>
        </p:txBody>
      </p:sp>
      <p:sp>
        <p:nvSpPr>
          <p:cNvPr id="20" name="Text 17"/>
          <p:cNvSpPr txBox="1"/>
          <p:nvPr/>
        </p:nvSpPr>
        <p:spPr>
          <a:xfrm>
            <a:off x="6824870" y="3986784"/>
            <a:ext cx="4653593" cy="265176"/>
          </a:xfrm>
          <a:prstGeom prst="rect">
            <a:avLst/>
          </a:prstGeom>
          <a:noFill/>
          <a:ln/>
        </p:spPr>
        <p:txBody>
          <a:bodyPr wrap="square" lIns="0" tIns="0" rIns="0" bIns="0" rtlCol="0" anchor="t"/>
          <a:lstStyle/>
          <a:p>
            <a:pPr indent="0" marL="0">
              <a:buNone/>
            </a:pPr>
            <a:r>
              <a:rPr lang="en-US" sz="1500" dirty="0">
                <a:solidFill>
                  <a:schemeClr val="bg1"/>
                </a:solidFill>
              </a:rPr>
              <a:t>CERN（日内瓦）：第一个网站对外开放</a:t>
            </a:r>
            <a:endParaRPr lang="en-US" sz="1500" dirty="0"/>
          </a:p>
        </p:txBody>
      </p:sp>
      <p:sp>
        <p:nvSpPr>
          <p:cNvPr id="21" name="Shape 18"/>
          <p:cNvSpPr/>
          <p:nvPr/>
        </p:nvSpPr>
        <p:spPr>
          <a:xfrm>
            <a:off x="6660278" y="4471416"/>
            <a:ext cx="4982777" cy="813816"/>
          </a:xfrm>
          <a:prstGeom prst="roundRect">
            <a:avLst>
              <a:gd name="adj" fmla="val 13483"/>
            </a:avLst>
          </a:prstGeom>
          <a:solidFill>
            <a:srgbClr val="283062"/>
          </a:solidFill>
          <a:ln w="9525">
            <a:solidFill>
              <a:srgbClr val="3B4686"/>
            </a:solidFill>
            <a:prstDash val="solid"/>
          </a:ln>
        </p:spPr>
      </p:sp>
      <p:sp>
        <p:nvSpPr>
          <p:cNvPr id="22" name="Shape 19"/>
          <p:cNvSpPr/>
          <p:nvPr/>
        </p:nvSpPr>
        <p:spPr>
          <a:xfrm>
            <a:off x="6824870" y="4599432"/>
            <a:ext cx="1650830" cy="292608"/>
          </a:xfrm>
          <a:prstGeom prst="roundRect">
            <a:avLst>
              <a:gd name="adj" fmla="val 50000"/>
            </a:avLst>
          </a:prstGeom>
          <a:solidFill>
            <a:schemeClr val="accent2"/>
          </a:solidFill>
          <a:ln/>
        </p:spPr>
      </p:sp>
      <p:sp>
        <p:nvSpPr>
          <p:cNvPr id="23" name="Text 20"/>
          <p:cNvSpPr txBox="1"/>
          <p:nvPr/>
        </p:nvSpPr>
        <p:spPr>
          <a:xfrm>
            <a:off x="6824870" y="4599432"/>
            <a:ext cx="1650830" cy="292608"/>
          </a:xfrm>
          <a:prstGeom prst="rect">
            <a:avLst/>
          </a:prstGeom>
          <a:noFill/>
          <a:ln/>
        </p:spPr>
        <p:txBody>
          <a:bodyPr wrap="square" lIns="0" tIns="0" rIns="0" bIns="0" rtlCol="0" anchor="ctr"/>
          <a:lstStyle/>
          <a:p>
            <a:pPr algn="ctr" indent="0" marL="0">
              <a:buNone/>
            </a:pPr>
            <a:r>
              <a:rPr lang="en-US" sz="1300" b="1" dirty="0">
                <a:solidFill>
                  <a:schemeClr val="tx1"/>
                </a:solidFill>
              </a:rPr>
              <a:t>1991年7月1日</a:t>
            </a:r>
            <a:endParaRPr lang="en-US" sz="1300" dirty="0"/>
          </a:p>
        </p:txBody>
      </p:sp>
      <p:sp>
        <p:nvSpPr>
          <p:cNvPr id="24" name="Shape 21"/>
          <p:cNvSpPr/>
          <p:nvPr/>
        </p:nvSpPr>
        <p:spPr>
          <a:xfrm>
            <a:off x="8567140" y="4608576"/>
            <a:ext cx="579120" cy="274320"/>
          </a:xfrm>
          <a:prstGeom prst="roundRect">
            <a:avLst>
              <a:gd name="adj" fmla="val 50000"/>
            </a:avLst>
          </a:prstGeom>
          <a:solidFill>
            <a:srgbClr val="EEE8FF"/>
          </a:solidFill>
          <a:ln/>
        </p:spPr>
      </p:sp>
      <p:sp>
        <p:nvSpPr>
          <p:cNvPr id="25" name="Text 22"/>
          <p:cNvSpPr txBox="1"/>
          <p:nvPr/>
        </p:nvSpPr>
        <p:spPr>
          <a:xfrm>
            <a:off x="8567140" y="460857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芬兰</a:t>
            </a:r>
            <a:endParaRPr lang="en-US" sz="1200" dirty="0"/>
          </a:p>
        </p:txBody>
      </p:sp>
      <p:sp>
        <p:nvSpPr>
          <p:cNvPr id="26" name="Text 23"/>
          <p:cNvSpPr txBox="1"/>
          <p:nvPr/>
        </p:nvSpPr>
        <p:spPr>
          <a:xfrm>
            <a:off x="6824870" y="4965192"/>
            <a:ext cx="4653593" cy="265176"/>
          </a:xfrm>
          <a:prstGeom prst="rect">
            <a:avLst/>
          </a:prstGeom>
          <a:noFill/>
          <a:ln/>
        </p:spPr>
        <p:txBody>
          <a:bodyPr wrap="square" lIns="0" tIns="0" rIns="0" bIns="0" rtlCol="0" anchor="t"/>
          <a:lstStyle/>
          <a:p>
            <a:pPr indent="0" marL="0">
              <a:buNone/>
            </a:pPr>
            <a:r>
              <a:rPr lang="en-US" sz="1500" dirty="0">
                <a:solidFill>
                  <a:schemeClr val="bg1"/>
                </a:solidFill>
              </a:rPr>
              <a:t>芬兰赫尔辛基：世界首次GSM数字手机通话</a:t>
            </a:r>
            <a:endParaRPr lang="en-US" sz="1500" dirty="0"/>
          </a:p>
        </p:txBody>
      </p:sp>
      <p:sp>
        <p:nvSpPr>
          <p:cNvPr id="27" name="Shape 24"/>
          <p:cNvSpPr/>
          <p:nvPr/>
        </p:nvSpPr>
        <p:spPr>
          <a:xfrm>
            <a:off x="6660278" y="5449824"/>
            <a:ext cx="4982777" cy="813816"/>
          </a:xfrm>
          <a:prstGeom prst="roundRect">
            <a:avLst>
              <a:gd name="adj" fmla="val 13483"/>
            </a:avLst>
          </a:prstGeom>
          <a:solidFill>
            <a:srgbClr val="283062"/>
          </a:solidFill>
          <a:ln w="9525">
            <a:solidFill>
              <a:srgbClr val="3B4686"/>
            </a:solidFill>
            <a:prstDash val="solid"/>
          </a:ln>
        </p:spPr>
      </p:sp>
      <p:sp>
        <p:nvSpPr>
          <p:cNvPr id="28" name="Shape 25"/>
          <p:cNvSpPr/>
          <p:nvPr/>
        </p:nvSpPr>
        <p:spPr>
          <a:xfrm>
            <a:off x="6824870" y="5577840"/>
            <a:ext cx="1759334" cy="292608"/>
          </a:xfrm>
          <a:prstGeom prst="roundRect">
            <a:avLst>
              <a:gd name="adj" fmla="val 50000"/>
            </a:avLst>
          </a:prstGeom>
          <a:solidFill>
            <a:schemeClr val="accent2"/>
          </a:solidFill>
          <a:ln/>
        </p:spPr>
      </p:sp>
      <p:sp>
        <p:nvSpPr>
          <p:cNvPr id="29" name="Text 26"/>
          <p:cNvSpPr txBox="1"/>
          <p:nvPr/>
        </p:nvSpPr>
        <p:spPr>
          <a:xfrm>
            <a:off x="6824870" y="5577840"/>
            <a:ext cx="1759334" cy="292608"/>
          </a:xfrm>
          <a:prstGeom prst="rect">
            <a:avLst/>
          </a:prstGeom>
          <a:noFill/>
          <a:ln/>
        </p:spPr>
        <p:txBody>
          <a:bodyPr wrap="square" lIns="0" tIns="0" rIns="0" bIns="0" rtlCol="0" anchor="ctr"/>
          <a:lstStyle/>
          <a:p>
            <a:pPr algn="ctr" indent="0" marL="0">
              <a:buNone/>
            </a:pPr>
            <a:r>
              <a:rPr lang="en-US" sz="1300" b="1" dirty="0">
                <a:solidFill>
                  <a:schemeClr val="tx1"/>
                </a:solidFill>
              </a:rPr>
              <a:t>1991年8月25日</a:t>
            </a:r>
            <a:endParaRPr lang="en-US" sz="1300" dirty="0"/>
          </a:p>
        </p:txBody>
      </p:sp>
      <p:sp>
        <p:nvSpPr>
          <p:cNvPr id="30" name="Shape 27"/>
          <p:cNvSpPr/>
          <p:nvPr/>
        </p:nvSpPr>
        <p:spPr>
          <a:xfrm>
            <a:off x="8675643" y="5586984"/>
            <a:ext cx="579120" cy="274320"/>
          </a:xfrm>
          <a:prstGeom prst="roundRect">
            <a:avLst>
              <a:gd name="adj" fmla="val 50000"/>
            </a:avLst>
          </a:prstGeom>
          <a:solidFill>
            <a:srgbClr val="EEE8FF"/>
          </a:solidFill>
          <a:ln/>
        </p:spPr>
      </p:sp>
      <p:sp>
        <p:nvSpPr>
          <p:cNvPr id="31" name="Text 28"/>
          <p:cNvSpPr txBox="1"/>
          <p:nvPr/>
        </p:nvSpPr>
        <p:spPr>
          <a:xfrm>
            <a:off x="8675643" y="5586984"/>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芬兰</a:t>
            </a:r>
            <a:endParaRPr lang="en-US" sz="1200" dirty="0"/>
          </a:p>
        </p:txBody>
      </p:sp>
      <p:sp>
        <p:nvSpPr>
          <p:cNvPr id="32" name="Text 29"/>
          <p:cNvSpPr txBox="1"/>
          <p:nvPr/>
        </p:nvSpPr>
        <p:spPr>
          <a:xfrm>
            <a:off x="6824870" y="5943600"/>
            <a:ext cx="4653593" cy="265176"/>
          </a:xfrm>
          <a:prstGeom prst="rect">
            <a:avLst/>
          </a:prstGeom>
          <a:noFill/>
          <a:ln/>
        </p:spPr>
        <p:txBody>
          <a:bodyPr wrap="square" lIns="0" tIns="0" rIns="0" bIns="0" rtlCol="0" anchor="t"/>
          <a:lstStyle/>
          <a:p>
            <a:pPr indent="0" marL="0">
              <a:buNone/>
            </a:pPr>
            <a:r>
              <a:rPr lang="en-US" sz="1500" dirty="0">
                <a:solidFill>
                  <a:schemeClr val="bg1"/>
                </a:solidFill>
              </a:rPr>
              <a:t>芬兰赫尔辛基：托瓦兹宣布Linux</a:t>
            </a:r>
            <a:endParaRPr lang="en-US" sz="1500" dirty="0"/>
          </a:p>
        </p:txBody>
      </p:sp>
      <p:sp>
        <p:nvSpPr>
          <p:cNvPr id="33" name="Text 30"/>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来源：Python软件基金会、欧洲核子研究中心、计算机历史博物馆、kernel.org、GNU/自由软件基金会（访问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11 · 世界与中国的贡献</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各国接力：没有谁能单独完成</a:t>
            </a:r>
            <a:endParaRPr lang="en-US" sz="3600" dirty="0"/>
          </a:p>
        </p:txBody>
      </p:sp>
      <p:sp>
        <p:nvSpPr>
          <p:cNvPr id="5" name="Shape 3"/>
          <p:cNvSpPr/>
          <p:nvPr/>
        </p:nvSpPr>
        <p:spPr>
          <a:xfrm>
            <a:off x="548640" y="1481328"/>
            <a:ext cx="2602154"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13232" y="1645920"/>
            <a:ext cx="606044" cy="292608"/>
          </a:xfrm>
          <a:prstGeom prst="roundRect">
            <a:avLst>
              <a:gd name="adj" fmla="val 50000"/>
            </a:avLst>
          </a:prstGeom>
          <a:solidFill>
            <a:srgbClr val="EEE8FF"/>
          </a:solidFill>
          <a:ln/>
        </p:spPr>
      </p:sp>
      <p:sp>
        <p:nvSpPr>
          <p:cNvPr id="7" name="Text 5"/>
          <p:cNvSpPr txBox="1"/>
          <p:nvPr/>
        </p:nvSpPr>
        <p:spPr>
          <a:xfrm>
            <a:off x="713232" y="1645920"/>
            <a:ext cx="606044" cy="292608"/>
          </a:xfrm>
          <a:prstGeom prst="rect">
            <a:avLst/>
          </a:prstGeom>
          <a:noFill/>
          <a:ln/>
        </p:spPr>
        <p:txBody>
          <a:bodyPr wrap="square" lIns="0" tIns="0" rIns="0" bIns="0" rtlCol="0" anchor="ctr"/>
          <a:lstStyle/>
          <a:p>
            <a:pPr algn="ctr" indent="0" marL="0">
              <a:buNone/>
            </a:pPr>
            <a:r>
              <a:rPr lang="en-US" sz="1300" b="1" dirty="0">
                <a:solidFill>
                  <a:srgbClr val="5A2FD3"/>
                </a:solidFill>
              </a:rPr>
              <a:t>美国</a:t>
            </a:r>
            <a:endParaRPr lang="en-US" sz="1300" dirty="0"/>
          </a:p>
        </p:txBody>
      </p:sp>
      <p:sp>
        <p:nvSpPr>
          <p:cNvPr id="8" name="Text 6"/>
          <p:cNvSpPr txBox="1"/>
          <p:nvPr/>
        </p:nvSpPr>
        <p:spPr>
          <a:xfrm>
            <a:off x="1429004" y="1645920"/>
            <a:ext cx="1557198" cy="292608"/>
          </a:xfrm>
          <a:prstGeom prst="rect">
            <a:avLst/>
          </a:prstGeom>
          <a:noFill/>
          <a:ln/>
        </p:spPr>
        <p:txBody>
          <a:bodyPr wrap="square" lIns="0" tIns="0" rIns="0" bIns="0" rtlCol="0" anchor="ctr"/>
          <a:lstStyle/>
          <a:p>
            <a:pPr indent="0" marL="0">
              <a:buNone/>
            </a:pPr>
            <a:r>
              <a:rPr lang="en-US" sz="1500" b="1" dirty="0">
                <a:solidFill>
                  <a:schemeClr val="tx1"/>
                </a:solidFill>
              </a:rPr>
              <a:t>电子计算与互联网</a:t>
            </a:r>
            <a:endParaRPr lang="en-US" sz="1500" dirty="0"/>
          </a:p>
        </p:txBody>
      </p:sp>
      <p:sp>
        <p:nvSpPr>
          <p:cNvPr id="9" name="Text 7"/>
          <p:cNvSpPr txBox="1"/>
          <p:nvPr/>
        </p:nvSpPr>
        <p:spPr>
          <a:xfrm>
            <a:off x="713232" y="2029968"/>
            <a:ext cx="2272970" cy="1152144"/>
          </a:xfrm>
          <a:prstGeom prst="rect">
            <a:avLst/>
          </a:prstGeom>
          <a:noFill/>
          <a:ln/>
        </p:spPr>
        <p:txBody>
          <a:bodyPr wrap="square" lIns="0" tIns="0" rIns="0" bIns="0" rtlCol="0" anchor="t"/>
          <a:lstStyle/>
          <a:p>
            <a:pPr indent="0" marL="0">
              <a:buNone/>
            </a:pPr>
            <a:r>
              <a:rPr lang="en-US" sz="1700" dirty="0">
                <a:solidFill>
                  <a:schemeClr val="tx1"/>
                </a:solidFill>
              </a:rPr>
              <a:t>ENIAC、晶体管、集成电路、ARPANET与TCP/IP、个人电脑</a:t>
            </a:r>
            <a:endParaRPr lang="en-US" sz="1700" dirty="0"/>
          </a:p>
        </p:txBody>
      </p:sp>
      <p:sp>
        <p:nvSpPr>
          <p:cNvPr id="10" name="Shape 8"/>
          <p:cNvSpPr/>
          <p:nvPr/>
        </p:nvSpPr>
        <p:spPr>
          <a:xfrm>
            <a:off x="3379394" y="1481328"/>
            <a:ext cx="2602154"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1" name="Shape 9"/>
          <p:cNvSpPr/>
          <p:nvPr/>
        </p:nvSpPr>
        <p:spPr>
          <a:xfrm>
            <a:off x="3543986" y="1645920"/>
            <a:ext cx="606044" cy="292608"/>
          </a:xfrm>
          <a:prstGeom prst="roundRect">
            <a:avLst>
              <a:gd name="adj" fmla="val 50000"/>
            </a:avLst>
          </a:prstGeom>
          <a:solidFill>
            <a:srgbClr val="EEE8FF"/>
          </a:solidFill>
          <a:ln/>
        </p:spPr>
      </p:sp>
      <p:sp>
        <p:nvSpPr>
          <p:cNvPr id="12" name="Text 10"/>
          <p:cNvSpPr txBox="1"/>
          <p:nvPr/>
        </p:nvSpPr>
        <p:spPr>
          <a:xfrm>
            <a:off x="3543986" y="1645920"/>
            <a:ext cx="606044" cy="292608"/>
          </a:xfrm>
          <a:prstGeom prst="rect">
            <a:avLst/>
          </a:prstGeom>
          <a:noFill/>
          <a:ln/>
        </p:spPr>
        <p:txBody>
          <a:bodyPr wrap="square" lIns="0" tIns="0" rIns="0" bIns="0" rtlCol="0" anchor="ctr"/>
          <a:lstStyle/>
          <a:p>
            <a:pPr algn="ctr" indent="0" marL="0">
              <a:buNone/>
            </a:pPr>
            <a:r>
              <a:rPr lang="en-US" sz="1300" b="1" dirty="0">
                <a:solidFill>
                  <a:srgbClr val="5A2FD3"/>
                </a:solidFill>
              </a:rPr>
              <a:t>英国</a:t>
            </a:r>
            <a:endParaRPr lang="en-US" sz="1300" dirty="0"/>
          </a:p>
        </p:txBody>
      </p:sp>
      <p:sp>
        <p:nvSpPr>
          <p:cNvPr id="13" name="Text 11"/>
          <p:cNvSpPr txBox="1"/>
          <p:nvPr/>
        </p:nvSpPr>
        <p:spPr>
          <a:xfrm>
            <a:off x="4259758" y="1645920"/>
            <a:ext cx="1557198" cy="292608"/>
          </a:xfrm>
          <a:prstGeom prst="rect">
            <a:avLst/>
          </a:prstGeom>
          <a:noFill/>
          <a:ln/>
        </p:spPr>
        <p:txBody>
          <a:bodyPr wrap="square" lIns="0" tIns="0" rIns="0" bIns="0" rtlCol="0" anchor="ctr"/>
          <a:lstStyle/>
          <a:p>
            <a:pPr indent="0" marL="0">
              <a:buNone/>
            </a:pPr>
            <a:r>
              <a:rPr lang="en-US" sz="1500" b="1" dirty="0">
                <a:solidFill>
                  <a:schemeClr val="tx1"/>
                </a:solidFill>
              </a:rPr>
              <a:t>理论与早期机器</a:t>
            </a:r>
            <a:endParaRPr lang="en-US" sz="1500" dirty="0"/>
          </a:p>
        </p:txBody>
      </p:sp>
      <p:sp>
        <p:nvSpPr>
          <p:cNvPr id="14" name="Text 12"/>
          <p:cNvSpPr txBox="1"/>
          <p:nvPr/>
        </p:nvSpPr>
        <p:spPr>
          <a:xfrm>
            <a:off x="3543986" y="2029968"/>
            <a:ext cx="2272970" cy="1152144"/>
          </a:xfrm>
          <a:prstGeom prst="rect">
            <a:avLst/>
          </a:prstGeom>
          <a:noFill/>
          <a:ln/>
        </p:spPr>
        <p:txBody>
          <a:bodyPr wrap="square" lIns="0" tIns="0" rIns="0" bIns="0" rtlCol="0" anchor="t"/>
          <a:lstStyle/>
          <a:p>
            <a:pPr indent="0" marL="0">
              <a:buNone/>
            </a:pPr>
            <a:r>
              <a:rPr lang="en-US" sz="1700" dirty="0">
                <a:solidFill>
                  <a:schemeClr val="tx1"/>
                </a:solidFill>
              </a:rPr>
              <a:t>巴贝奇与阿达、图灵、Colossus、“宝贝”、EDSAC</a:t>
            </a:r>
            <a:endParaRPr lang="en-US" sz="1700" dirty="0"/>
          </a:p>
        </p:txBody>
      </p:sp>
      <p:sp>
        <p:nvSpPr>
          <p:cNvPr id="15" name="Shape 13"/>
          <p:cNvSpPr/>
          <p:nvPr/>
        </p:nvSpPr>
        <p:spPr>
          <a:xfrm>
            <a:off x="6210148" y="1481328"/>
            <a:ext cx="2602154"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6" name="Shape 14"/>
          <p:cNvSpPr/>
          <p:nvPr/>
        </p:nvSpPr>
        <p:spPr>
          <a:xfrm>
            <a:off x="6374740" y="1645920"/>
            <a:ext cx="606044" cy="292608"/>
          </a:xfrm>
          <a:prstGeom prst="roundRect">
            <a:avLst>
              <a:gd name="adj" fmla="val 50000"/>
            </a:avLst>
          </a:prstGeom>
          <a:solidFill>
            <a:srgbClr val="EEE8FF"/>
          </a:solidFill>
          <a:ln/>
        </p:spPr>
      </p:sp>
      <p:sp>
        <p:nvSpPr>
          <p:cNvPr id="17" name="Text 15"/>
          <p:cNvSpPr txBox="1"/>
          <p:nvPr/>
        </p:nvSpPr>
        <p:spPr>
          <a:xfrm>
            <a:off x="6374740" y="1645920"/>
            <a:ext cx="606044" cy="292608"/>
          </a:xfrm>
          <a:prstGeom prst="rect">
            <a:avLst/>
          </a:prstGeom>
          <a:noFill/>
          <a:ln/>
        </p:spPr>
        <p:txBody>
          <a:bodyPr wrap="square" lIns="0" tIns="0" rIns="0" bIns="0" rtlCol="0" anchor="ctr"/>
          <a:lstStyle/>
          <a:p>
            <a:pPr algn="ctr" indent="0" marL="0">
              <a:buNone/>
            </a:pPr>
            <a:r>
              <a:rPr lang="en-US" sz="1300" b="1" dirty="0">
                <a:solidFill>
                  <a:srgbClr val="5A2FD3"/>
                </a:solidFill>
              </a:rPr>
              <a:t>德国</a:t>
            </a:r>
            <a:endParaRPr lang="en-US" sz="1300" dirty="0"/>
          </a:p>
        </p:txBody>
      </p:sp>
      <p:sp>
        <p:nvSpPr>
          <p:cNvPr id="18" name="Text 16"/>
          <p:cNvSpPr txBox="1"/>
          <p:nvPr/>
        </p:nvSpPr>
        <p:spPr>
          <a:xfrm>
            <a:off x="7090512" y="1645920"/>
            <a:ext cx="1557198" cy="292608"/>
          </a:xfrm>
          <a:prstGeom prst="rect">
            <a:avLst/>
          </a:prstGeom>
          <a:noFill/>
          <a:ln/>
        </p:spPr>
        <p:txBody>
          <a:bodyPr wrap="square" lIns="0" tIns="0" rIns="0" bIns="0" rtlCol="0" anchor="ctr"/>
          <a:lstStyle/>
          <a:p>
            <a:pPr indent="0" marL="0">
              <a:buNone/>
            </a:pPr>
            <a:r>
              <a:rPr lang="en-US" sz="1500" b="1" dirty="0">
                <a:solidFill>
                  <a:schemeClr val="tx1"/>
                </a:solidFill>
              </a:rPr>
              <a:t>二进制与Z3</a:t>
            </a:r>
            <a:endParaRPr lang="en-US" sz="1500" dirty="0"/>
          </a:p>
        </p:txBody>
      </p:sp>
      <p:sp>
        <p:nvSpPr>
          <p:cNvPr id="19" name="Text 17"/>
          <p:cNvSpPr txBox="1"/>
          <p:nvPr/>
        </p:nvSpPr>
        <p:spPr>
          <a:xfrm>
            <a:off x="6374740" y="2029968"/>
            <a:ext cx="2272970" cy="1152144"/>
          </a:xfrm>
          <a:prstGeom prst="rect">
            <a:avLst/>
          </a:prstGeom>
          <a:noFill/>
          <a:ln/>
        </p:spPr>
        <p:txBody>
          <a:bodyPr wrap="square" lIns="0" tIns="0" rIns="0" bIns="0" rtlCol="0" anchor="t"/>
          <a:lstStyle/>
          <a:p>
            <a:pPr indent="0" marL="0">
              <a:buNone/>
            </a:pPr>
            <a:r>
              <a:rPr lang="en-US" sz="1700" dirty="0">
                <a:solidFill>
                  <a:schemeClr val="tx1"/>
                </a:solidFill>
              </a:rPr>
              <a:t>莱布尼茨的二进制论文、祖泽Z3；与中国合作发出早期国际邮件</a:t>
            </a:r>
            <a:endParaRPr lang="en-US" sz="1700" dirty="0"/>
          </a:p>
        </p:txBody>
      </p:sp>
      <p:sp>
        <p:nvSpPr>
          <p:cNvPr id="20" name="Shape 18"/>
          <p:cNvSpPr/>
          <p:nvPr/>
        </p:nvSpPr>
        <p:spPr>
          <a:xfrm>
            <a:off x="9040901" y="1481328"/>
            <a:ext cx="2602154"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1" name="Shape 19"/>
          <p:cNvSpPr/>
          <p:nvPr/>
        </p:nvSpPr>
        <p:spPr>
          <a:xfrm>
            <a:off x="9205493" y="1645920"/>
            <a:ext cx="606044" cy="292608"/>
          </a:xfrm>
          <a:prstGeom prst="roundRect">
            <a:avLst>
              <a:gd name="adj" fmla="val 50000"/>
            </a:avLst>
          </a:prstGeom>
          <a:solidFill>
            <a:srgbClr val="EEE8FF"/>
          </a:solidFill>
          <a:ln/>
        </p:spPr>
      </p:sp>
      <p:sp>
        <p:nvSpPr>
          <p:cNvPr id="22" name="Text 20"/>
          <p:cNvSpPr txBox="1"/>
          <p:nvPr/>
        </p:nvSpPr>
        <p:spPr>
          <a:xfrm>
            <a:off x="9205493" y="1645920"/>
            <a:ext cx="606044" cy="292608"/>
          </a:xfrm>
          <a:prstGeom prst="rect">
            <a:avLst/>
          </a:prstGeom>
          <a:noFill/>
          <a:ln/>
        </p:spPr>
        <p:txBody>
          <a:bodyPr wrap="square" lIns="0" tIns="0" rIns="0" bIns="0" rtlCol="0" anchor="ctr"/>
          <a:lstStyle/>
          <a:p>
            <a:pPr algn="ctr" indent="0" marL="0">
              <a:buNone/>
            </a:pPr>
            <a:r>
              <a:rPr lang="en-US" sz="1300" b="1" dirty="0">
                <a:solidFill>
                  <a:srgbClr val="5A2FD3"/>
                </a:solidFill>
              </a:rPr>
              <a:t>法国</a:t>
            </a:r>
            <a:endParaRPr lang="en-US" sz="1300" dirty="0"/>
          </a:p>
        </p:txBody>
      </p:sp>
      <p:sp>
        <p:nvSpPr>
          <p:cNvPr id="23" name="Text 21"/>
          <p:cNvSpPr txBox="1"/>
          <p:nvPr/>
        </p:nvSpPr>
        <p:spPr>
          <a:xfrm>
            <a:off x="9921265" y="1645920"/>
            <a:ext cx="1557198" cy="292608"/>
          </a:xfrm>
          <a:prstGeom prst="rect">
            <a:avLst/>
          </a:prstGeom>
          <a:noFill/>
          <a:ln/>
        </p:spPr>
        <p:txBody>
          <a:bodyPr wrap="square" lIns="0" tIns="0" rIns="0" bIns="0" rtlCol="0" anchor="ctr"/>
          <a:lstStyle/>
          <a:p>
            <a:pPr indent="0" marL="0">
              <a:buNone/>
            </a:pPr>
            <a:r>
              <a:rPr lang="en-US" sz="1500" b="1" dirty="0">
                <a:solidFill>
                  <a:schemeClr val="tx1"/>
                </a:solidFill>
              </a:rPr>
              <a:t>机械计算</a:t>
            </a:r>
            <a:endParaRPr lang="en-US" sz="1500" dirty="0"/>
          </a:p>
        </p:txBody>
      </p:sp>
      <p:sp>
        <p:nvSpPr>
          <p:cNvPr id="24" name="Text 22"/>
          <p:cNvSpPr txBox="1"/>
          <p:nvPr/>
        </p:nvSpPr>
        <p:spPr>
          <a:xfrm>
            <a:off x="9205493" y="2029968"/>
            <a:ext cx="2272970" cy="1152144"/>
          </a:xfrm>
          <a:prstGeom prst="rect">
            <a:avLst/>
          </a:prstGeom>
          <a:noFill/>
          <a:ln/>
        </p:spPr>
        <p:txBody>
          <a:bodyPr wrap="square" lIns="0" tIns="0" rIns="0" bIns="0" rtlCol="0" anchor="t"/>
          <a:lstStyle/>
          <a:p>
            <a:pPr indent="0" marL="0">
              <a:buNone/>
            </a:pPr>
            <a:r>
              <a:rPr lang="en-US" sz="1700" dirty="0">
                <a:solidFill>
                  <a:schemeClr val="tx1"/>
                </a:solidFill>
              </a:rPr>
              <a:t>帕斯卡加法器、雅卡尔提花机、托马斯算术仪</a:t>
            </a:r>
            <a:endParaRPr lang="en-US" sz="1700" dirty="0"/>
          </a:p>
        </p:txBody>
      </p:sp>
      <p:sp>
        <p:nvSpPr>
          <p:cNvPr id="25" name="Shape 23"/>
          <p:cNvSpPr/>
          <p:nvPr/>
        </p:nvSpPr>
        <p:spPr>
          <a:xfrm>
            <a:off x="548640" y="3575304"/>
            <a:ext cx="2602154"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6" name="Shape 24"/>
          <p:cNvSpPr/>
          <p:nvPr/>
        </p:nvSpPr>
        <p:spPr>
          <a:xfrm>
            <a:off x="713232" y="3739896"/>
            <a:ext cx="606044" cy="292608"/>
          </a:xfrm>
          <a:prstGeom prst="roundRect">
            <a:avLst>
              <a:gd name="adj" fmla="val 50000"/>
            </a:avLst>
          </a:prstGeom>
          <a:solidFill>
            <a:srgbClr val="EEE8FF"/>
          </a:solidFill>
          <a:ln/>
        </p:spPr>
      </p:sp>
      <p:sp>
        <p:nvSpPr>
          <p:cNvPr id="27" name="Text 25"/>
          <p:cNvSpPr txBox="1"/>
          <p:nvPr/>
        </p:nvSpPr>
        <p:spPr>
          <a:xfrm>
            <a:off x="713232" y="3739896"/>
            <a:ext cx="606044" cy="292608"/>
          </a:xfrm>
          <a:prstGeom prst="rect">
            <a:avLst/>
          </a:prstGeom>
          <a:noFill/>
          <a:ln/>
        </p:spPr>
        <p:txBody>
          <a:bodyPr wrap="square" lIns="0" tIns="0" rIns="0" bIns="0" rtlCol="0" anchor="ctr"/>
          <a:lstStyle/>
          <a:p>
            <a:pPr algn="ctr" indent="0" marL="0">
              <a:buNone/>
            </a:pPr>
            <a:r>
              <a:rPr lang="en-US" sz="1300" b="1" dirty="0">
                <a:solidFill>
                  <a:srgbClr val="5A2FD3"/>
                </a:solidFill>
              </a:rPr>
              <a:t>芬兰</a:t>
            </a:r>
            <a:endParaRPr lang="en-US" sz="1300" dirty="0"/>
          </a:p>
        </p:txBody>
      </p:sp>
      <p:sp>
        <p:nvSpPr>
          <p:cNvPr id="28" name="Text 26"/>
          <p:cNvSpPr txBox="1"/>
          <p:nvPr/>
        </p:nvSpPr>
        <p:spPr>
          <a:xfrm>
            <a:off x="1429004" y="3739896"/>
            <a:ext cx="1557198" cy="292608"/>
          </a:xfrm>
          <a:prstGeom prst="rect">
            <a:avLst/>
          </a:prstGeom>
          <a:noFill/>
          <a:ln/>
        </p:spPr>
        <p:txBody>
          <a:bodyPr wrap="square" lIns="0" tIns="0" rIns="0" bIns="0" rtlCol="0" anchor="ctr"/>
          <a:lstStyle/>
          <a:p>
            <a:pPr indent="0" marL="0">
              <a:buNone/>
            </a:pPr>
            <a:r>
              <a:rPr lang="en-US" sz="1500" b="1" dirty="0">
                <a:solidFill>
                  <a:schemeClr val="tx1"/>
                </a:solidFill>
              </a:rPr>
              <a:t>移动与开源</a:t>
            </a:r>
            <a:endParaRPr lang="en-US" sz="1500" dirty="0"/>
          </a:p>
        </p:txBody>
      </p:sp>
      <p:sp>
        <p:nvSpPr>
          <p:cNvPr id="29" name="Text 27"/>
          <p:cNvSpPr txBox="1"/>
          <p:nvPr/>
        </p:nvSpPr>
        <p:spPr>
          <a:xfrm>
            <a:off x="713232" y="4123944"/>
            <a:ext cx="2272970" cy="1152144"/>
          </a:xfrm>
          <a:prstGeom prst="rect">
            <a:avLst/>
          </a:prstGeom>
          <a:noFill/>
          <a:ln/>
        </p:spPr>
        <p:txBody>
          <a:bodyPr wrap="square" lIns="0" tIns="0" rIns="0" bIns="0" rtlCol="0" anchor="t"/>
          <a:lstStyle/>
          <a:p>
            <a:pPr indent="0" marL="0">
              <a:buNone/>
            </a:pPr>
            <a:r>
              <a:rPr lang="en-US" sz="1700" dirty="0">
                <a:solidFill>
                  <a:schemeClr val="tx1"/>
                </a:solidFill>
              </a:rPr>
              <a:t>首次GSM数字通话（1991）、Linux内核</a:t>
            </a:r>
            <a:endParaRPr lang="en-US" sz="1700" dirty="0"/>
          </a:p>
        </p:txBody>
      </p:sp>
      <p:sp>
        <p:nvSpPr>
          <p:cNvPr id="30" name="Shape 28"/>
          <p:cNvSpPr/>
          <p:nvPr/>
        </p:nvSpPr>
        <p:spPr>
          <a:xfrm>
            <a:off x="3379394" y="3575304"/>
            <a:ext cx="2602154"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1" name="Shape 29"/>
          <p:cNvSpPr/>
          <p:nvPr/>
        </p:nvSpPr>
        <p:spPr>
          <a:xfrm>
            <a:off x="3543986" y="3739896"/>
            <a:ext cx="606044" cy="292608"/>
          </a:xfrm>
          <a:prstGeom prst="roundRect">
            <a:avLst>
              <a:gd name="adj" fmla="val 50000"/>
            </a:avLst>
          </a:prstGeom>
          <a:solidFill>
            <a:srgbClr val="EEE8FF"/>
          </a:solidFill>
          <a:ln/>
        </p:spPr>
      </p:sp>
      <p:sp>
        <p:nvSpPr>
          <p:cNvPr id="32" name="Text 30"/>
          <p:cNvSpPr txBox="1"/>
          <p:nvPr/>
        </p:nvSpPr>
        <p:spPr>
          <a:xfrm>
            <a:off x="3543986" y="3739896"/>
            <a:ext cx="606044" cy="292608"/>
          </a:xfrm>
          <a:prstGeom prst="rect">
            <a:avLst/>
          </a:prstGeom>
          <a:noFill/>
          <a:ln/>
        </p:spPr>
        <p:txBody>
          <a:bodyPr wrap="square" lIns="0" tIns="0" rIns="0" bIns="0" rtlCol="0" anchor="ctr"/>
          <a:lstStyle/>
          <a:p>
            <a:pPr algn="ctr" indent="0" marL="0">
              <a:buNone/>
            </a:pPr>
            <a:r>
              <a:rPr lang="en-US" sz="1300" b="1" dirty="0">
                <a:solidFill>
                  <a:srgbClr val="5A2FD3"/>
                </a:solidFill>
              </a:rPr>
              <a:t>荷兰</a:t>
            </a:r>
            <a:endParaRPr lang="en-US" sz="1300" dirty="0"/>
          </a:p>
        </p:txBody>
      </p:sp>
      <p:sp>
        <p:nvSpPr>
          <p:cNvPr id="33" name="Text 31"/>
          <p:cNvSpPr txBox="1"/>
          <p:nvPr/>
        </p:nvSpPr>
        <p:spPr>
          <a:xfrm>
            <a:off x="4259758" y="3739896"/>
            <a:ext cx="1557198" cy="292608"/>
          </a:xfrm>
          <a:prstGeom prst="rect">
            <a:avLst/>
          </a:prstGeom>
          <a:noFill/>
          <a:ln/>
        </p:spPr>
        <p:txBody>
          <a:bodyPr wrap="square" lIns="0" tIns="0" rIns="0" bIns="0" rtlCol="0" anchor="ctr"/>
          <a:lstStyle/>
          <a:p>
            <a:pPr indent="0" marL="0">
              <a:buNone/>
            </a:pPr>
            <a:r>
              <a:rPr lang="en-US" sz="1500" b="1" dirty="0">
                <a:solidFill>
                  <a:schemeClr val="tx1"/>
                </a:solidFill>
              </a:rPr>
              <a:t>语言与无线</a:t>
            </a:r>
            <a:endParaRPr lang="en-US" sz="1500" dirty="0"/>
          </a:p>
        </p:txBody>
      </p:sp>
      <p:sp>
        <p:nvSpPr>
          <p:cNvPr id="34" name="Text 32"/>
          <p:cNvSpPr txBox="1"/>
          <p:nvPr/>
        </p:nvSpPr>
        <p:spPr>
          <a:xfrm>
            <a:off x="3543986" y="4123944"/>
            <a:ext cx="2272970" cy="1152144"/>
          </a:xfrm>
          <a:prstGeom prst="rect">
            <a:avLst/>
          </a:prstGeom>
          <a:noFill/>
          <a:ln/>
        </p:spPr>
        <p:txBody>
          <a:bodyPr wrap="square" lIns="0" tIns="0" rIns="0" bIns="0" rtlCol="0" anchor="t"/>
          <a:lstStyle/>
          <a:p>
            <a:pPr indent="0" marL="0">
              <a:buNone/>
            </a:pPr>
            <a:r>
              <a:rPr lang="en-US" sz="1700" dirty="0">
                <a:solidFill>
                  <a:schemeClr val="tx1"/>
                </a:solidFill>
              </a:rPr>
              <a:t>Python（范罗苏姆）、802.11工作组主席维克·海斯</a:t>
            </a:r>
            <a:endParaRPr lang="en-US" sz="1700" dirty="0"/>
          </a:p>
        </p:txBody>
      </p:sp>
      <p:sp>
        <p:nvSpPr>
          <p:cNvPr id="35" name="Shape 33"/>
          <p:cNvSpPr/>
          <p:nvPr/>
        </p:nvSpPr>
        <p:spPr>
          <a:xfrm>
            <a:off x="6210148" y="3575304"/>
            <a:ext cx="2602154"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6" name="Shape 34"/>
          <p:cNvSpPr/>
          <p:nvPr/>
        </p:nvSpPr>
        <p:spPr>
          <a:xfrm>
            <a:off x="6374740" y="3739896"/>
            <a:ext cx="606044" cy="292608"/>
          </a:xfrm>
          <a:prstGeom prst="roundRect">
            <a:avLst>
              <a:gd name="adj" fmla="val 50000"/>
            </a:avLst>
          </a:prstGeom>
          <a:solidFill>
            <a:srgbClr val="EEE8FF"/>
          </a:solidFill>
          <a:ln/>
        </p:spPr>
      </p:sp>
      <p:sp>
        <p:nvSpPr>
          <p:cNvPr id="37" name="Text 35"/>
          <p:cNvSpPr txBox="1"/>
          <p:nvPr/>
        </p:nvSpPr>
        <p:spPr>
          <a:xfrm>
            <a:off x="6374740" y="3739896"/>
            <a:ext cx="606044" cy="292608"/>
          </a:xfrm>
          <a:prstGeom prst="rect">
            <a:avLst/>
          </a:prstGeom>
          <a:noFill/>
          <a:ln/>
        </p:spPr>
        <p:txBody>
          <a:bodyPr wrap="square" lIns="0" tIns="0" rIns="0" bIns="0" rtlCol="0" anchor="ctr"/>
          <a:lstStyle/>
          <a:p>
            <a:pPr algn="ctr" indent="0" marL="0">
              <a:buNone/>
            </a:pPr>
            <a:r>
              <a:rPr lang="en-US" sz="1300" b="1" dirty="0">
                <a:solidFill>
                  <a:srgbClr val="5A2FD3"/>
                </a:solidFill>
              </a:rPr>
              <a:t>日本</a:t>
            </a:r>
            <a:endParaRPr lang="en-US" sz="1300" dirty="0"/>
          </a:p>
        </p:txBody>
      </p:sp>
      <p:sp>
        <p:nvSpPr>
          <p:cNvPr id="38" name="Text 36"/>
          <p:cNvSpPr txBox="1"/>
          <p:nvPr/>
        </p:nvSpPr>
        <p:spPr>
          <a:xfrm>
            <a:off x="7090512" y="3739896"/>
            <a:ext cx="1557198" cy="292608"/>
          </a:xfrm>
          <a:prstGeom prst="rect">
            <a:avLst/>
          </a:prstGeom>
          <a:noFill/>
          <a:ln/>
        </p:spPr>
        <p:txBody>
          <a:bodyPr wrap="square" lIns="0" tIns="0" rIns="0" bIns="0" rtlCol="0" anchor="ctr"/>
          <a:lstStyle/>
          <a:p>
            <a:pPr indent="0" marL="0">
              <a:buNone/>
            </a:pPr>
            <a:r>
              <a:rPr lang="en-US" sz="1500" b="1" dirty="0">
                <a:solidFill>
                  <a:schemeClr val="tx1"/>
                </a:solidFill>
              </a:rPr>
              <a:t>芯片与小型化</a:t>
            </a:r>
            <a:endParaRPr lang="en-US" sz="1500" dirty="0"/>
          </a:p>
        </p:txBody>
      </p:sp>
      <p:sp>
        <p:nvSpPr>
          <p:cNvPr id="39" name="Text 37"/>
          <p:cNvSpPr txBox="1"/>
          <p:nvPr/>
        </p:nvSpPr>
        <p:spPr>
          <a:xfrm>
            <a:off x="6374740" y="4123944"/>
            <a:ext cx="2272970" cy="1152144"/>
          </a:xfrm>
          <a:prstGeom prst="rect">
            <a:avLst/>
          </a:prstGeom>
          <a:noFill/>
          <a:ln/>
        </p:spPr>
        <p:txBody>
          <a:bodyPr wrap="square" lIns="0" tIns="0" rIns="0" bIns="0" rtlCol="0" anchor="t"/>
          <a:lstStyle/>
          <a:p>
            <a:pPr indent="0" marL="0">
              <a:buNone/>
            </a:pPr>
            <a:r>
              <a:rPr lang="en-US" sz="1700" dirty="0">
                <a:solidFill>
                  <a:schemeClr val="tx1"/>
                </a:solidFill>
              </a:rPr>
              <a:t>岛正利参与4004设计、东芝T1100、i-mode、地球模拟器</a:t>
            </a:r>
            <a:endParaRPr lang="en-US" sz="1700" dirty="0"/>
          </a:p>
        </p:txBody>
      </p:sp>
      <p:sp>
        <p:nvSpPr>
          <p:cNvPr id="40" name="Shape 38"/>
          <p:cNvSpPr/>
          <p:nvPr/>
        </p:nvSpPr>
        <p:spPr>
          <a:xfrm>
            <a:off x="9040901" y="3575304"/>
            <a:ext cx="2602154" cy="1865376"/>
          </a:xfrm>
          <a:prstGeom prst="roundRect">
            <a:avLst>
              <a:gd name="adj" fmla="val 5882"/>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1" name="Shape 39"/>
          <p:cNvSpPr/>
          <p:nvPr/>
        </p:nvSpPr>
        <p:spPr>
          <a:xfrm>
            <a:off x="9205493" y="3739896"/>
            <a:ext cx="606044" cy="292608"/>
          </a:xfrm>
          <a:prstGeom prst="roundRect">
            <a:avLst>
              <a:gd name="adj" fmla="val 50000"/>
            </a:avLst>
          </a:prstGeom>
          <a:solidFill>
            <a:srgbClr val="EEE8FF"/>
          </a:solidFill>
          <a:ln/>
        </p:spPr>
      </p:sp>
      <p:sp>
        <p:nvSpPr>
          <p:cNvPr id="42" name="Text 40"/>
          <p:cNvSpPr txBox="1"/>
          <p:nvPr/>
        </p:nvSpPr>
        <p:spPr>
          <a:xfrm>
            <a:off x="9205493" y="3739896"/>
            <a:ext cx="606044" cy="292608"/>
          </a:xfrm>
          <a:prstGeom prst="rect">
            <a:avLst/>
          </a:prstGeom>
          <a:noFill/>
          <a:ln/>
        </p:spPr>
        <p:txBody>
          <a:bodyPr wrap="square" lIns="0" tIns="0" rIns="0" bIns="0" rtlCol="0" anchor="ctr"/>
          <a:lstStyle/>
          <a:p>
            <a:pPr algn="ctr" indent="0" marL="0">
              <a:buNone/>
            </a:pPr>
            <a:r>
              <a:rPr lang="en-US" sz="1300" b="1" dirty="0">
                <a:solidFill>
                  <a:srgbClr val="5A2FD3"/>
                </a:solidFill>
              </a:rPr>
              <a:t>中国</a:t>
            </a:r>
            <a:endParaRPr lang="en-US" sz="1300" dirty="0"/>
          </a:p>
        </p:txBody>
      </p:sp>
      <p:sp>
        <p:nvSpPr>
          <p:cNvPr id="43" name="Text 41"/>
          <p:cNvSpPr txBox="1"/>
          <p:nvPr/>
        </p:nvSpPr>
        <p:spPr>
          <a:xfrm>
            <a:off x="9921265" y="3739896"/>
            <a:ext cx="1557198" cy="292608"/>
          </a:xfrm>
          <a:prstGeom prst="rect">
            <a:avLst/>
          </a:prstGeom>
          <a:noFill/>
          <a:ln/>
        </p:spPr>
        <p:txBody>
          <a:bodyPr wrap="square" lIns="0" tIns="0" rIns="0" bIns="0" rtlCol="0" anchor="ctr"/>
          <a:lstStyle/>
          <a:p>
            <a:pPr indent="0" marL="0">
              <a:buNone/>
            </a:pPr>
            <a:r>
              <a:rPr lang="en-US" sz="1500" b="1" dirty="0">
                <a:solidFill>
                  <a:schemeClr val="tx1"/>
                </a:solidFill>
              </a:rPr>
              <a:t>超算与互联网</a:t>
            </a:r>
            <a:endParaRPr lang="en-US" sz="1500" dirty="0"/>
          </a:p>
        </p:txBody>
      </p:sp>
      <p:sp>
        <p:nvSpPr>
          <p:cNvPr id="44" name="Text 42"/>
          <p:cNvSpPr txBox="1"/>
          <p:nvPr/>
        </p:nvSpPr>
        <p:spPr>
          <a:xfrm>
            <a:off x="9205493" y="4123944"/>
            <a:ext cx="2272970" cy="1152144"/>
          </a:xfrm>
          <a:prstGeom prst="rect">
            <a:avLst/>
          </a:prstGeom>
          <a:noFill/>
          <a:ln/>
        </p:spPr>
        <p:txBody>
          <a:bodyPr wrap="square" lIns="0" tIns="0" rIns="0" bIns="0" rtlCol="0" anchor="t"/>
          <a:lstStyle/>
          <a:p>
            <a:pPr indent="0" marL="0">
              <a:buNone/>
            </a:pPr>
            <a:r>
              <a:rPr lang="en-US" sz="1700" dirty="0">
                <a:solidFill>
                  <a:schemeClr val="tx1"/>
                </a:solidFill>
              </a:rPr>
              <a:t>103机、1994接入互联网、神威·太湖之光、2026年LineShine</a:t>
            </a:r>
            <a:endParaRPr lang="en-US" sz="1700" dirty="0"/>
          </a:p>
        </p:txBody>
      </p:sp>
      <p:sp>
        <p:nvSpPr>
          <p:cNvPr id="45" name="Shape 43"/>
          <p:cNvSpPr/>
          <p:nvPr/>
        </p:nvSpPr>
        <p:spPr>
          <a:xfrm>
            <a:off x="548640" y="5623560"/>
            <a:ext cx="11094415" cy="640080"/>
          </a:xfrm>
          <a:prstGeom prst="roundRect">
            <a:avLst>
              <a:gd name="adj" fmla="val 17143"/>
            </a:avLst>
          </a:prstGeom>
          <a:solidFill>
            <a:srgbClr val="E6EEFF"/>
          </a:solidFill>
          <a:ln/>
        </p:spPr>
      </p:sp>
      <p:sp>
        <p:nvSpPr>
          <p:cNvPr id="46" name="Text 44"/>
          <p:cNvSpPr txBox="1"/>
          <p:nvPr/>
        </p:nvSpPr>
        <p:spPr>
          <a:xfrm>
            <a:off x="777240" y="5623560"/>
            <a:ext cx="10637215" cy="640080"/>
          </a:xfrm>
          <a:prstGeom prst="rect">
            <a:avLst/>
          </a:prstGeom>
          <a:noFill/>
          <a:ln/>
        </p:spPr>
        <p:txBody>
          <a:bodyPr wrap="square" lIns="0" tIns="0" rIns="0" bIns="0" rtlCol="0" anchor="ctr"/>
          <a:lstStyle/>
          <a:p>
            <a:pPr indent="0" marL="0">
              <a:buNone/>
            </a:pPr>
            <a:r>
              <a:rPr lang="en-US" sz="1400" dirty="0">
                <a:solidFill>
                  <a:schemeClr val="tx1"/>
                </a:solidFill>
              </a:rPr>
              <a:t>国际组织也很关键：CERN（万维网）、IEEE（以太网、Wi-Fi标准）、3GPP（5G标准）都由多国共同参与。</a:t>
            </a:r>
            <a:endParaRPr lang="en-US" sz="1400" dirty="0"/>
          </a:p>
        </p:txBody>
      </p:sp>
      <p:sp>
        <p:nvSpPr>
          <p:cNvPr id="47" name="Text 4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来源：计算机历史博物馆、欧洲核子研究中心、IEEE 802.11、3GPP、TOP500（访问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Shape 0"/>
          <p:cNvSpPr/>
          <p:nvPr/>
        </p:nvSpPr>
        <p:spPr>
          <a:xfrm>
            <a:off x="548640" y="201168"/>
            <a:ext cx="1982358" cy="292608"/>
          </a:xfrm>
          <a:prstGeom prst="roundRect">
            <a:avLst>
              <a:gd name="adj" fmla="val 50000"/>
            </a:avLst>
          </a:prstGeom>
          <a:solidFill>
            <a:srgbClr val="E6EEFF"/>
          </a:solidFill>
          <a:ln/>
        </p:spPr>
      </p:sp>
      <p:sp>
        <p:nvSpPr>
          <p:cNvPr id="3" name="Text 1"/>
          <p:cNvSpPr txBox="1"/>
          <p:nvPr/>
        </p:nvSpPr>
        <p:spPr>
          <a:xfrm>
            <a:off x="548640" y="201168"/>
            <a:ext cx="1982358" cy="292608"/>
          </a:xfrm>
          <a:prstGeom prst="rect">
            <a:avLst/>
          </a:prstGeom>
          <a:noFill/>
          <a:ln/>
        </p:spPr>
        <p:txBody>
          <a:bodyPr wrap="square" lIns="0" tIns="0" rIns="0" bIns="0" rtlCol="0" anchor="ctr"/>
          <a:lstStyle/>
          <a:p>
            <a:pPr algn="ctr" indent="0" marL="0">
              <a:buNone/>
            </a:pPr>
            <a:r>
              <a:rPr lang="en-US" sz="1200" b="1" dirty="0">
                <a:solidFill>
                  <a:srgbClr val="1F55C9"/>
                </a:solidFill>
              </a:rPr>
              <a:t>11 · 世界与中国的贡献</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中国的计算机与互联网之路</a:t>
            </a:r>
            <a:endParaRPr lang="en-US" sz="3600" dirty="0"/>
          </a:p>
        </p:txBody>
      </p:sp>
      <p:sp>
        <p:nvSpPr>
          <p:cNvPr id="5" name="事件卡-china-103"/>
          <p:cNvSpPr/>
          <p:nvPr/>
        </p:nvSpPr>
        <p:spPr>
          <a:xfrm>
            <a:off x="548640"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31520" y="1572768"/>
            <a:ext cx="959018" cy="310896"/>
          </a:xfrm>
          <a:prstGeom prst="roundRect">
            <a:avLst>
              <a:gd name="adj" fmla="val 50000"/>
            </a:avLst>
          </a:prstGeom>
          <a:solidFill>
            <a:schemeClr val="accent2"/>
          </a:solidFill>
          <a:ln/>
        </p:spPr>
      </p:sp>
      <p:sp>
        <p:nvSpPr>
          <p:cNvPr id="7" name="Text 5"/>
          <p:cNvSpPr txBox="1"/>
          <p:nvPr/>
        </p:nvSpPr>
        <p:spPr>
          <a:xfrm>
            <a:off x="731520" y="1572768"/>
            <a:ext cx="959018" cy="310896"/>
          </a:xfrm>
          <a:prstGeom prst="rect">
            <a:avLst/>
          </a:prstGeom>
          <a:noFill/>
          <a:ln/>
        </p:spPr>
        <p:txBody>
          <a:bodyPr wrap="square" lIns="0" tIns="0" rIns="0" bIns="0" rtlCol="0" anchor="ctr"/>
          <a:lstStyle/>
          <a:p>
            <a:pPr algn="ctr" indent="0" marL="0">
              <a:buNone/>
            </a:pPr>
            <a:r>
              <a:rPr lang="en-US" sz="1400" b="1" dirty="0">
                <a:solidFill>
                  <a:schemeClr val="tx1"/>
                </a:solidFill>
              </a:rPr>
              <a:t>1958年</a:t>
            </a:r>
            <a:endParaRPr lang="en-US" sz="1400" dirty="0"/>
          </a:p>
        </p:txBody>
      </p:sp>
      <p:sp>
        <p:nvSpPr>
          <p:cNvPr id="8" name="Shape 6"/>
          <p:cNvSpPr/>
          <p:nvPr/>
        </p:nvSpPr>
        <p:spPr>
          <a:xfrm>
            <a:off x="1781978" y="1591056"/>
            <a:ext cx="579120" cy="274320"/>
          </a:xfrm>
          <a:prstGeom prst="roundRect">
            <a:avLst>
              <a:gd name="adj" fmla="val 50000"/>
            </a:avLst>
          </a:prstGeom>
          <a:solidFill>
            <a:srgbClr val="EEE8FF"/>
          </a:solidFill>
          <a:ln/>
        </p:spPr>
      </p:sp>
      <p:sp>
        <p:nvSpPr>
          <p:cNvPr id="9" name="Text 7"/>
          <p:cNvSpPr txBox="1"/>
          <p:nvPr/>
        </p:nvSpPr>
        <p:spPr>
          <a:xfrm>
            <a:off x="178197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10" name="Text 8"/>
          <p:cNvSpPr txBox="1"/>
          <p:nvPr/>
        </p:nvSpPr>
        <p:spPr>
          <a:xfrm>
            <a:off x="731520"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中国103型计算机</a:t>
            </a:r>
            <a:endParaRPr lang="en-US" sz="1600" dirty="0"/>
          </a:p>
        </p:txBody>
      </p:sp>
      <p:sp>
        <p:nvSpPr>
          <p:cNvPr id="11" name="Shape 9"/>
          <p:cNvSpPr/>
          <p:nvPr/>
        </p:nvSpPr>
        <p:spPr>
          <a:xfrm>
            <a:off x="731520" y="5577840"/>
            <a:ext cx="3149498" cy="548640"/>
          </a:xfrm>
          <a:prstGeom prst="roundRect">
            <a:avLst>
              <a:gd name="adj" fmla="val 13333"/>
            </a:avLst>
          </a:prstGeom>
          <a:solidFill>
            <a:srgbClr val="FFEDE2"/>
          </a:solidFill>
          <a:ln/>
        </p:spPr>
      </p:sp>
      <p:sp>
        <p:nvSpPr>
          <p:cNvPr id="12" name="Text 10"/>
          <p:cNvSpPr txBox="1"/>
          <p:nvPr/>
        </p:nvSpPr>
        <p:spPr>
          <a:xfrm>
            <a:off x="841248"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103机为仿制苏联型号；104机等后续机型同样参考苏联设计。</a:t>
            </a:r>
            <a:endParaRPr lang="en-US" sz="1200" dirty="0"/>
          </a:p>
        </p:txBody>
      </p:sp>
      <p:sp>
        <p:nvSpPr>
          <p:cNvPr id="13" name="Text 11"/>
          <p:cNvSpPr txBox="1"/>
          <p:nvPr/>
        </p:nvSpPr>
        <p:spPr>
          <a:xfrm>
            <a:off x="731520" y="2334768"/>
            <a:ext cx="3149498" cy="3151632"/>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中科院计算技术研究所研制团队</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北京，中国</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中科院计算技术研究所；北京有线电厂</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1958年，中国研制成功第一台通用数字电子计算机——103机。</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中国计算机事业的起点之一。</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今天中国拥有世界领先的超级计算机。</a:t>
            </a:r>
            <a:endParaRPr lang="en-US" sz="1400" dirty="0"/>
          </a:p>
        </p:txBody>
      </p:sp>
      <p:sp>
        <p:nvSpPr>
          <p:cNvPr id="14" name="事件卡-china-email"/>
          <p:cNvSpPr/>
          <p:nvPr/>
        </p:nvSpPr>
        <p:spPr>
          <a:xfrm>
            <a:off x="4338218"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Shape 13"/>
          <p:cNvSpPr/>
          <p:nvPr/>
        </p:nvSpPr>
        <p:spPr>
          <a:xfrm>
            <a:off x="4521098" y="1572768"/>
            <a:ext cx="1358570" cy="310896"/>
          </a:xfrm>
          <a:prstGeom prst="roundRect">
            <a:avLst>
              <a:gd name="adj" fmla="val 50000"/>
            </a:avLst>
          </a:prstGeom>
          <a:solidFill>
            <a:schemeClr val="accent2"/>
          </a:solidFill>
          <a:ln/>
        </p:spPr>
      </p:sp>
      <p:sp>
        <p:nvSpPr>
          <p:cNvPr id="16" name="Text 14"/>
          <p:cNvSpPr txBox="1"/>
          <p:nvPr/>
        </p:nvSpPr>
        <p:spPr>
          <a:xfrm>
            <a:off x="4521098" y="1572768"/>
            <a:ext cx="1358570" cy="310896"/>
          </a:xfrm>
          <a:prstGeom prst="rect">
            <a:avLst/>
          </a:prstGeom>
          <a:noFill/>
          <a:ln/>
        </p:spPr>
        <p:txBody>
          <a:bodyPr wrap="square" lIns="0" tIns="0" rIns="0" bIns="0" rtlCol="0" anchor="ctr"/>
          <a:lstStyle/>
          <a:p>
            <a:pPr algn="ctr" indent="0" marL="0">
              <a:buNone/>
            </a:pPr>
            <a:r>
              <a:rPr lang="en-US" sz="1400" b="1" dirty="0">
                <a:solidFill>
                  <a:schemeClr val="tx1"/>
                </a:solidFill>
              </a:rPr>
              <a:t>1987年9月</a:t>
            </a:r>
            <a:endParaRPr lang="en-US" sz="1400" dirty="0"/>
          </a:p>
        </p:txBody>
      </p:sp>
      <p:sp>
        <p:nvSpPr>
          <p:cNvPr id="17" name="Shape 15"/>
          <p:cNvSpPr/>
          <p:nvPr/>
        </p:nvSpPr>
        <p:spPr>
          <a:xfrm>
            <a:off x="5971108" y="1591056"/>
            <a:ext cx="579120" cy="274320"/>
          </a:xfrm>
          <a:prstGeom prst="roundRect">
            <a:avLst>
              <a:gd name="adj" fmla="val 50000"/>
            </a:avLst>
          </a:prstGeom>
          <a:solidFill>
            <a:srgbClr val="EEE8FF"/>
          </a:solidFill>
          <a:ln/>
        </p:spPr>
      </p:sp>
      <p:sp>
        <p:nvSpPr>
          <p:cNvPr id="18" name="Text 16"/>
          <p:cNvSpPr txBox="1"/>
          <p:nvPr/>
        </p:nvSpPr>
        <p:spPr>
          <a:xfrm>
            <a:off x="5971108"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19" name="Text 17"/>
          <p:cNvSpPr txBox="1"/>
          <p:nvPr/>
        </p:nvSpPr>
        <p:spPr>
          <a:xfrm>
            <a:off x="4521098"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中国发出早期国际电子邮件</a:t>
            </a:r>
            <a:endParaRPr lang="en-US" sz="1600" dirty="0"/>
          </a:p>
        </p:txBody>
      </p:sp>
      <p:sp>
        <p:nvSpPr>
          <p:cNvPr id="20" name="Shape 18"/>
          <p:cNvSpPr/>
          <p:nvPr/>
        </p:nvSpPr>
        <p:spPr>
          <a:xfrm>
            <a:off x="4521098" y="5577840"/>
            <a:ext cx="3149498" cy="548640"/>
          </a:xfrm>
          <a:prstGeom prst="roundRect">
            <a:avLst>
              <a:gd name="adj" fmla="val 13333"/>
            </a:avLst>
          </a:prstGeom>
          <a:solidFill>
            <a:srgbClr val="FFEDE2"/>
          </a:solidFill>
          <a:ln/>
        </p:spPr>
      </p:sp>
      <p:sp>
        <p:nvSpPr>
          <p:cNvPr id="21" name="Text 19"/>
          <p:cNvSpPr txBox="1"/>
          <p:nvPr/>
        </p:nvSpPr>
        <p:spPr>
          <a:xfrm>
            <a:off x="4630826" y="5650992"/>
            <a:ext cx="2930042" cy="402336"/>
          </a:xfrm>
          <a:prstGeom prst="rect">
            <a:avLst/>
          </a:prstGeom>
          <a:noFill/>
          <a:ln/>
        </p:spPr>
        <p:txBody>
          <a:bodyPr wrap="square" lIns="0" tIns="0" rIns="0" bIns="0" rtlCol="0" anchor="t"/>
          <a:lstStyle/>
          <a:p>
            <a:pPr indent="0" marL="0">
              <a:buNone/>
            </a:pPr>
            <a:r>
              <a:rPr lang="en-US" sz="1200" b="1" dirty="0">
                <a:solidFill>
                  <a:srgbClr val="B4501A"/>
                </a:solidFill>
              </a:rPr>
              <a:t>【历史争议】</a:t>
            </a:r>
            <a:pPr indent="0" marL="0">
              <a:buNone/>
            </a:pPr>
            <a:r>
              <a:rPr lang="en-US" sz="1200" dirty="0">
                <a:solidFill>
                  <a:srgbClr val="1B2140"/>
                </a:solidFill>
              </a:rPr>
              <a:t>不同资料对首封邮件的具体日期与“第一封”的认定说法不一。</a:t>
            </a:r>
            <a:endParaRPr lang="en-US" sz="1200" dirty="0"/>
          </a:p>
        </p:txBody>
      </p:sp>
      <p:sp>
        <p:nvSpPr>
          <p:cNvPr id="22" name="Text 20"/>
          <p:cNvSpPr txBox="1"/>
          <p:nvPr/>
        </p:nvSpPr>
        <p:spPr>
          <a:xfrm>
            <a:off x="4521098" y="2334768"/>
            <a:ext cx="3149498" cy="3151632"/>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钱天白等中德科研人员</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北京，中国（与德国合作）</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北京计算机应用技术研究所；德国卡尔斯鲁厄大学</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1987年，一封写着“越过长城，走向世界”的邮件从北京发往德国。</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中国走向国际互联网的起点之一。</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今天中国是网民最多的国家之一。</a:t>
            </a:r>
            <a:endParaRPr lang="en-US" sz="1400" dirty="0"/>
          </a:p>
        </p:txBody>
      </p:sp>
      <p:sp>
        <p:nvSpPr>
          <p:cNvPr id="23" name="事件卡-china-internet"/>
          <p:cNvSpPr/>
          <p:nvPr/>
        </p:nvSpPr>
        <p:spPr>
          <a:xfrm>
            <a:off x="8127797" y="1389888"/>
            <a:ext cx="3515258" cy="4919472"/>
          </a:xfrm>
          <a:prstGeom prst="roundRect">
            <a:avLst>
              <a:gd name="adj" fmla="val 312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Shape 22"/>
          <p:cNvSpPr/>
          <p:nvPr/>
        </p:nvSpPr>
        <p:spPr>
          <a:xfrm>
            <a:off x="8310677" y="1572768"/>
            <a:ext cx="1874972" cy="310896"/>
          </a:xfrm>
          <a:prstGeom prst="roundRect">
            <a:avLst>
              <a:gd name="adj" fmla="val 50000"/>
            </a:avLst>
          </a:prstGeom>
          <a:solidFill>
            <a:schemeClr val="accent2"/>
          </a:solidFill>
          <a:ln/>
        </p:spPr>
      </p:sp>
      <p:sp>
        <p:nvSpPr>
          <p:cNvPr id="25" name="Text 23"/>
          <p:cNvSpPr txBox="1"/>
          <p:nvPr/>
        </p:nvSpPr>
        <p:spPr>
          <a:xfrm>
            <a:off x="8310677" y="1572768"/>
            <a:ext cx="1874972" cy="310896"/>
          </a:xfrm>
          <a:prstGeom prst="rect">
            <a:avLst/>
          </a:prstGeom>
          <a:noFill/>
          <a:ln/>
        </p:spPr>
        <p:txBody>
          <a:bodyPr wrap="square" lIns="0" tIns="0" rIns="0" bIns="0" rtlCol="0" anchor="ctr"/>
          <a:lstStyle/>
          <a:p>
            <a:pPr algn="ctr" indent="0" marL="0">
              <a:buNone/>
            </a:pPr>
            <a:r>
              <a:rPr lang="en-US" sz="1400" b="1" dirty="0">
                <a:solidFill>
                  <a:schemeClr val="tx1"/>
                </a:solidFill>
              </a:rPr>
              <a:t>1994年4月20日</a:t>
            </a:r>
            <a:endParaRPr lang="en-US" sz="1400" dirty="0"/>
          </a:p>
        </p:txBody>
      </p:sp>
      <p:sp>
        <p:nvSpPr>
          <p:cNvPr id="26" name="Shape 24"/>
          <p:cNvSpPr/>
          <p:nvPr/>
        </p:nvSpPr>
        <p:spPr>
          <a:xfrm>
            <a:off x="10277089" y="1591056"/>
            <a:ext cx="579120" cy="274320"/>
          </a:xfrm>
          <a:prstGeom prst="roundRect">
            <a:avLst>
              <a:gd name="adj" fmla="val 50000"/>
            </a:avLst>
          </a:prstGeom>
          <a:solidFill>
            <a:srgbClr val="EEE8FF"/>
          </a:solidFill>
          <a:ln/>
        </p:spPr>
      </p:sp>
      <p:sp>
        <p:nvSpPr>
          <p:cNvPr id="27" name="Text 25"/>
          <p:cNvSpPr txBox="1"/>
          <p:nvPr/>
        </p:nvSpPr>
        <p:spPr>
          <a:xfrm>
            <a:off x="10277089" y="1591056"/>
            <a:ext cx="579120" cy="274320"/>
          </a:xfrm>
          <a:prstGeom prst="rect">
            <a:avLst/>
          </a:prstGeom>
          <a:noFill/>
          <a:ln/>
        </p:spPr>
        <p:txBody>
          <a:bodyPr wrap="square" lIns="0" tIns="0" rIns="0" bIns="0" rtlCol="0" anchor="ctr"/>
          <a:lstStyle/>
          <a:p>
            <a:pPr algn="ctr" indent="0" marL="0">
              <a:buNone/>
            </a:pPr>
            <a:r>
              <a:rPr lang="en-US" sz="1200" b="1" dirty="0">
                <a:solidFill>
                  <a:srgbClr val="5A2FD3"/>
                </a:solidFill>
              </a:rPr>
              <a:t>中国</a:t>
            </a:r>
            <a:endParaRPr lang="en-US" sz="1200" dirty="0"/>
          </a:p>
        </p:txBody>
      </p:sp>
      <p:sp>
        <p:nvSpPr>
          <p:cNvPr id="28" name="Text 26"/>
          <p:cNvSpPr txBox="1"/>
          <p:nvPr/>
        </p:nvSpPr>
        <p:spPr>
          <a:xfrm>
            <a:off x="8310677" y="1993392"/>
            <a:ext cx="3149498" cy="268224"/>
          </a:xfrm>
          <a:prstGeom prst="rect">
            <a:avLst/>
          </a:prstGeom>
          <a:noFill/>
          <a:ln/>
        </p:spPr>
        <p:txBody>
          <a:bodyPr wrap="square" lIns="0" tIns="0" rIns="0" bIns="0" rtlCol="0" anchor="t"/>
          <a:lstStyle/>
          <a:p>
            <a:pPr indent="0" marL="0">
              <a:buNone/>
            </a:pPr>
            <a:r>
              <a:rPr lang="en-US" sz="1600" b="1" dirty="0">
                <a:solidFill>
                  <a:schemeClr val="tx1"/>
                </a:solidFill>
              </a:rPr>
              <a:t>中国全功能接入国际互联网</a:t>
            </a:r>
            <a:endParaRPr lang="en-US" sz="1600" dirty="0"/>
          </a:p>
        </p:txBody>
      </p:sp>
      <p:sp>
        <p:nvSpPr>
          <p:cNvPr id="29" name="Text 27"/>
          <p:cNvSpPr txBox="1"/>
          <p:nvPr/>
        </p:nvSpPr>
        <p:spPr>
          <a:xfrm>
            <a:off x="8310677" y="2334768"/>
            <a:ext cx="3149498" cy="3791712"/>
          </a:xfrm>
          <a:prstGeom prst="rect">
            <a:avLst/>
          </a:prstGeom>
          <a:noFill/>
          <a:ln/>
        </p:spPr>
        <p:txBody>
          <a:bodyPr wrap="square" lIns="0" tIns="0" rIns="0" bIns="0" rtlCol="0" anchor="t"/>
          <a:lstStyle/>
          <a:p>
            <a:pPr indent="0" marL="0">
              <a:buNone/>
            </a:pPr>
            <a:r>
              <a:rPr lang="en-US" sz="1400" b="1" dirty="0">
                <a:solidFill>
                  <a:srgbClr val="1F55C9"/>
                </a:solidFill>
              </a:rPr>
              <a:t>人物｜</a:t>
            </a:r>
            <a:pPr indent="0" marL="0">
              <a:spcAft>
                <a:spcPts val="300"/>
              </a:spcAft>
              <a:buNone/>
            </a:pPr>
            <a:r>
              <a:rPr lang="en-US" sz="1400" dirty="0">
                <a:solidFill>
                  <a:srgbClr val="1B2140"/>
                </a:solidFill>
              </a:rPr>
              <a:t>中科院、北大、清华等单位科研人员</a:t>
            </a:r>
            <a:endParaRPr lang="en-US" sz="1400" dirty="0"/>
          </a:p>
          <a:p>
            <a:pPr indent="0" marL="0">
              <a:buNone/>
            </a:pPr>
            <a:r>
              <a:rPr lang="en-US" sz="1400" b="1" dirty="0">
                <a:solidFill>
                  <a:srgbClr val="1F55C9"/>
                </a:solidFill>
              </a:rPr>
              <a:t>地点｜</a:t>
            </a:r>
            <a:pPr indent="0" marL="0">
              <a:spcAft>
                <a:spcPts val="300"/>
              </a:spcAft>
              <a:buNone/>
            </a:pPr>
            <a:r>
              <a:rPr lang="en-US" sz="1400" dirty="0">
                <a:solidFill>
                  <a:srgbClr val="1B2140"/>
                </a:solidFill>
              </a:rPr>
              <a:t>北京，中国</a:t>
            </a:r>
            <a:endParaRPr lang="en-US" sz="1400" dirty="0"/>
          </a:p>
          <a:p>
            <a:pPr indent="0" marL="0">
              <a:buNone/>
            </a:pPr>
            <a:r>
              <a:rPr lang="en-US" sz="1400" b="1" dirty="0">
                <a:solidFill>
                  <a:srgbClr val="1F55C9"/>
                </a:solidFill>
              </a:rPr>
              <a:t>组织｜</a:t>
            </a:r>
            <a:pPr indent="0" marL="0">
              <a:spcAft>
                <a:spcPts val="300"/>
              </a:spcAft>
              <a:buNone/>
            </a:pPr>
            <a:r>
              <a:rPr lang="en-US" sz="1400" dirty="0">
                <a:solidFill>
                  <a:srgbClr val="1B2140"/>
                </a:solidFill>
              </a:rPr>
              <a:t>中关村地区教育与科研示范网络（NCFC）</a:t>
            </a:r>
            <a:endParaRPr lang="en-US" sz="1400" dirty="0"/>
          </a:p>
          <a:p>
            <a:pPr indent="0" marL="0">
              <a:buNone/>
            </a:pPr>
            <a:r>
              <a:rPr lang="en-US" sz="1400" b="1" dirty="0">
                <a:solidFill>
                  <a:srgbClr val="1F55C9"/>
                </a:solidFill>
              </a:rPr>
              <a:t>发生了什么｜</a:t>
            </a:r>
            <a:pPr indent="0" marL="0">
              <a:spcAft>
                <a:spcPts val="300"/>
              </a:spcAft>
              <a:buNone/>
            </a:pPr>
            <a:r>
              <a:rPr lang="en-US" sz="1400" dirty="0">
                <a:solidFill>
                  <a:srgbClr val="1B2140"/>
                </a:solidFill>
              </a:rPr>
              <a:t>这一天，中国正式“连”上了国际互联网。</a:t>
            </a:r>
            <a:endParaRPr lang="en-US" sz="1400" dirty="0"/>
          </a:p>
          <a:p>
            <a:pPr indent="0" marL="0">
              <a:buNone/>
            </a:pPr>
            <a:r>
              <a:rPr lang="en-US" sz="1400" b="1" dirty="0">
                <a:solidFill>
                  <a:srgbClr val="1F55C9"/>
                </a:solidFill>
              </a:rPr>
              <a:t>为什么重要｜</a:t>
            </a:r>
            <a:pPr indent="0" marL="0">
              <a:spcAft>
                <a:spcPts val="300"/>
              </a:spcAft>
              <a:buNone/>
            </a:pPr>
            <a:r>
              <a:rPr lang="en-US" sz="1400" dirty="0">
                <a:solidFill>
                  <a:srgbClr val="1B2140"/>
                </a:solidFill>
              </a:rPr>
              <a:t>中国互联网时代开始。</a:t>
            </a:r>
            <a:endParaRPr lang="en-US" sz="1400" dirty="0"/>
          </a:p>
          <a:p>
            <a:pPr indent="0" marL="0">
              <a:buNone/>
            </a:pPr>
            <a:r>
              <a:rPr lang="en-US" sz="1400" b="1" dirty="0">
                <a:solidFill>
                  <a:srgbClr val="1F55C9"/>
                </a:solidFill>
              </a:rPr>
              <a:t>今天的例子｜</a:t>
            </a:r>
            <a:pPr indent="0" marL="0">
              <a:spcAft>
                <a:spcPts val="300"/>
              </a:spcAft>
              <a:buNone/>
            </a:pPr>
            <a:r>
              <a:rPr lang="en-US" sz="1400" dirty="0">
                <a:solidFill>
                  <a:srgbClr val="1B2140"/>
                </a:solidFill>
              </a:rPr>
              <a:t>移动支付、网课、在线地图。</a:t>
            </a:r>
            <a:endParaRPr lang="en-US" sz="1400" dirty="0"/>
          </a:p>
        </p:txBody>
      </p:sp>
      <p:sp>
        <p:nvSpPr>
          <p:cNvPr id="30" name="Text 28"/>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来源：中国科学院计算技术研究所、中国互联网络信息中心（访问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283062"/>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chemeClr val="accent5"/>
                </a:solidFill>
              </a:rPr>
              <a:t>12 · 对人类的帮助与代价</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FFFFFF"/>
                </a:solidFill>
              </a:rPr>
              <a:t>计算机如何帮助人类</a:t>
            </a:r>
            <a:endParaRPr lang="en-US" sz="3600" dirty="0"/>
          </a:p>
        </p:txBody>
      </p:sp>
      <p:sp>
        <p:nvSpPr>
          <p:cNvPr id="5" name="Text 3"/>
          <p:cNvSpPr txBox="1"/>
          <p:nvPr/>
        </p:nvSpPr>
        <p:spPr>
          <a:xfrm>
            <a:off x="548640" y="1298448"/>
            <a:ext cx="11094415" cy="365760"/>
          </a:xfrm>
          <a:prstGeom prst="rect">
            <a:avLst/>
          </a:prstGeom>
          <a:noFill/>
          <a:ln/>
        </p:spPr>
        <p:txBody>
          <a:bodyPr wrap="square" lIns="0" tIns="0" rIns="0" bIns="0" rtlCol="0" anchor="t"/>
          <a:lstStyle/>
          <a:p>
            <a:pPr indent="0" marL="0">
              <a:buNone/>
            </a:pPr>
            <a:r>
              <a:rPr lang="en-US" sz="1600" b="1" dirty="0">
                <a:solidFill>
                  <a:schemeClr val="accent5"/>
                </a:solidFill>
              </a:rPr>
              <a:t>以前怎么做？现在怎么做？未来可能怎样？（“未来”一栏都是【展望】）</a:t>
            </a:r>
            <a:endParaRPr lang="en-US" sz="1600" dirty="0"/>
          </a:p>
        </p:txBody>
      </p:sp>
      <p:graphicFrame>
        <p:nvGraphicFramePr>
          <p:cNvPr id="48" name="Table 0"/>
          <p:cNvGraphicFramePr>
            <a:graphicFrameLocks noGrp="1"/>
          </p:cNvGraphicFramePr>
          <p:nvPr>
            <p:extLst>
              <p:ext uri="{D42A27DB-BD31-4B8C-83A1-F6EECF244321}">
                <p14:modId xmlns:p14="http://schemas.microsoft.com/office/powerpoint/2010/main" val="1579011935"/>
              </p:ext>
            </p:extLst>
          </p:nvPr>
        </p:nvGraphicFramePr>
        <p:xfrm>
          <a:off x="548640" y="1755648"/>
          <a:ext cx="11094415" cy="914400"/>
        </p:xfrm>
        <a:graphic>
          <a:graphicData uri="http://schemas.openxmlformats.org/drawingml/2006/table">
            <a:tbl>
              <a:tblPr/>
              <a:tblGrid>
                <a:gridCol w="1554480"/>
                <a:gridCol w="2834640"/>
                <a:gridCol w="3657600"/>
                <a:gridCol w="3044952"/>
              </a:tblGrid>
              <a:tr h="384048">
                <a:tc>
                  <a:txBody>
                    <a:bodyPr/>
                    <a:lstStyle/>
                    <a:p>
                      <a:pPr indent="0" marL="0">
                        <a:buNone/>
                      </a:pPr>
                      <a:r>
                        <a:rPr lang="en-US" sz="1400" b="1" dirty="0">
                          <a:solidFill>
                            <a:schemeClr val="bg1"/>
                          </a:solidFill>
                        </a:rPr>
                        <a:t>领域</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以前</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现在</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c>
                  <a:txBody>
                    <a:bodyPr/>
                    <a:lstStyle/>
                    <a:p>
                      <a:pPr indent="0" marL="0">
                        <a:buNone/>
                      </a:pPr>
                      <a:r>
                        <a:rPr lang="en-US" sz="1400" b="1" dirty="0">
                          <a:solidFill>
                            <a:schemeClr val="bg1"/>
                          </a:solidFill>
                        </a:rPr>
                        <a:t>未来【展望】</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chemeClr val="accent1"/>
                    </a:solidFill>
                  </a:tcPr>
                </a:tc>
              </a:tr>
              <a:tr h="560832">
                <a:tc>
                  <a:txBody>
                    <a:bodyPr/>
                    <a:lstStyle/>
                    <a:p>
                      <a:pPr indent="0" marL="0">
                        <a:buNone/>
                      </a:pPr>
                      <a:r>
                        <a:rPr lang="en-US" sz="1400" b="1" dirty="0">
                          <a:solidFill>
                            <a:schemeClr val="tx1"/>
                          </a:solidFill>
                        </a:rPr>
                        <a:t>医疗</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靠医生经验和胶片读片</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医疗影像设备；AI预测蛋白质结构助力药物研究</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AI辅助诊断，医生把关</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84048">
                <a:tc>
                  <a:txBody>
                    <a:bodyPr/>
                    <a:lstStyle/>
                    <a:p>
                      <a:pPr indent="0" marL="0">
                        <a:buNone/>
                      </a:pPr>
                      <a:r>
                        <a:rPr lang="en-US" sz="1400" b="1" dirty="0">
                          <a:solidFill>
                            <a:schemeClr val="tx1"/>
                          </a:solidFill>
                        </a:rPr>
                        <a:t>天气</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人工观测、手工绘图</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超级计算机运行天气和气候模型</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更精细的灾害预警</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r>
              <a:tr h="384048">
                <a:tc>
                  <a:txBody>
                    <a:bodyPr/>
                    <a:lstStyle/>
                    <a:p>
                      <a:pPr indent="0" marL="0">
                        <a:buNone/>
                      </a:pPr>
                      <a:r>
                        <a:rPr lang="en-US" sz="1400" b="1" dirty="0">
                          <a:solidFill>
                            <a:schemeClr val="tx1"/>
                          </a:solidFill>
                        </a:rPr>
                        <a:t>交通</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纸质地图、问路</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卫星导航、实时路况</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更安全的辅助驾驶</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84048">
                <a:tc>
                  <a:txBody>
                    <a:bodyPr/>
                    <a:lstStyle/>
                    <a:p>
                      <a:pPr indent="0" marL="0">
                        <a:buNone/>
                      </a:pPr>
                      <a:r>
                        <a:rPr lang="en-US" sz="1400" b="1" dirty="0">
                          <a:solidFill>
                            <a:schemeClr val="tx1"/>
                          </a:solidFill>
                        </a:rPr>
                        <a:t>教育</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课本和黑板</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网课、平板、Scratch与Python</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因材施教的学习助手</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r>
              <a:tr h="384048">
                <a:tc>
                  <a:txBody>
                    <a:bodyPr/>
                    <a:lstStyle/>
                    <a:p>
                      <a:pPr indent="0" marL="0">
                        <a:buNone/>
                      </a:pPr>
                      <a:r>
                        <a:rPr lang="en-US" sz="1400" b="1" dirty="0">
                          <a:solidFill>
                            <a:schemeClr val="tx1"/>
                          </a:solidFill>
                        </a:rPr>
                        <a:t>无障碍</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辅助工具很少</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读屏软件、语音输入、实时字幕</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更自然的辅助设备</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84048">
                <a:tc>
                  <a:txBody>
                    <a:bodyPr/>
                    <a:lstStyle/>
                    <a:p>
                      <a:pPr indent="0" marL="0">
                        <a:buNone/>
                      </a:pPr>
                      <a:r>
                        <a:rPr lang="en-US" sz="1400" b="1" dirty="0">
                          <a:solidFill>
                            <a:schemeClr val="tx1"/>
                          </a:solidFill>
                        </a:rPr>
                        <a:t>农业·制造</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主要靠经验和人力</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传感器、自动化生产线</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人与机器人协作</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r>
              <a:tr h="384048">
                <a:tc>
                  <a:txBody>
                    <a:bodyPr/>
                    <a:lstStyle/>
                    <a:p>
                      <a:pPr indent="0" marL="0">
                        <a:buNone/>
                      </a:pPr>
                      <a:r>
                        <a:rPr lang="en-US" sz="1400" b="1" dirty="0">
                          <a:solidFill>
                            <a:schemeClr val="tx1"/>
                          </a:solidFill>
                        </a:rPr>
                        <a:t>科研·航天</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人工计算、手工记录</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计算机模拟与海量数据分析</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c>
                  <a:txBody>
                    <a:bodyPr/>
                    <a:lstStyle/>
                    <a:p>
                      <a:pPr indent="0" marL="0">
                        <a:buNone/>
                      </a:pPr>
                      <a:r>
                        <a:rPr lang="en-US" sz="1400" dirty="0">
                          <a:solidFill>
                            <a:schemeClr val="tx1"/>
                          </a:solidFill>
                        </a:rPr>
                        <a:t>AI与超算结合</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FFFFF"/>
                    </a:solidFill>
                  </a:tcPr>
                </a:tc>
              </a:tr>
              <a:tr h="384048">
                <a:tc>
                  <a:txBody>
                    <a:bodyPr/>
                    <a:lstStyle/>
                    <a:p>
                      <a:pPr indent="0" marL="0">
                        <a:buNone/>
                      </a:pPr>
                      <a:r>
                        <a:rPr lang="en-US" sz="1400" b="1" dirty="0">
                          <a:solidFill>
                            <a:schemeClr val="tx1"/>
                          </a:solidFill>
                        </a:rPr>
                        <a:t>通信·创作</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写信、电报、胶片</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即时通信、数字绘画和音乐</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c>
                  <a:txBody>
                    <a:bodyPr/>
                    <a:lstStyle/>
                    <a:p>
                      <a:pPr indent="0" marL="0">
                        <a:buNone/>
                      </a:pPr>
                      <a:r>
                        <a:rPr lang="en-US" sz="1400" dirty="0">
                          <a:solidFill>
                            <a:schemeClr val="tx1"/>
                          </a:solidFill>
                        </a:rPr>
                        <a:t>人机共创，标注AI内容</a:t>
                      </a:r>
                      <a:endParaRPr lang="en-US" sz="1400" dirty="0"/>
                    </a:p>
                  </a:txBody>
                  <a:tcPr marL="91440" marR="91440" marT="27432" marB="27432" anchor="ctr">
                    <a:lnL w="9525" cap="flat" cmpd="sng" algn="ctr">
                      <a:solidFill>
                        <a:srgbClr val="DCE2F2"/>
                      </a:solidFill>
                      <a:prstDash val="solid"/>
                      <a:round/>
                      <a:headEnd type="none" w="med" len="med"/>
                      <a:tailEnd type="none" w="med" len="med"/>
                    </a:lnL>
                    <a:lnR w="9525" cap="flat" cmpd="sng" algn="ctr">
                      <a:solidFill>
                        <a:srgbClr val="DCE2F2"/>
                      </a:solidFill>
                      <a:prstDash val="solid"/>
                      <a:round/>
                      <a:headEnd type="none" w="med" len="med"/>
                      <a:tailEnd type="none" w="med" len="med"/>
                    </a:lnR>
                    <a:lnT w="9525" cap="flat" cmpd="sng" algn="ctr">
                      <a:solidFill>
                        <a:srgbClr val="DCE2F2"/>
                      </a:solidFill>
                      <a:prstDash val="solid"/>
                      <a:round/>
                      <a:headEnd type="none" w="med" len="med"/>
                      <a:tailEnd type="none" w="med" len="med"/>
                    </a:lnT>
                    <a:lnB w="9525" cap="flat" cmpd="sng" algn="ctr">
                      <a:solidFill>
                        <a:srgbClr val="DCE2F2"/>
                      </a:solidFill>
                      <a:prstDash val="solid"/>
                      <a:round/>
                      <a:headEnd type="none" w="med" len="med"/>
                      <a:tailEnd type="none" w="med" len="med"/>
                    </a:lnB>
                    <a:solidFill>
                      <a:srgbClr val="F5F7FF"/>
                    </a:solidFill>
                  </a:tcPr>
                </a:tc>
              </a:tr>
            </a:tbl>
          </a:graphicData>
        </a:graphic>
      </p:graphicFrame>
      <p:sp>
        <p:nvSpPr>
          <p:cNvPr id="7" name="Text 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来源：诺贝尔奖官网、TOP500、计算机历史博物馆、EUR-Lex（访问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Shape 0"/>
          <p:cNvSpPr/>
          <p:nvPr/>
        </p:nvSpPr>
        <p:spPr>
          <a:xfrm>
            <a:off x="548640" y="201168"/>
            <a:ext cx="2143902" cy="292608"/>
          </a:xfrm>
          <a:prstGeom prst="roundRect">
            <a:avLst>
              <a:gd name="adj" fmla="val 50000"/>
            </a:avLst>
          </a:prstGeom>
          <a:solidFill>
            <a:srgbClr val="E6EEFF"/>
          </a:solidFill>
          <a:ln/>
        </p:spPr>
      </p:sp>
      <p:sp>
        <p:nvSpPr>
          <p:cNvPr id="3" name="Text 1"/>
          <p:cNvSpPr txBox="1"/>
          <p:nvPr/>
        </p:nvSpPr>
        <p:spPr>
          <a:xfrm>
            <a:off x="548640" y="201168"/>
            <a:ext cx="2143902" cy="292608"/>
          </a:xfrm>
          <a:prstGeom prst="rect">
            <a:avLst/>
          </a:prstGeom>
          <a:noFill/>
          <a:ln/>
        </p:spPr>
        <p:txBody>
          <a:bodyPr wrap="square" lIns="0" tIns="0" rIns="0" bIns="0" rtlCol="0" anchor="ctr"/>
          <a:lstStyle/>
          <a:p>
            <a:pPr algn="ctr" indent="0" marL="0">
              <a:buNone/>
            </a:pPr>
            <a:r>
              <a:rPr lang="en-US" sz="1200" b="1" dirty="0">
                <a:solidFill>
                  <a:srgbClr val="1F55C9"/>
                </a:solidFill>
              </a:rPr>
              <a:t>12 · 对人类的帮助与代价</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也要看见代价</a:t>
            </a:r>
            <a:endParaRPr lang="en-US" sz="3600" dirty="0"/>
          </a:p>
        </p:txBody>
      </p:sp>
      <p:sp>
        <p:nvSpPr>
          <p:cNvPr id="5" name="Shape 3"/>
          <p:cNvSpPr/>
          <p:nvPr/>
        </p:nvSpPr>
        <p:spPr>
          <a:xfrm>
            <a:off x="548640" y="1481328"/>
            <a:ext cx="2602154"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13232" y="1645920"/>
            <a:ext cx="475488" cy="475488"/>
          </a:xfrm>
          <a:prstGeom prst="ellipse">
            <a:avLst/>
          </a:prstGeom>
          <a:solidFill>
            <a:schemeClr val="accent1"/>
          </a:solidFill>
          <a:ln/>
        </p:spPr>
      </p:sp>
      <p:sp>
        <p:nvSpPr>
          <p:cNvPr id="7" name="Text 5"/>
          <p:cNvSpPr txBox="1"/>
          <p:nvPr/>
        </p:nvSpPr>
        <p:spPr>
          <a:xfrm>
            <a:off x="713232" y="1645920"/>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距</a:t>
            </a:r>
            <a:endParaRPr lang="en-US" sz="1700" dirty="0"/>
          </a:p>
        </p:txBody>
      </p:sp>
      <p:sp>
        <p:nvSpPr>
          <p:cNvPr id="8" name="Text 6"/>
          <p:cNvSpPr txBox="1"/>
          <p:nvPr/>
        </p:nvSpPr>
        <p:spPr>
          <a:xfrm>
            <a:off x="1298448" y="1645920"/>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数字鸿沟</a:t>
            </a:r>
            <a:endParaRPr lang="en-US" sz="1600" dirty="0"/>
          </a:p>
        </p:txBody>
      </p:sp>
      <p:sp>
        <p:nvSpPr>
          <p:cNvPr id="9" name="Text 7"/>
          <p:cNvSpPr txBox="1"/>
          <p:nvPr/>
        </p:nvSpPr>
        <p:spPr>
          <a:xfrm>
            <a:off x="713232" y="2212848"/>
            <a:ext cx="2272970" cy="1380744"/>
          </a:xfrm>
          <a:prstGeom prst="rect">
            <a:avLst/>
          </a:prstGeom>
          <a:noFill/>
          <a:ln/>
        </p:spPr>
        <p:txBody>
          <a:bodyPr wrap="square" lIns="0" tIns="0" rIns="0" bIns="0" rtlCol="0" anchor="t"/>
          <a:lstStyle/>
          <a:p>
            <a:pPr indent="0" marL="0">
              <a:buNone/>
            </a:pPr>
            <a:r>
              <a:rPr lang="en-US" sz="1700" dirty="0">
                <a:solidFill>
                  <a:schemeClr val="tx1"/>
                </a:solidFill>
              </a:rPr>
              <a:t>有人有快车，有人还在走路：设备和网络不平等</a:t>
            </a:r>
            <a:endParaRPr lang="en-US" sz="1700" dirty="0"/>
          </a:p>
        </p:txBody>
      </p:sp>
      <p:sp>
        <p:nvSpPr>
          <p:cNvPr id="10" name="Shape 8"/>
          <p:cNvSpPr/>
          <p:nvPr/>
        </p:nvSpPr>
        <p:spPr>
          <a:xfrm>
            <a:off x="3379394" y="1481328"/>
            <a:ext cx="2602154"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1" name="Shape 9"/>
          <p:cNvSpPr/>
          <p:nvPr/>
        </p:nvSpPr>
        <p:spPr>
          <a:xfrm>
            <a:off x="3543986" y="1645920"/>
            <a:ext cx="475488" cy="475488"/>
          </a:xfrm>
          <a:prstGeom prst="ellipse">
            <a:avLst/>
          </a:prstGeom>
          <a:solidFill>
            <a:schemeClr val="accent3"/>
          </a:solidFill>
          <a:ln/>
        </p:spPr>
      </p:sp>
      <p:sp>
        <p:nvSpPr>
          <p:cNvPr id="12" name="Text 10"/>
          <p:cNvSpPr txBox="1"/>
          <p:nvPr/>
        </p:nvSpPr>
        <p:spPr>
          <a:xfrm>
            <a:off x="3543986" y="1645920"/>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私</a:t>
            </a:r>
            <a:endParaRPr lang="en-US" sz="1700" dirty="0"/>
          </a:p>
        </p:txBody>
      </p:sp>
      <p:sp>
        <p:nvSpPr>
          <p:cNvPr id="13" name="Text 11"/>
          <p:cNvSpPr txBox="1"/>
          <p:nvPr/>
        </p:nvSpPr>
        <p:spPr>
          <a:xfrm>
            <a:off x="4129202" y="1645920"/>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隐私泄露</a:t>
            </a:r>
            <a:endParaRPr lang="en-US" sz="1600" dirty="0"/>
          </a:p>
        </p:txBody>
      </p:sp>
      <p:sp>
        <p:nvSpPr>
          <p:cNvPr id="14" name="Text 12"/>
          <p:cNvSpPr txBox="1"/>
          <p:nvPr/>
        </p:nvSpPr>
        <p:spPr>
          <a:xfrm>
            <a:off x="3543986" y="2212848"/>
            <a:ext cx="2272970" cy="1380744"/>
          </a:xfrm>
          <a:prstGeom prst="rect">
            <a:avLst/>
          </a:prstGeom>
          <a:noFill/>
          <a:ln/>
        </p:spPr>
        <p:txBody>
          <a:bodyPr wrap="square" lIns="0" tIns="0" rIns="0" bIns="0" rtlCol="0" anchor="t"/>
          <a:lstStyle/>
          <a:p>
            <a:pPr indent="0" marL="0">
              <a:buNone/>
            </a:pPr>
            <a:r>
              <a:rPr lang="en-US" sz="1700" dirty="0">
                <a:solidFill>
                  <a:schemeClr val="tx1"/>
                </a:solidFill>
              </a:rPr>
              <a:t>不随便公开姓名、学校、住址和照片</a:t>
            </a:r>
            <a:endParaRPr lang="en-US" sz="1700" dirty="0"/>
          </a:p>
        </p:txBody>
      </p:sp>
      <p:sp>
        <p:nvSpPr>
          <p:cNvPr id="15" name="Shape 13"/>
          <p:cNvSpPr/>
          <p:nvPr/>
        </p:nvSpPr>
        <p:spPr>
          <a:xfrm>
            <a:off x="6210148" y="1481328"/>
            <a:ext cx="2602154"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6" name="Shape 14"/>
          <p:cNvSpPr/>
          <p:nvPr/>
        </p:nvSpPr>
        <p:spPr>
          <a:xfrm>
            <a:off x="6374740" y="1645920"/>
            <a:ext cx="475488" cy="475488"/>
          </a:xfrm>
          <a:prstGeom prst="ellipse">
            <a:avLst/>
          </a:prstGeom>
          <a:solidFill>
            <a:schemeClr val="accent2"/>
          </a:solidFill>
          <a:ln/>
        </p:spPr>
      </p:sp>
      <p:sp>
        <p:nvSpPr>
          <p:cNvPr id="17" name="Text 15"/>
          <p:cNvSpPr txBox="1"/>
          <p:nvPr/>
        </p:nvSpPr>
        <p:spPr>
          <a:xfrm>
            <a:off x="6374740" y="1645920"/>
            <a:ext cx="475488" cy="475488"/>
          </a:xfrm>
          <a:prstGeom prst="rect">
            <a:avLst/>
          </a:prstGeom>
          <a:noFill/>
          <a:ln/>
        </p:spPr>
        <p:txBody>
          <a:bodyPr wrap="square" lIns="0" tIns="0" rIns="0" bIns="0" rtlCol="0" anchor="ctr"/>
          <a:lstStyle/>
          <a:p>
            <a:pPr algn="ctr" indent="0" marL="0">
              <a:buNone/>
            </a:pPr>
            <a:r>
              <a:rPr lang="en-US" sz="1700" b="1" dirty="0">
                <a:solidFill>
                  <a:schemeClr val="tx1"/>
                </a:solidFill>
              </a:rPr>
              <a:t>骗</a:t>
            </a:r>
            <a:endParaRPr lang="en-US" sz="1700" dirty="0"/>
          </a:p>
        </p:txBody>
      </p:sp>
      <p:sp>
        <p:nvSpPr>
          <p:cNvPr id="18" name="Text 16"/>
          <p:cNvSpPr txBox="1"/>
          <p:nvPr/>
        </p:nvSpPr>
        <p:spPr>
          <a:xfrm>
            <a:off x="6959956" y="1645920"/>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网络诈骗</a:t>
            </a:r>
            <a:endParaRPr lang="en-US" sz="1600" dirty="0"/>
          </a:p>
        </p:txBody>
      </p:sp>
      <p:sp>
        <p:nvSpPr>
          <p:cNvPr id="19" name="Text 17"/>
          <p:cNvSpPr txBox="1"/>
          <p:nvPr/>
        </p:nvSpPr>
        <p:spPr>
          <a:xfrm>
            <a:off x="6374740" y="2212848"/>
            <a:ext cx="2272970" cy="1380744"/>
          </a:xfrm>
          <a:prstGeom prst="rect">
            <a:avLst/>
          </a:prstGeom>
          <a:noFill/>
          <a:ln/>
        </p:spPr>
        <p:txBody>
          <a:bodyPr wrap="square" lIns="0" tIns="0" rIns="0" bIns="0" rtlCol="0" anchor="t"/>
          <a:lstStyle/>
          <a:p>
            <a:pPr indent="0" marL="0">
              <a:buNone/>
            </a:pPr>
            <a:r>
              <a:rPr lang="en-US" sz="1700" dirty="0">
                <a:solidFill>
                  <a:schemeClr val="tx1"/>
                </a:solidFill>
              </a:rPr>
              <a:t>“点链接领奖品”先告诉家长或老师</a:t>
            </a:r>
            <a:endParaRPr lang="en-US" sz="1700" dirty="0"/>
          </a:p>
        </p:txBody>
      </p:sp>
      <p:sp>
        <p:nvSpPr>
          <p:cNvPr id="20" name="Shape 18"/>
          <p:cNvSpPr/>
          <p:nvPr/>
        </p:nvSpPr>
        <p:spPr>
          <a:xfrm>
            <a:off x="9040901" y="1481328"/>
            <a:ext cx="2602154"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1" name="Shape 19"/>
          <p:cNvSpPr/>
          <p:nvPr/>
        </p:nvSpPr>
        <p:spPr>
          <a:xfrm>
            <a:off x="9205493" y="1645920"/>
            <a:ext cx="475488" cy="475488"/>
          </a:xfrm>
          <a:prstGeom prst="ellipse">
            <a:avLst/>
          </a:prstGeom>
          <a:solidFill>
            <a:schemeClr val="accent4"/>
          </a:solidFill>
          <a:ln/>
        </p:spPr>
      </p:sp>
      <p:sp>
        <p:nvSpPr>
          <p:cNvPr id="22" name="Text 20"/>
          <p:cNvSpPr txBox="1"/>
          <p:nvPr/>
        </p:nvSpPr>
        <p:spPr>
          <a:xfrm>
            <a:off x="9205493" y="1645920"/>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时</a:t>
            </a:r>
            <a:endParaRPr lang="en-US" sz="1700" dirty="0"/>
          </a:p>
        </p:txBody>
      </p:sp>
      <p:sp>
        <p:nvSpPr>
          <p:cNvPr id="23" name="Text 21"/>
          <p:cNvSpPr txBox="1"/>
          <p:nvPr/>
        </p:nvSpPr>
        <p:spPr>
          <a:xfrm>
            <a:off x="9790709" y="1645920"/>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网络沉迷</a:t>
            </a:r>
            <a:endParaRPr lang="en-US" sz="1600" dirty="0"/>
          </a:p>
        </p:txBody>
      </p:sp>
      <p:sp>
        <p:nvSpPr>
          <p:cNvPr id="24" name="Text 22"/>
          <p:cNvSpPr txBox="1"/>
          <p:nvPr/>
        </p:nvSpPr>
        <p:spPr>
          <a:xfrm>
            <a:off x="9205493" y="2212848"/>
            <a:ext cx="2272970" cy="1380744"/>
          </a:xfrm>
          <a:prstGeom prst="rect">
            <a:avLst/>
          </a:prstGeom>
          <a:noFill/>
          <a:ln/>
        </p:spPr>
        <p:txBody>
          <a:bodyPr wrap="square" lIns="0" tIns="0" rIns="0" bIns="0" rtlCol="0" anchor="t"/>
          <a:lstStyle/>
          <a:p>
            <a:pPr indent="0" marL="0">
              <a:buNone/>
            </a:pPr>
            <a:r>
              <a:rPr lang="en-US" sz="1700" dirty="0">
                <a:solidFill>
                  <a:schemeClr val="tx1"/>
                </a:solidFill>
              </a:rPr>
              <a:t>合理安排屏幕时间，多运动、多交流</a:t>
            </a:r>
            <a:endParaRPr lang="en-US" sz="1700" dirty="0"/>
          </a:p>
        </p:txBody>
      </p:sp>
      <p:sp>
        <p:nvSpPr>
          <p:cNvPr id="25" name="Shape 23"/>
          <p:cNvSpPr/>
          <p:nvPr/>
        </p:nvSpPr>
        <p:spPr>
          <a:xfrm>
            <a:off x="548640" y="3986784"/>
            <a:ext cx="2602154"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6" name="Shape 24"/>
          <p:cNvSpPr/>
          <p:nvPr/>
        </p:nvSpPr>
        <p:spPr>
          <a:xfrm>
            <a:off x="713232" y="4151376"/>
            <a:ext cx="475488" cy="475488"/>
          </a:xfrm>
          <a:prstGeom prst="ellipse">
            <a:avLst/>
          </a:prstGeom>
          <a:solidFill>
            <a:schemeClr val="accent1"/>
          </a:solidFill>
          <a:ln/>
        </p:spPr>
      </p:sp>
      <p:sp>
        <p:nvSpPr>
          <p:cNvPr id="27" name="Text 25"/>
          <p:cNvSpPr txBox="1"/>
          <p:nvPr/>
        </p:nvSpPr>
        <p:spPr>
          <a:xfrm>
            <a:off x="713232" y="4151376"/>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偏</a:t>
            </a:r>
            <a:endParaRPr lang="en-US" sz="1700" dirty="0"/>
          </a:p>
        </p:txBody>
      </p:sp>
      <p:sp>
        <p:nvSpPr>
          <p:cNvPr id="28" name="Text 26"/>
          <p:cNvSpPr txBox="1"/>
          <p:nvPr/>
        </p:nvSpPr>
        <p:spPr>
          <a:xfrm>
            <a:off x="1298448" y="4151376"/>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算法偏差</a:t>
            </a:r>
            <a:endParaRPr lang="en-US" sz="1600" dirty="0"/>
          </a:p>
        </p:txBody>
      </p:sp>
      <p:sp>
        <p:nvSpPr>
          <p:cNvPr id="29" name="Text 27"/>
          <p:cNvSpPr txBox="1"/>
          <p:nvPr/>
        </p:nvSpPr>
        <p:spPr>
          <a:xfrm>
            <a:off x="713232" y="4718304"/>
            <a:ext cx="2272970" cy="1380744"/>
          </a:xfrm>
          <a:prstGeom prst="rect">
            <a:avLst/>
          </a:prstGeom>
          <a:noFill/>
          <a:ln/>
        </p:spPr>
        <p:txBody>
          <a:bodyPr wrap="square" lIns="0" tIns="0" rIns="0" bIns="0" rtlCol="0" anchor="t"/>
          <a:lstStyle/>
          <a:p>
            <a:pPr indent="0" marL="0">
              <a:buNone/>
            </a:pPr>
            <a:r>
              <a:rPr lang="en-US" sz="1700" dirty="0">
                <a:solidFill>
                  <a:schemeClr val="tx1"/>
                </a:solidFill>
              </a:rPr>
              <a:t>AI学的例子有偏差，结果也会不公平</a:t>
            </a:r>
            <a:endParaRPr lang="en-US" sz="1700" dirty="0"/>
          </a:p>
        </p:txBody>
      </p:sp>
      <p:sp>
        <p:nvSpPr>
          <p:cNvPr id="30" name="Shape 28"/>
          <p:cNvSpPr/>
          <p:nvPr/>
        </p:nvSpPr>
        <p:spPr>
          <a:xfrm>
            <a:off x="3379394" y="3986784"/>
            <a:ext cx="2602154"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1" name="Shape 29"/>
          <p:cNvSpPr/>
          <p:nvPr/>
        </p:nvSpPr>
        <p:spPr>
          <a:xfrm>
            <a:off x="3543986" y="4151376"/>
            <a:ext cx="475488" cy="475488"/>
          </a:xfrm>
          <a:prstGeom prst="ellipse">
            <a:avLst/>
          </a:prstGeom>
          <a:solidFill>
            <a:schemeClr val="accent3"/>
          </a:solidFill>
          <a:ln/>
        </p:spPr>
      </p:sp>
      <p:sp>
        <p:nvSpPr>
          <p:cNvPr id="32" name="Text 30"/>
          <p:cNvSpPr txBox="1"/>
          <p:nvPr/>
        </p:nvSpPr>
        <p:spPr>
          <a:xfrm>
            <a:off x="3543986" y="4151376"/>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电</a:t>
            </a:r>
            <a:endParaRPr lang="en-US" sz="1700" dirty="0"/>
          </a:p>
        </p:txBody>
      </p:sp>
      <p:sp>
        <p:nvSpPr>
          <p:cNvPr id="33" name="Text 31"/>
          <p:cNvSpPr txBox="1"/>
          <p:nvPr/>
        </p:nvSpPr>
        <p:spPr>
          <a:xfrm>
            <a:off x="4129202" y="4151376"/>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能源消耗</a:t>
            </a:r>
            <a:endParaRPr lang="en-US" sz="1600" dirty="0"/>
          </a:p>
        </p:txBody>
      </p:sp>
      <p:sp>
        <p:nvSpPr>
          <p:cNvPr id="34" name="Text 32"/>
          <p:cNvSpPr txBox="1"/>
          <p:nvPr/>
        </p:nvSpPr>
        <p:spPr>
          <a:xfrm>
            <a:off x="3543986" y="4718304"/>
            <a:ext cx="2272970" cy="1380744"/>
          </a:xfrm>
          <a:prstGeom prst="rect">
            <a:avLst/>
          </a:prstGeom>
          <a:noFill/>
          <a:ln/>
        </p:spPr>
        <p:txBody>
          <a:bodyPr wrap="square" lIns="0" tIns="0" rIns="0" bIns="0" rtlCol="0" anchor="t"/>
          <a:lstStyle/>
          <a:p>
            <a:pPr indent="0" marL="0">
              <a:buNone/>
            </a:pPr>
            <a:r>
              <a:rPr lang="en-US" sz="1700" dirty="0">
                <a:solidFill>
                  <a:schemeClr val="tx1"/>
                </a:solidFill>
              </a:rPr>
              <a:t>数据中心和AI训练需要大量电力</a:t>
            </a:r>
            <a:endParaRPr lang="en-US" sz="1700" dirty="0"/>
          </a:p>
        </p:txBody>
      </p:sp>
      <p:sp>
        <p:nvSpPr>
          <p:cNvPr id="35" name="Shape 33"/>
          <p:cNvSpPr/>
          <p:nvPr/>
        </p:nvSpPr>
        <p:spPr>
          <a:xfrm>
            <a:off x="6210148" y="3986784"/>
            <a:ext cx="2602154"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6" name="Shape 34"/>
          <p:cNvSpPr/>
          <p:nvPr/>
        </p:nvSpPr>
        <p:spPr>
          <a:xfrm>
            <a:off x="6374740" y="4151376"/>
            <a:ext cx="475488" cy="475488"/>
          </a:xfrm>
          <a:prstGeom prst="ellipse">
            <a:avLst/>
          </a:prstGeom>
          <a:solidFill>
            <a:schemeClr val="accent2"/>
          </a:solidFill>
          <a:ln/>
        </p:spPr>
      </p:sp>
      <p:sp>
        <p:nvSpPr>
          <p:cNvPr id="37" name="Text 35"/>
          <p:cNvSpPr txBox="1"/>
          <p:nvPr/>
        </p:nvSpPr>
        <p:spPr>
          <a:xfrm>
            <a:off x="6374740" y="4151376"/>
            <a:ext cx="475488" cy="475488"/>
          </a:xfrm>
          <a:prstGeom prst="rect">
            <a:avLst/>
          </a:prstGeom>
          <a:noFill/>
          <a:ln/>
        </p:spPr>
        <p:txBody>
          <a:bodyPr wrap="square" lIns="0" tIns="0" rIns="0" bIns="0" rtlCol="0" anchor="ctr"/>
          <a:lstStyle/>
          <a:p>
            <a:pPr algn="ctr" indent="0" marL="0">
              <a:buNone/>
            </a:pPr>
            <a:r>
              <a:rPr lang="en-US" sz="1700" b="1" dirty="0">
                <a:solidFill>
                  <a:schemeClr val="tx1"/>
                </a:solidFill>
              </a:rPr>
              <a:t>收</a:t>
            </a:r>
            <a:endParaRPr lang="en-US" sz="1700" dirty="0"/>
          </a:p>
        </p:txBody>
      </p:sp>
      <p:sp>
        <p:nvSpPr>
          <p:cNvPr id="38" name="Text 36"/>
          <p:cNvSpPr txBox="1"/>
          <p:nvPr/>
        </p:nvSpPr>
        <p:spPr>
          <a:xfrm>
            <a:off x="6959956" y="4151376"/>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电子垃圾</a:t>
            </a:r>
            <a:endParaRPr lang="en-US" sz="1600" dirty="0"/>
          </a:p>
        </p:txBody>
      </p:sp>
      <p:sp>
        <p:nvSpPr>
          <p:cNvPr id="39" name="Text 37"/>
          <p:cNvSpPr txBox="1"/>
          <p:nvPr/>
        </p:nvSpPr>
        <p:spPr>
          <a:xfrm>
            <a:off x="6374740" y="4718304"/>
            <a:ext cx="2272970" cy="1380744"/>
          </a:xfrm>
          <a:prstGeom prst="rect">
            <a:avLst/>
          </a:prstGeom>
          <a:noFill/>
          <a:ln/>
        </p:spPr>
        <p:txBody>
          <a:bodyPr wrap="square" lIns="0" tIns="0" rIns="0" bIns="0" rtlCol="0" anchor="t"/>
          <a:lstStyle/>
          <a:p>
            <a:pPr indent="0" marL="0">
              <a:buNone/>
            </a:pPr>
            <a:r>
              <a:rPr lang="en-US" sz="1700" dirty="0">
                <a:solidFill>
                  <a:schemeClr val="tx1"/>
                </a:solidFill>
              </a:rPr>
              <a:t>旧设备要回收、维修或再利用</a:t>
            </a:r>
            <a:endParaRPr lang="en-US" sz="1700" dirty="0"/>
          </a:p>
        </p:txBody>
      </p:sp>
      <p:sp>
        <p:nvSpPr>
          <p:cNvPr id="40" name="Shape 38"/>
          <p:cNvSpPr/>
          <p:nvPr/>
        </p:nvSpPr>
        <p:spPr>
          <a:xfrm>
            <a:off x="9040901" y="3986784"/>
            <a:ext cx="2602154" cy="2276856"/>
          </a:xfrm>
          <a:prstGeom prst="roundRect">
            <a:avLst>
              <a:gd name="adj" fmla="val 481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1" name="Shape 39"/>
          <p:cNvSpPr/>
          <p:nvPr/>
        </p:nvSpPr>
        <p:spPr>
          <a:xfrm>
            <a:off x="9205493" y="4151376"/>
            <a:ext cx="475488" cy="475488"/>
          </a:xfrm>
          <a:prstGeom prst="ellipse">
            <a:avLst/>
          </a:prstGeom>
          <a:solidFill>
            <a:schemeClr val="accent4"/>
          </a:solidFill>
          <a:ln/>
        </p:spPr>
      </p:sp>
      <p:sp>
        <p:nvSpPr>
          <p:cNvPr id="42" name="Text 40"/>
          <p:cNvSpPr txBox="1"/>
          <p:nvPr/>
        </p:nvSpPr>
        <p:spPr>
          <a:xfrm>
            <a:off x="9205493" y="4151376"/>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规</a:t>
            </a:r>
            <a:endParaRPr lang="en-US" sz="1700" dirty="0"/>
          </a:p>
        </p:txBody>
      </p:sp>
      <p:sp>
        <p:nvSpPr>
          <p:cNvPr id="43" name="Text 41"/>
          <p:cNvSpPr txBox="1"/>
          <p:nvPr/>
        </p:nvSpPr>
        <p:spPr>
          <a:xfrm>
            <a:off x="9790709" y="4151376"/>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规则与更新</a:t>
            </a:r>
            <a:endParaRPr lang="en-US" sz="1600" dirty="0"/>
          </a:p>
        </p:txBody>
      </p:sp>
      <p:sp>
        <p:nvSpPr>
          <p:cNvPr id="44" name="Text 42"/>
          <p:cNvSpPr txBox="1"/>
          <p:nvPr/>
        </p:nvSpPr>
        <p:spPr>
          <a:xfrm>
            <a:off x="9205493" y="4718304"/>
            <a:ext cx="2272970" cy="1380744"/>
          </a:xfrm>
          <a:prstGeom prst="rect">
            <a:avLst/>
          </a:prstGeom>
          <a:noFill/>
          <a:ln/>
        </p:spPr>
        <p:txBody>
          <a:bodyPr wrap="square" lIns="0" tIns="0" rIns="0" bIns="0" rtlCol="0" anchor="t"/>
          <a:lstStyle/>
          <a:p>
            <a:pPr indent="0" marL="0">
              <a:buNone/>
            </a:pPr>
            <a:r>
              <a:rPr lang="en-US" sz="1700" dirty="0">
                <a:solidFill>
                  <a:schemeClr val="tx1"/>
                </a:solidFill>
              </a:rPr>
              <a:t>欧盟《人工智能法》2024年生效；Windows 10 已于2025年10月14日结束常规支持</a:t>
            </a:r>
            <a:endParaRPr lang="en-US" sz="1700" dirty="0"/>
          </a:p>
        </p:txBody>
      </p:sp>
      <p:sp>
        <p:nvSpPr>
          <p:cNvPr id="45" name="Text 43"/>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来源：EUR-Lex、微软（访问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Shape 0"/>
          <p:cNvSpPr/>
          <p:nvPr/>
        </p:nvSpPr>
        <p:spPr>
          <a:xfrm>
            <a:off x="548640" y="201168"/>
            <a:ext cx="1820814" cy="292608"/>
          </a:xfrm>
          <a:prstGeom prst="roundRect">
            <a:avLst>
              <a:gd name="adj" fmla="val 50000"/>
            </a:avLst>
          </a:prstGeom>
          <a:solidFill>
            <a:srgbClr val="E6EEFF"/>
          </a:solidFill>
          <a:ln/>
        </p:spPr>
      </p:sp>
      <p:sp>
        <p:nvSpPr>
          <p:cNvPr id="3" name="Text 1"/>
          <p:cNvSpPr txBox="1"/>
          <p:nvPr/>
        </p:nvSpPr>
        <p:spPr>
          <a:xfrm>
            <a:off x="548640" y="201168"/>
            <a:ext cx="1820814" cy="292608"/>
          </a:xfrm>
          <a:prstGeom prst="rect">
            <a:avLst/>
          </a:prstGeom>
          <a:noFill/>
          <a:ln/>
        </p:spPr>
        <p:txBody>
          <a:bodyPr wrap="square" lIns="0" tIns="0" rIns="0" bIns="0" rtlCol="0" anchor="ctr"/>
          <a:lstStyle/>
          <a:p>
            <a:pPr algn="ctr" indent="0" marL="0">
              <a:buNone/>
            </a:pPr>
            <a:r>
              <a:rPr lang="en-US" sz="1200" b="1" dirty="0">
                <a:solidFill>
                  <a:srgbClr val="1F55C9"/>
                </a:solidFill>
              </a:rPr>
              <a:t>13 · 就业与职业变化</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计算机带来的新职业</a:t>
            </a:r>
            <a:endParaRPr lang="en-US" sz="3600" dirty="0"/>
          </a:p>
        </p:txBody>
      </p:sp>
      <p:sp>
        <p:nvSpPr>
          <p:cNvPr id="5" name="Shape 3"/>
          <p:cNvSpPr/>
          <p:nvPr/>
        </p:nvSpPr>
        <p:spPr>
          <a:xfrm>
            <a:off x="548640" y="1481328"/>
            <a:ext cx="2036003"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13232" y="1645920"/>
            <a:ext cx="1706819" cy="310896"/>
          </a:xfrm>
          <a:prstGeom prst="rect">
            <a:avLst/>
          </a:prstGeom>
          <a:noFill/>
          <a:ln/>
        </p:spPr>
        <p:txBody>
          <a:bodyPr wrap="square" lIns="0" tIns="0" rIns="0" bIns="0" rtlCol="0" anchor="t"/>
          <a:lstStyle/>
          <a:p>
            <a:pPr indent="0" marL="0">
              <a:buNone/>
            </a:pPr>
            <a:r>
              <a:rPr lang="en-US" sz="1500" b="1" dirty="0">
                <a:solidFill>
                  <a:srgbClr val="1F55C9"/>
                </a:solidFill>
              </a:rPr>
              <a:t>程序员</a:t>
            </a:r>
            <a:endParaRPr lang="en-US" sz="1500" dirty="0"/>
          </a:p>
        </p:txBody>
      </p:sp>
      <p:sp>
        <p:nvSpPr>
          <p:cNvPr id="7" name="Text 5"/>
          <p:cNvSpPr txBox="1"/>
          <p:nvPr/>
        </p:nvSpPr>
        <p:spPr>
          <a:xfrm>
            <a:off x="713232" y="1993392"/>
            <a:ext cx="1706819" cy="490728"/>
          </a:xfrm>
          <a:prstGeom prst="rect">
            <a:avLst/>
          </a:prstGeom>
          <a:noFill/>
          <a:ln/>
        </p:spPr>
        <p:txBody>
          <a:bodyPr wrap="square" lIns="0" tIns="0" rIns="0" bIns="0" rtlCol="0" anchor="t"/>
          <a:lstStyle/>
          <a:p>
            <a:pPr indent="0" marL="0">
              <a:buNone/>
            </a:pPr>
            <a:r>
              <a:rPr lang="en-US" sz="1400" dirty="0">
                <a:solidFill>
                  <a:schemeClr val="tx1"/>
                </a:solidFill>
              </a:rPr>
              <a:t>逻辑与算法、团队协作</a:t>
            </a:r>
            <a:endParaRPr lang="en-US" sz="1400" dirty="0"/>
          </a:p>
        </p:txBody>
      </p:sp>
      <p:sp>
        <p:nvSpPr>
          <p:cNvPr id="8" name="Shape 6"/>
          <p:cNvSpPr/>
          <p:nvPr/>
        </p:nvSpPr>
        <p:spPr>
          <a:xfrm>
            <a:off x="2813243" y="1481328"/>
            <a:ext cx="2036003"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9" name="Text 7"/>
          <p:cNvSpPr txBox="1"/>
          <p:nvPr/>
        </p:nvSpPr>
        <p:spPr>
          <a:xfrm>
            <a:off x="2977835" y="1645920"/>
            <a:ext cx="1706819" cy="310896"/>
          </a:xfrm>
          <a:prstGeom prst="rect">
            <a:avLst/>
          </a:prstGeom>
          <a:noFill/>
          <a:ln/>
        </p:spPr>
        <p:txBody>
          <a:bodyPr wrap="square" lIns="0" tIns="0" rIns="0" bIns="0" rtlCol="0" anchor="t"/>
          <a:lstStyle/>
          <a:p>
            <a:pPr indent="0" marL="0">
              <a:buNone/>
            </a:pPr>
            <a:r>
              <a:rPr lang="en-US" sz="1500" b="1" dirty="0">
                <a:solidFill>
                  <a:srgbClr val="5A2FD3"/>
                </a:solidFill>
              </a:rPr>
              <a:t>芯片工程师</a:t>
            </a:r>
            <a:endParaRPr lang="en-US" sz="1500" dirty="0"/>
          </a:p>
        </p:txBody>
      </p:sp>
      <p:sp>
        <p:nvSpPr>
          <p:cNvPr id="10" name="Text 8"/>
          <p:cNvSpPr txBox="1"/>
          <p:nvPr/>
        </p:nvSpPr>
        <p:spPr>
          <a:xfrm>
            <a:off x="2977835" y="1993392"/>
            <a:ext cx="1706819" cy="490728"/>
          </a:xfrm>
          <a:prstGeom prst="rect">
            <a:avLst/>
          </a:prstGeom>
          <a:noFill/>
          <a:ln/>
        </p:spPr>
        <p:txBody>
          <a:bodyPr wrap="square" lIns="0" tIns="0" rIns="0" bIns="0" rtlCol="0" anchor="t"/>
          <a:lstStyle/>
          <a:p>
            <a:pPr indent="0" marL="0">
              <a:buNone/>
            </a:pPr>
            <a:r>
              <a:rPr lang="en-US" sz="1600" dirty="0">
                <a:solidFill>
                  <a:schemeClr val="tx1"/>
                </a:solidFill>
              </a:rPr>
              <a:t>物理与电子、数学</a:t>
            </a:r>
            <a:endParaRPr lang="en-US" sz="1600" dirty="0"/>
          </a:p>
        </p:txBody>
      </p:sp>
      <p:sp>
        <p:nvSpPr>
          <p:cNvPr id="11" name="Shape 9"/>
          <p:cNvSpPr/>
          <p:nvPr/>
        </p:nvSpPr>
        <p:spPr>
          <a:xfrm>
            <a:off x="5077846" y="1481328"/>
            <a:ext cx="2036003"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2" name="Text 10"/>
          <p:cNvSpPr txBox="1"/>
          <p:nvPr/>
        </p:nvSpPr>
        <p:spPr>
          <a:xfrm>
            <a:off x="5242438" y="1645920"/>
            <a:ext cx="1706819" cy="310896"/>
          </a:xfrm>
          <a:prstGeom prst="rect">
            <a:avLst/>
          </a:prstGeom>
          <a:noFill/>
          <a:ln/>
        </p:spPr>
        <p:txBody>
          <a:bodyPr wrap="square" lIns="0" tIns="0" rIns="0" bIns="0" rtlCol="0" anchor="t"/>
          <a:lstStyle/>
          <a:p>
            <a:pPr indent="0" marL="0">
              <a:buNone/>
            </a:pPr>
            <a:r>
              <a:rPr lang="en-US" sz="1500" b="1" dirty="0">
                <a:solidFill>
                  <a:srgbClr val="B4501A"/>
                </a:solidFill>
              </a:rPr>
              <a:t>硬件工程师</a:t>
            </a:r>
            <a:endParaRPr lang="en-US" sz="1500" dirty="0"/>
          </a:p>
        </p:txBody>
      </p:sp>
      <p:sp>
        <p:nvSpPr>
          <p:cNvPr id="13" name="Text 11"/>
          <p:cNvSpPr txBox="1"/>
          <p:nvPr/>
        </p:nvSpPr>
        <p:spPr>
          <a:xfrm>
            <a:off x="5242438" y="1993392"/>
            <a:ext cx="1706819" cy="490728"/>
          </a:xfrm>
          <a:prstGeom prst="rect">
            <a:avLst/>
          </a:prstGeom>
          <a:noFill/>
          <a:ln/>
        </p:spPr>
        <p:txBody>
          <a:bodyPr wrap="square" lIns="0" tIns="0" rIns="0" bIns="0" rtlCol="0" anchor="t"/>
          <a:lstStyle/>
          <a:p>
            <a:pPr indent="0" marL="0">
              <a:buNone/>
            </a:pPr>
            <a:r>
              <a:rPr lang="en-US" sz="1400" dirty="0">
                <a:solidFill>
                  <a:schemeClr val="tx1"/>
                </a:solidFill>
              </a:rPr>
              <a:t>电子电路、动手制作</a:t>
            </a:r>
            <a:endParaRPr lang="en-US" sz="1400" dirty="0"/>
          </a:p>
        </p:txBody>
      </p:sp>
      <p:sp>
        <p:nvSpPr>
          <p:cNvPr id="14" name="Shape 12"/>
          <p:cNvSpPr/>
          <p:nvPr/>
        </p:nvSpPr>
        <p:spPr>
          <a:xfrm>
            <a:off x="7342449" y="1481328"/>
            <a:ext cx="2036003"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5" name="Text 13"/>
          <p:cNvSpPr txBox="1"/>
          <p:nvPr/>
        </p:nvSpPr>
        <p:spPr>
          <a:xfrm>
            <a:off x="7507041" y="1645920"/>
            <a:ext cx="1706819" cy="310896"/>
          </a:xfrm>
          <a:prstGeom prst="rect">
            <a:avLst/>
          </a:prstGeom>
          <a:noFill/>
          <a:ln/>
        </p:spPr>
        <p:txBody>
          <a:bodyPr wrap="square" lIns="0" tIns="0" rIns="0" bIns="0" rtlCol="0" anchor="t"/>
          <a:lstStyle/>
          <a:p>
            <a:pPr indent="0" marL="0">
              <a:buNone/>
            </a:pPr>
            <a:r>
              <a:rPr lang="en-US" sz="1500" b="1" dirty="0">
                <a:solidFill>
                  <a:srgbClr val="16855E"/>
                </a:solidFill>
              </a:rPr>
              <a:t>网络工程师</a:t>
            </a:r>
            <a:endParaRPr lang="en-US" sz="1500" dirty="0"/>
          </a:p>
        </p:txBody>
      </p:sp>
      <p:sp>
        <p:nvSpPr>
          <p:cNvPr id="16" name="Text 14"/>
          <p:cNvSpPr txBox="1"/>
          <p:nvPr/>
        </p:nvSpPr>
        <p:spPr>
          <a:xfrm>
            <a:off x="7507041" y="1993392"/>
            <a:ext cx="1706819" cy="490728"/>
          </a:xfrm>
          <a:prstGeom prst="rect">
            <a:avLst/>
          </a:prstGeom>
          <a:noFill/>
          <a:ln/>
        </p:spPr>
        <p:txBody>
          <a:bodyPr wrap="square" lIns="0" tIns="0" rIns="0" bIns="0" rtlCol="0" anchor="t"/>
          <a:lstStyle/>
          <a:p>
            <a:pPr indent="0" marL="0">
              <a:buNone/>
            </a:pPr>
            <a:r>
              <a:rPr lang="en-US" sz="1400" dirty="0">
                <a:solidFill>
                  <a:schemeClr val="tx1"/>
                </a:solidFill>
              </a:rPr>
              <a:t>网络协议、排错能力</a:t>
            </a:r>
            <a:endParaRPr lang="en-US" sz="1400" dirty="0"/>
          </a:p>
        </p:txBody>
      </p:sp>
      <p:sp>
        <p:nvSpPr>
          <p:cNvPr id="17" name="Shape 15"/>
          <p:cNvSpPr/>
          <p:nvPr/>
        </p:nvSpPr>
        <p:spPr>
          <a:xfrm>
            <a:off x="9607052" y="1481328"/>
            <a:ext cx="2036003"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8" name="Text 16"/>
          <p:cNvSpPr txBox="1"/>
          <p:nvPr/>
        </p:nvSpPr>
        <p:spPr>
          <a:xfrm>
            <a:off x="9771644" y="1645920"/>
            <a:ext cx="1706819" cy="310896"/>
          </a:xfrm>
          <a:prstGeom prst="rect">
            <a:avLst/>
          </a:prstGeom>
          <a:noFill/>
          <a:ln/>
        </p:spPr>
        <p:txBody>
          <a:bodyPr wrap="square" lIns="0" tIns="0" rIns="0" bIns="0" rtlCol="0" anchor="t"/>
          <a:lstStyle/>
          <a:p>
            <a:pPr indent="0" marL="0">
              <a:buNone/>
            </a:pPr>
            <a:r>
              <a:rPr lang="en-US" sz="1500" b="1" dirty="0">
                <a:solidFill>
                  <a:srgbClr val="1F55C9"/>
                </a:solidFill>
              </a:rPr>
              <a:t>系统管理员</a:t>
            </a:r>
            <a:endParaRPr lang="en-US" sz="1500" dirty="0"/>
          </a:p>
        </p:txBody>
      </p:sp>
      <p:sp>
        <p:nvSpPr>
          <p:cNvPr id="19" name="Text 17"/>
          <p:cNvSpPr txBox="1"/>
          <p:nvPr/>
        </p:nvSpPr>
        <p:spPr>
          <a:xfrm>
            <a:off x="9771644" y="1993392"/>
            <a:ext cx="1706819" cy="490728"/>
          </a:xfrm>
          <a:prstGeom prst="rect">
            <a:avLst/>
          </a:prstGeom>
          <a:noFill/>
          <a:ln/>
        </p:spPr>
        <p:txBody>
          <a:bodyPr wrap="square" lIns="0" tIns="0" rIns="0" bIns="0" rtlCol="0" anchor="t"/>
          <a:lstStyle/>
          <a:p>
            <a:pPr indent="0" marL="0">
              <a:buNone/>
            </a:pPr>
            <a:r>
              <a:rPr lang="en-US" sz="1600" dirty="0">
                <a:solidFill>
                  <a:schemeClr val="tx1"/>
                </a:solidFill>
              </a:rPr>
              <a:t>操作系统、责任心</a:t>
            </a:r>
            <a:endParaRPr lang="en-US" sz="1600" dirty="0"/>
          </a:p>
        </p:txBody>
      </p:sp>
      <p:sp>
        <p:nvSpPr>
          <p:cNvPr id="20" name="Shape 18"/>
          <p:cNvSpPr/>
          <p:nvPr/>
        </p:nvSpPr>
        <p:spPr>
          <a:xfrm>
            <a:off x="548640" y="2877312"/>
            <a:ext cx="2036003"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1" name="Text 19"/>
          <p:cNvSpPr txBox="1"/>
          <p:nvPr/>
        </p:nvSpPr>
        <p:spPr>
          <a:xfrm>
            <a:off x="713232" y="3041904"/>
            <a:ext cx="1706819" cy="310896"/>
          </a:xfrm>
          <a:prstGeom prst="rect">
            <a:avLst/>
          </a:prstGeom>
          <a:noFill/>
          <a:ln/>
        </p:spPr>
        <p:txBody>
          <a:bodyPr wrap="square" lIns="0" tIns="0" rIns="0" bIns="0" rtlCol="0" anchor="t"/>
          <a:lstStyle/>
          <a:p>
            <a:pPr indent="0" marL="0">
              <a:buNone/>
            </a:pPr>
            <a:r>
              <a:rPr lang="en-US" sz="1500" b="1" dirty="0">
                <a:solidFill>
                  <a:srgbClr val="5A2FD3"/>
                </a:solidFill>
              </a:rPr>
              <a:t>云计算工程师</a:t>
            </a:r>
            <a:endParaRPr lang="en-US" sz="1500" dirty="0"/>
          </a:p>
        </p:txBody>
      </p:sp>
      <p:sp>
        <p:nvSpPr>
          <p:cNvPr id="22" name="Text 20"/>
          <p:cNvSpPr txBox="1"/>
          <p:nvPr/>
        </p:nvSpPr>
        <p:spPr>
          <a:xfrm>
            <a:off x="713232" y="3389376"/>
            <a:ext cx="1706819" cy="490728"/>
          </a:xfrm>
          <a:prstGeom prst="rect">
            <a:avLst/>
          </a:prstGeom>
          <a:noFill/>
          <a:ln/>
        </p:spPr>
        <p:txBody>
          <a:bodyPr wrap="square" lIns="0" tIns="0" rIns="0" bIns="0" rtlCol="0" anchor="t"/>
          <a:lstStyle/>
          <a:p>
            <a:pPr indent="0" marL="0">
              <a:buNone/>
            </a:pPr>
            <a:r>
              <a:rPr lang="en-US" sz="1700" dirty="0">
                <a:solidFill>
                  <a:schemeClr val="tx1"/>
                </a:solidFill>
              </a:rPr>
              <a:t>云平台、自动化</a:t>
            </a:r>
            <a:endParaRPr lang="en-US" sz="1700" dirty="0"/>
          </a:p>
        </p:txBody>
      </p:sp>
      <p:sp>
        <p:nvSpPr>
          <p:cNvPr id="23" name="Shape 21"/>
          <p:cNvSpPr/>
          <p:nvPr/>
        </p:nvSpPr>
        <p:spPr>
          <a:xfrm>
            <a:off x="2813243" y="2877312"/>
            <a:ext cx="2036003"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4" name="Text 22"/>
          <p:cNvSpPr txBox="1"/>
          <p:nvPr/>
        </p:nvSpPr>
        <p:spPr>
          <a:xfrm>
            <a:off x="2977835" y="3041904"/>
            <a:ext cx="1706819" cy="310896"/>
          </a:xfrm>
          <a:prstGeom prst="rect">
            <a:avLst/>
          </a:prstGeom>
          <a:noFill/>
          <a:ln/>
        </p:spPr>
        <p:txBody>
          <a:bodyPr wrap="square" lIns="0" tIns="0" rIns="0" bIns="0" rtlCol="0" anchor="t"/>
          <a:lstStyle/>
          <a:p>
            <a:pPr indent="0" marL="0">
              <a:buNone/>
            </a:pPr>
            <a:r>
              <a:rPr lang="en-US" sz="1500" b="1" dirty="0">
                <a:solidFill>
                  <a:srgbClr val="B4501A"/>
                </a:solidFill>
              </a:rPr>
              <a:t>网络安全专家</a:t>
            </a:r>
            <a:endParaRPr lang="en-US" sz="1500" dirty="0"/>
          </a:p>
        </p:txBody>
      </p:sp>
      <p:sp>
        <p:nvSpPr>
          <p:cNvPr id="25" name="Text 23"/>
          <p:cNvSpPr txBox="1"/>
          <p:nvPr/>
        </p:nvSpPr>
        <p:spPr>
          <a:xfrm>
            <a:off x="2977835" y="3389376"/>
            <a:ext cx="1706819" cy="490728"/>
          </a:xfrm>
          <a:prstGeom prst="rect">
            <a:avLst/>
          </a:prstGeom>
          <a:noFill/>
          <a:ln/>
        </p:spPr>
        <p:txBody>
          <a:bodyPr wrap="square" lIns="0" tIns="0" rIns="0" bIns="0" rtlCol="0" anchor="t"/>
          <a:lstStyle/>
          <a:p>
            <a:pPr indent="0" marL="0">
              <a:buNone/>
            </a:pPr>
            <a:r>
              <a:rPr lang="en-US" sz="1400" dirty="0">
                <a:solidFill>
                  <a:schemeClr val="tx1"/>
                </a:solidFill>
              </a:rPr>
              <a:t>系统知识、伦理与法律</a:t>
            </a:r>
            <a:endParaRPr lang="en-US" sz="1400" dirty="0"/>
          </a:p>
        </p:txBody>
      </p:sp>
      <p:sp>
        <p:nvSpPr>
          <p:cNvPr id="26" name="Shape 24"/>
          <p:cNvSpPr/>
          <p:nvPr/>
        </p:nvSpPr>
        <p:spPr>
          <a:xfrm>
            <a:off x="5077846" y="2877312"/>
            <a:ext cx="2036003"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7" name="Text 25"/>
          <p:cNvSpPr txBox="1"/>
          <p:nvPr/>
        </p:nvSpPr>
        <p:spPr>
          <a:xfrm>
            <a:off x="5242438" y="3041904"/>
            <a:ext cx="1706819" cy="310896"/>
          </a:xfrm>
          <a:prstGeom prst="rect">
            <a:avLst/>
          </a:prstGeom>
          <a:noFill/>
          <a:ln/>
        </p:spPr>
        <p:txBody>
          <a:bodyPr wrap="square" lIns="0" tIns="0" rIns="0" bIns="0" rtlCol="0" anchor="t"/>
          <a:lstStyle/>
          <a:p>
            <a:pPr indent="0" marL="0">
              <a:buNone/>
            </a:pPr>
            <a:r>
              <a:rPr lang="en-US" sz="1500" b="1" dirty="0">
                <a:solidFill>
                  <a:srgbClr val="16855E"/>
                </a:solidFill>
              </a:rPr>
              <a:t>数据分析师</a:t>
            </a:r>
            <a:endParaRPr lang="en-US" sz="1500" dirty="0"/>
          </a:p>
        </p:txBody>
      </p:sp>
      <p:sp>
        <p:nvSpPr>
          <p:cNvPr id="28" name="Text 26"/>
          <p:cNvSpPr txBox="1"/>
          <p:nvPr/>
        </p:nvSpPr>
        <p:spPr>
          <a:xfrm>
            <a:off x="5242438" y="3389376"/>
            <a:ext cx="1706819" cy="490728"/>
          </a:xfrm>
          <a:prstGeom prst="rect">
            <a:avLst/>
          </a:prstGeom>
          <a:noFill/>
          <a:ln/>
        </p:spPr>
        <p:txBody>
          <a:bodyPr wrap="square" lIns="0" tIns="0" rIns="0" bIns="0" rtlCol="0" anchor="t"/>
          <a:lstStyle/>
          <a:p>
            <a:pPr indent="0" marL="0">
              <a:buNone/>
            </a:pPr>
            <a:r>
              <a:rPr lang="en-US" sz="1400" dirty="0">
                <a:solidFill>
                  <a:schemeClr val="tx1"/>
                </a:solidFill>
              </a:rPr>
              <a:t>统计、Python、可视化</a:t>
            </a:r>
            <a:endParaRPr lang="en-US" sz="1400" dirty="0"/>
          </a:p>
        </p:txBody>
      </p:sp>
      <p:sp>
        <p:nvSpPr>
          <p:cNvPr id="29" name="Shape 27"/>
          <p:cNvSpPr/>
          <p:nvPr/>
        </p:nvSpPr>
        <p:spPr>
          <a:xfrm>
            <a:off x="7342449" y="2877312"/>
            <a:ext cx="2036003"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0" name="Text 28"/>
          <p:cNvSpPr txBox="1"/>
          <p:nvPr/>
        </p:nvSpPr>
        <p:spPr>
          <a:xfrm>
            <a:off x="7507041" y="3041904"/>
            <a:ext cx="1706819" cy="310896"/>
          </a:xfrm>
          <a:prstGeom prst="rect">
            <a:avLst/>
          </a:prstGeom>
          <a:noFill/>
          <a:ln/>
        </p:spPr>
        <p:txBody>
          <a:bodyPr wrap="square" lIns="0" tIns="0" rIns="0" bIns="0" rtlCol="0" anchor="t"/>
          <a:lstStyle/>
          <a:p>
            <a:pPr indent="0" marL="0">
              <a:buNone/>
            </a:pPr>
            <a:r>
              <a:rPr lang="en-US" sz="1500" b="1" dirty="0">
                <a:solidFill>
                  <a:srgbClr val="1F55C9"/>
                </a:solidFill>
              </a:rPr>
              <a:t>AI研究员</a:t>
            </a:r>
            <a:endParaRPr lang="en-US" sz="1500" dirty="0"/>
          </a:p>
        </p:txBody>
      </p:sp>
      <p:sp>
        <p:nvSpPr>
          <p:cNvPr id="31" name="Text 29"/>
          <p:cNvSpPr txBox="1"/>
          <p:nvPr/>
        </p:nvSpPr>
        <p:spPr>
          <a:xfrm>
            <a:off x="7507041" y="3389376"/>
            <a:ext cx="1706819" cy="490728"/>
          </a:xfrm>
          <a:prstGeom prst="rect">
            <a:avLst/>
          </a:prstGeom>
          <a:noFill/>
          <a:ln/>
        </p:spPr>
        <p:txBody>
          <a:bodyPr wrap="square" lIns="0" tIns="0" rIns="0" bIns="0" rtlCol="0" anchor="t"/>
          <a:lstStyle/>
          <a:p>
            <a:pPr indent="0" marL="0">
              <a:buNone/>
            </a:pPr>
            <a:r>
              <a:rPr lang="en-US" sz="1400" dirty="0">
                <a:solidFill>
                  <a:schemeClr val="tx1"/>
                </a:solidFill>
              </a:rPr>
              <a:t>数学、科研方法、伦理</a:t>
            </a:r>
            <a:endParaRPr lang="en-US" sz="1400" dirty="0"/>
          </a:p>
        </p:txBody>
      </p:sp>
      <p:sp>
        <p:nvSpPr>
          <p:cNvPr id="32" name="Shape 30"/>
          <p:cNvSpPr/>
          <p:nvPr/>
        </p:nvSpPr>
        <p:spPr>
          <a:xfrm>
            <a:off x="9607052" y="2877312"/>
            <a:ext cx="2036003"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3" name="Text 31"/>
          <p:cNvSpPr txBox="1"/>
          <p:nvPr/>
        </p:nvSpPr>
        <p:spPr>
          <a:xfrm>
            <a:off x="9771644" y="3041904"/>
            <a:ext cx="1706819" cy="310896"/>
          </a:xfrm>
          <a:prstGeom prst="rect">
            <a:avLst/>
          </a:prstGeom>
          <a:noFill/>
          <a:ln/>
        </p:spPr>
        <p:txBody>
          <a:bodyPr wrap="square" lIns="0" tIns="0" rIns="0" bIns="0" rtlCol="0" anchor="t"/>
          <a:lstStyle/>
          <a:p>
            <a:pPr indent="0" marL="0">
              <a:buNone/>
            </a:pPr>
            <a:r>
              <a:rPr lang="en-US" sz="1500" b="1" dirty="0">
                <a:solidFill>
                  <a:srgbClr val="5A2FD3"/>
                </a:solidFill>
              </a:rPr>
              <a:t>UX设计师</a:t>
            </a:r>
            <a:endParaRPr lang="en-US" sz="1500" dirty="0"/>
          </a:p>
        </p:txBody>
      </p:sp>
      <p:sp>
        <p:nvSpPr>
          <p:cNvPr id="34" name="Text 32"/>
          <p:cNvSpPr txBox="1"/>
          <p:nvPr/>
        </p:nvSpPr>
        <p:spPr>
          <a:xfrm>
            <a:off x="9771644" y="3389376"/>
            <a:ext cx="1706819" cy="490728"/>
          </a:xfrm>
          <a:prstGeom prst="rect">
            <a:avLst/>
          </a:prstGeom>
          <a:noFill/>
          <a:ln/>
        </p:spPr>
        <p:txBody>
          <a:bodyPr wrap="square" lIns="0" tIns="0" rIns="0" bIns="0" rtlCol="0" anchor="t"/>
          <a:lstStyle/>
          <a:p>
            <a:pPr indent="0" marL="0">
              <a:buNone/>
            </a:pPr>
            <a:r>
              <a:rPr lang="en-US" sz="1400" dirty="0">
                <a:solidFill>
                  <a:schemeClr val="tx1"/>
                </a:solidFill>
              </a:rPr>
              <a:t>同理心、美术设计、沟通</a:t>
            </a:r>
            <a:endParaRPr lang="en-US" sz="1400" dirty="0"/>
          </a:p>
        </p:txBody>
      </p:sp>
      <p:sp>
        <p:nvSpPr>
          <p:cNvPr id="35" name="Shape 33"/>
          <p:cNvSpPr/>
          <p:nvPr/>
        </p:nvSpPr>
        <p:spPr>
          <a:xfrm>
            <a:off x="548640" y="4273296"/>
            <a:ext cx="2036003"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6" name="Text 34"/>
          <p:cNvSpPr txBox="1"/>
          <p:nvPr/>
        </p:nvSpPr>
        <p:spPr>
          <a:xfrm>
            <a:off x="713232" y="4437888"/>
            <a:ext cx="1706819" cy="310896"/>
          </a:xfrm>
          <a:prstGeom prst="rect">
            <a:avLst/>
          </a:prstGeom>
          <a:noFill/>
          <a:ln/>
        </p:spPr>
        <p:txBody>
          <a:bodyPr wrap="square" lIns="0" tIns="0" rIns="0" bIns="0" rtlCol="0" anchor="t"/>
          <a:lstStyle/>
          <a:p>
            <a:pPr indent="0" marL="0">
              <a:buNone/>
            </a:pPr>
            <a:r>
              <a:rPr lang="en-US" sz="1500" b="1" dirty="0">
                <a:solidFill>
                  <a:srgbClr val="B4501A"/>
                </a:solidFill>
              </a:rPr>
              <a:t>游戏开发者</a:t>
            </a:r>
            <a:endParaRPr lang="en-US" sz="1500" dirty="0"/>
          </a:p>
        </p:txBody>
      </p:sp>
      <p:sp>
        <p:nvSpPr>
          <p:cNvPr id="37" name="Text 35"/>
          <p:cNvSpPr txBox="1"/>
          <p:nvPr/>
        </p:nvSpPr>
        <p:spPr>
          <a:xfrm>
            <a:off x="713232" y="4785360"/>
            <a:ext cx="1706819" cy="490728"/>
          </a:xfrm>
          <a:prstGeom prst="rect">
            <a:avLst/>
          </a:prstGeom>
          <a:noFill/>
          <a:ln/>
        </p:spPr>
        <p:txBody>
          <a:bodyPr wrap="square" lIns="0" tIns="0" rIns="0" bIns="0" rtlCol="0" anchor="t"/>
          <a:lstStyle/>
          <a:p>
            <a:pPr indent="0" marL="0">
              <a:buNone/>
            </a:pPr>
            <a:r>
              <a:rPr lang="en-US" sz="1400" dirty="0">
                <a:solidFill>
                  <a:schemeClr val="tx1"/>
                </a:solidFill>
              </a:rPr>
              <a:t>编程、艺术、讲故事</a:t>
            </a:r>
            <a:endParaRPr lang="en-US" sz="1400" dirty="0"/>
          </a:p>
        </p:txBody>
      </p:sp>
      <p:sp>
        <p:nvSpPr>
          <p:cNvPr id="38" name="Shape 36"/>
          <p:cNvSpPr/>
          <p:nvPr/>
        </p:nvSpPr>
        <p:spPr>
          <a:xfrm>
            <a:off x="2813243" y="4273296"/>
            <a:ext cx="2036003"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9" name="Text 37"/>
          <p:cNvSpPr txBox="1"/>
          <p:nvPr/>
        </p:nvSpPr>
        <p:spPr>
          <a:xfrm>
            <a:off x="2977835" y="4437888"/>
            <a:ext cx="1706819" cy="310896"/>
          </a:xfrm>
          <a:prstGeom prst="rect">
            <a:avLst/>
          </a:prstGeom>
          <a:noFill/>
          <a:ln/>
        </p:spPr>
        <p:txBody>
          <a:bodyPr wrap="square" lIns="0" tIns="0" rIns="0" bIns="0" rtlCol="0" anchor="t"/>
          <a:lstStyle/>
          <a:p>
            <a:pPr indent="0" marL="0">
              <a:buNone/>
            </a:pPr>
            <a:r>
              <a:rPr lang="en-US" sz="1500" b="1" dirty="0">
                <a:solidFill>
                  <a:srgbClr val="16855E"/>
                </a:solidFill>
              </a:rPr>
              <a:t>机器人工程师</a:t>
            </a:r>
            <a:endParaRPr lang="en-US" sz="1500" dirty="0"/>
          </a:p>
        </p:txBody>
      </p:sp>
      <p:sp>
        <p:nvSpPr>
          <p:cNvPr id="40" name="Text 38"/>
          <p:cNvSpPr txBox="1"/>
          <p:nvPr/>
        </p:nvSpPr>
        <p:spPr>
          <a:xfrm>
            <a:off x="2977835" y="4785360"/>
            <a:ext cx="1706819" cy="490728"/>
          </a:xfrm>
          <a:prstGeom prst="rect">
            <a:avLst/>
          </a:prstGeom>
          <a:noFill/>
          <a:ln/>
        </p:spPr>
        <p:txBody>
          <a:bodyPr wrap="square" lIns="0" tIns="0" rIns="0" bIns="0" rtlCol="0" anchor="t"/>
          <a:lstStyle/>
          <a:p>
            <a:pPr indent="0" marL="0">
              <a:buNone/>
            </a:pPr>
            <a:r>
              <a:rPr lang="en-US" sz="1400" dirty="0">
                <a:solidFill>
                  <a:schemeClr val="tx1"/>
                </a:solidFill>
              </a:rPr>
              <a:t>机械电子、控制、安全</a:t>
            </a:r>
            <a:endParaRPr lang="en-US" sz="1400" dirty="0"/>
          </a:p>
        </p:txBody>
      </p:sp>
      <p:sp>
        <p:nvSpPr>
          <p:cNvPr id="41" name="Shape 39"/>
          <p:cNvSpPr/>
          <p:nvPr/>
        </p:nvSpPr>
        <p:spPr>
          <a:xfrm>
            <a:off x="5077846" y="4273296"/>
            <a:ext cx="2036003"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2" name="Text 40"/>
          <p:cNvSpPr txBox="1"/>
          <p:nvPr/>
        </p:nvSpPr>
        <p:spPr>
          <a:xfrm>
            <a:off x="5242438" y="4437888"/>
            <a:ext cx="1706819" cy="310896"/>
          </a:xfrm>
          <a:prstGeom prst="rect">
            <a:avLst/>
          </a:prstGeom>
          <a:noFill/>
          <a:ln/>
        </p:spPr>
        <p:txBody>
          <a:bodyPr wrap="square" lIns="0" tIns="0" rIns="0" bIns="0" rtlCol="0" anchor="t"/>
          <a:lstStyle/>
          <a:p>
            <a:pPr indent="0" marL="0">
              <a:buNone/>
            </a:pPr>
            <a:r>
              <a:rPr lang="en-US" sz="1500" b="1" dirty="0">
                <a:solidFill>
                  <a:srgbClr val="1F55C9"/>
                </a:solidFill>
              </a:rPr>
              <a:t>医疗信息工程师</a:t>
            </a:r>
            <a:endParaRPr lang="en-US" sz="1500" dirty="0"/>
          </a:p>
        </p:txBody>
      </p:sp>
      <p:sp>
        <p:nvSpPr>
          <p:cNvPr id="43" name="Text 41"/>
          <p:cNvSpPr txBox="1"/>
          <p:nvPr/>
        </p:nvSpPr>
        <p:spPr>
          <a:xfrm>
            <a:off x="5242438" y="4785360"/>
            <a:ext cx="1706819" cy="490728"/>
          </a:xfrm>
          <a:prstGeom prst="rect">
            <a:avLst/>
          </a:prstGeom>
          <a:noFill/>
          <a:ln/>
        </p:spPr>
        <p:txBody>
          <a:bodyPr wrap="square" lIns="0" tIns="0" rIns="0" bIns="0" rtlCol="0" anchor="t"/>
          <a:lstStyle/>
          <a:p>
            <a:pPr indent="0" marL="0">
              <a:buNone/>
            </a:pPr>
            <a:r>
              <a:rPr lang="en-US" sz="1400" dirty="0">
                <a:solidFill>
                  <a:schemeClr val="tx1"/>
                </a:solidFill>
              </a:rPr>
              <a:t>信息系统、隐私保护</a:t>
            </a:r>
            <a:endParaRPr lang="en-US" sz="1400" dirty="0"/>
          </a:p>
        </p:txBody>
      </p:sp>
      <p:sp>
        <p:nvSpPr>
          <p:cNvPr id="44" name="Shape 42"/>
          <p:cNvSpPr/>
          <p:nvPr/>
        </p:nvSpPr>
        <p:spPr>
          <a:xfrm>
            <a:off x="7342449" y="4273296"/>
            <a:ext cx="2036003"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5" name="Text 43"/>
          <p:cNvSpPr txBox="1"/>
          <p:nvPr/>
        </p:nvSpPr>
        <p:spPr>
          <a:xfrm>
            <a:off x="7507041" y="4437888"/>
            <a:ext cx="1706819" cy="310896"/>
          </a:xfrm>
          <a:prstGeom prst="rect">
            <a:avLst/>
          </a:prstGeom>
          <a:noFill/>
          <a:ln/>
        </p:spPr>
        <p:txBody>
          <a:bodyPr wrap="square" lIns="0" tIns="0" rIns="0" bIns="0" rtlCol="0" anchor="t"/>
          <a:lstStyle/>
          <a:p>
            <a:pPr indent="0" marL="0">
              <a:buNone/>
            </a:pPr>
            <a:r>
              <a:rPr lang="en-US" sz="1500" b="1" dirty="0">
                <a:solidFill>
                  <a:srgbClr val="5A2FD3"/>
                </a:solidFill>
              </a:rPr>
              <a:t>计算科学研究员</a:t>
            </a:r>
            <a:endParaRPr lang="en-US" sz="1500" dirty="0"/>
          </a:p>
        </p:txBody>
      </p:sp>
      <p:sp>
        <p:nvSpPr>
          <p:cNvPr id="46" name="Text 44"/>
          <p:cNvSpPr txBox="1"/>
          <p:nvPr/>
        </p:nvSpPr>
        <p:spPr>
          <a:xfrm>
            <a:off x="7507041" y="4785360"/>
            <a:ext cx="1706819" cy="490728"/>
          </a:xfrm>
          <a:prstGeom prst="rect">
            <a:avLst/>
          </a:prstGeom>
          <a:noFill/>
          <a:ln/>
        </p:spPr>
        <p:txBody>
          <a:bodyPr wrap="square" lIns="0" tIns="0" rIns="0" bIns="0" rtlCol="0" anchor="t"/>
          <a:lstStyle/>
          <a:p>
            <a:pPr indent="0" marL="0">
              <a:buNone/>
            </a:pPr>
            <a:r>
              <a:rPr lang="en-US" sz="1400" dirty="0">
                <a:solidFill>
                  <a:schemeClr val="tx1"/>
                </a:solidFill>
              </a:rPr>
              <a:t>数学物理、高性能计算</a:t>
            </a:r>
            <a:endParaRPr lang="en-US" sz="1400" dirty="0"/>
          </a:p>
        </p:txBody>
      </p:sp>
      <p:sp>
        <p:nvSpPr>
          <p:cNvPr id="47" name="Shape 45"/>
          <p:cNvSpPr/>
          <p:nvPr/>
        </p:nvSpPr>
        <p:spPr>
          <a:xfrm>
            <a:off x="9607052" y="4273296"/>
            <a:ext cx="2036003"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8" name="Text 46"/>
          <p:cNvSpPr txBox="1"/>
          <p:nvPr/>
        </p:nvSpPr>
        <p:spPr>
          <a:xfrm>
            <a:off x="9771644" y="4437888"/>
            <a:ext cx="1706819" cy="310896"/>
          </a:xfrm>
          <a:prstGeom prst="rect">
            <a:avLst/>
          </a:prstGeom>
          <a:noFill/>
          <a:ln/>
        </p:spPr>
        <p:txBody>
          <a:bodyPr wrap="square" lIns="0" tIns="0" rIns="0" bIns="0" rtlCol="0" anchor="t"/>
          <a:lstStyle/>
          <a:p>
            <a:pPr indent="0" marL="0">
              <a:buNone/>
            </a:pPr>
            <a:r>
              <a:rPr lang="en-US" sz="1500" b="1" dirty="0">
                <a:solidFill>
                  <a:srgbClr val="B4501A"/>
                </a:solidFill>
              </a:rPr>
              <a:t>数字内容创作者</a:t>
            </a:r>
            <a:endParaRPr lang="en-US" sz="1500" dirty="0"/>
          </a:p>
        </p:txBody>
      </p:sp>
      <p:sp>
        <p:nvSpPr>
          <p:cNvPr id="49" name="Text 47"/>
          <p:cNvSpPr txBox="1"/>
          <p:nvPr/>
        </p:nvSpPr>
        <p:spPr>
          <a:xfrm>
            <a:off x="9771644" y="4785360"/>
            <a:ext cx="1706819" cy="490728"/>
          </a:xfrm>
          <a:prstGeom prst="rect">
            <a:avLst/>
          </a:prstGeom>
          <a:noFill/>
          <a:ln/>
        </p:spPr>
        <p:txBody>
          <a:bodyPr wrap="square" lIns="0" tIns="0" rIns="0" bIns="0" rtlCol="0" anchor="t"/>
          <a:lstStyle/>
          <a:p>
            <a:pPr indent="0" marL="0">
              <a:buNone/>
            </a:pPr>
            <a:r>
              <a:rPr lang="en-US" sz="1400" dirty="0">
                <a:solidFill>
                  <a:schemeClr val="tx1"/>
                </a:solidFill>
              </a:rPr>
              <a:t>表达、设计、版权意识</a:t>
            </a:r>
            <a:endParaRPr lang="en-US" sz="1400" dirty="0"/>
          </a:p>
        </p:txBody>
      </p:sp>
      <p:sp>
        <p:nvSpPr>
          <p:cNvPr id="50" name="Shape 48"/>
          <p:cNvSpPr/>
          <p:nvPr/>
        </p:nvSpPr>
        <p:spPr>
          <a:xfrm>
            <a:off x="548640" y="5623560"/>
            <a:ext cx="11094415" cy="640080"/>
          </a:xfrm>
          <a:prstGeom prst="roundRect">
            <a:avLst>
              <a:gd name="adj" fmla="val 17143"/>
            </a:avLst>
          </a:prstGeom>
          <a:solidFill>
            <a:srgbClr val="E6EEFF"/>
          </a:solidFill>
          <a:ln/>
        </p:spPr>
      </p:sp>
      <p:sp>
        <p:nvSpPr>
          <p:cNvPr id="51" name="Text 49"/>
          <p:cNvSpPr txBox="1"/>
          <p:nvPr/>
        </p:nvSpPr>
        <p:spPr>
          <a:xfrm>
            <a:off x="777240" y="5623560"/>
            <a:ext cx="10637215" cy="640080"/>
          </a:xfrm>
          <a:prstGeom prst="rect">
            <a:avLst/>
          </a:prstGeom>
          <a:noFill/>
          <a:ln/>
        </p:spPr>
        <p:txBody>
          <a:bodyPr wrap="square" lIns="0" tIns="0" rIns="0" bIns="0" rtlCol="0" anchor="ctr"/>
          <a:lstStyle/>
          <a:p>
            <a:pPr indent="0" marL="0">
              <a:buNone/>
            </a:pPr>
            <a:r>
              <a:rPr lang="en-US" sz="1400" dirty="0">
                <a:solidFill>
                  <a:schemeClr val="tx1"/>
                </a:solidFill>
              </a:rPr>
              <a:t>工作在变：新技术创造新岗位；重复性任务被自动化（AI能生成代码，但需要人判断需求、检查质量与安全）；所以要终身学习。</a:t>
            </a:r>
            <a:endParaRPr lang="en-US" sz="14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Shape 0"/>
          <p:cNvSpPr/>
          <p:nvPr/>
        </p:nvSpPr>
        <p:spPr>
          <a:xfrm>
            <a:off x="548640" y="201168"/>
            <a:ext cx="2305446" cy="292608"/>
          </a:xfrm>
          <a:prstGeom prst="roundRect">
            <a:avLst>
              <a:gd name="adj" fmla="val 50000"/>
            </a:avLst>
          </a:prstGeom>
          <a:solidFill>
            <a:srgbClr val="E6EEFF"/>
          </a:solidFill>
          <a:ln/>
        </p:spPr>
      </p:sp>
      <p:sp>
        <p:nvSpPr>
          <p:cNvPr id="3" name="Text 1"/>
          <p:cNvSpPr txBox="1"/>
          <p:nvPr/>
        </p:nvSpPr>
        <p:spPr>
          <a:xfrm>
            <a:off x="548640" y="201168"/>
            <a:ext cx="2305446" cy="292608"/>
          </a:xfrm>
          <a:prstGeom prst="rect">
            <a:avLst/>
          </a:prstGeom>
          <a:noFill/>
          <a:ln/>
        </p:spPr>
        <p:txBody>
          <a:bodyPr wrap="square" lIns="0" tIns="0" rIns="0" bIns="0" rtlCol="0" anchor="ctr"/>
          <a:lstStyle/>
          <a:p>
            <a:pPr algn="ctr" indent="0" marL="0">
              <a:buNone/>
            </a:pPr>
            <a:r>
              <a:rPr lang="en-US" sz="1200" b="1" dirty="0">
                <a:solidFill>
                  <a:srgbClr val="1F55C9"/>
                </a:solidFill>
              </a:rPr>
              <a:t>14 · 什么教育推动科技进步</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什么教育推动科技进步</a:t>
            </a:r>
            <a:endParaRPr lang="en-US" sz="3600" dirty="0"/>
          </a:p>
        </p:txBody>
      </p:sp>
      <p:sp>
        <p:nvSpPr>
          <p:cNvPr id="5" name="Shape 3"/>
          <p:cNvSpPr/>
          <p:nvPr/>
        </p:nvSpPr>
        <p:spPr>
          <a:xfrm>
            <a:off x="548640" y="1481328"/>
            <a:ext cx="2602154"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713232" y="1645920"/>
            <a:ext cx="475488" cy="475488"/>
          </a:xfrm>
          <a:prstGeom prst="ellipse">
            <a:avLst/>
          </a:prstGeom>
          <a:solidFill>
            <a:schemeClr val="accent1"/>
          </a:solidFill>
          <a:ln/>
        </p:spPr>
      </p:sp>
      <p:sp>
        <p:nvSpPr>
          <p:cNvPr id="7" name="Text 5"/>
          <p:cNvSpPr txBox="1"/>
          <p:nvPr/>
        </p:nvSpPr>
        <p:spPr>
          <a:xfrm>
            <a:off x="713232" y="1645920"/>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问</a:t>
            </a:r>
            <a:endParaRPr lang="en-US" sz="1700" dirty="0"/>
          </a:p>
        </p:txBody>
      </p:sp>
      <p:sp>
        <p:nvSpPr>
          <p:cNvPr id="8" name="Text 6"/>
          <p:cNvSpPr txBox="1"/>
          <p:nvPr/>
        </p:nvSpPr>
        <p:spPr>
          <a:xfrm>
            <a:off x="1298448" y="1645920"/>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好奇心与提问</a:t>
            </a:r>
            <a:endParaRPr lang="en-US" sz="1600" dirty="0"/>
          </a:p>
        </p:txBody>
      </p:sp>
      <p:sp>
        <p:nvSpPr>
          <p:cNvPr id="9" name="Text 7"/>
          <p:cNvSpPr txBox="1"/>
          <p:nvPr/>
        </p:nvSpPr>
        <p:spPr>
          <a:xfrm>
            <a:off x="713232" y="2212848"/>
            <a:ext cx="2272970" cy="271272"/>
          </a:xfrm>
          <a:prstGeom prst="rect">
            <a:avLst/>
          </a:prstGeom>
          <a:noFill/>
          <a:ln/>
        </p:spPr>
        <p:txBody>
          <a:bodyPr wrap="square" lIns="0" tIns="0" rIns="0" bIns="0" rtlCol="0" anchor="t"/>
          <a:lstStyle/>
          <a:p>
            <a:pPr indent="0" marL="0">
              <a:buNone/>
            </a:pPr>
            <a:r>
              <a:rPr lang="en-US" sz="1500" dirty="0">
                <a:solidFill>
                  <a:schemeClr val="tx1"/>
                </a:solidFill>
              </a:rPr>
              <a:t>像安安一样多问“为什么”</a:t>
            </a:r>
            <a:endParaRPr lang="en-US" sz="1500" dirty="0"/>
          </a:p>
        </p:txBody>
      </p:sp>
      <p:sp>
        <p:nvSpPr>
          <p:cNvPr id="10" name="Shape 8"/>
          <p:cNvSpPr/>
          <p:nvPr/>
        </p:nvSpPr>
        <p:spPr>
          <a:xfrm>
            <a:off x="3379394" y="1481328"/>
            <a:ext cx="2602154"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1" name="Shape 9"/>
          <p:cNvSpPr/>
          <p:nvPr/>
        </p:nvSpPr>
        <p:spPr>
          <a:xfrm>
            <a:off x="3543986" y="1645920"/>
            <a:ext cx="475488" cy="475488"/>
          </a:xfrm>
          <a:prstGeom prst="ellipse">
            <a:avLst/>
          </a:prstGeom>
          <a:solidFill>
            <a:schemeClr val="accent3"/>
          </a:solidFill>
          <a:ln/>
        </p:spPr>
      </p:sp>
      <p:sp>
        <p:nvSpPr>
          <p:cNvPr id="12" name="Text 10"/>
          <p:cNvSpPr txBox="1"/>
          <p:nvPr/>
        </p:nvSpPr>
        <p:spPr>
          <a:xfrm>
            <a:off x="3543986" y="1645920"/>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数</a:t>
            </a:r>
            <a:endParaRPr lang="en-US" sz="1700" dirty="0"/>
          </a:p>
        </p:txBody>
      </p:sp>
      <p:sp>
        <p:nvSpPr>
          <p:cNvPr id="13" name="Text 11"/>
          <p:cNvSpPr txBox="1"/>
          <p:nvPr/>
        </p:nvSpPr>
        <p:spPr>
          <a:xfrm>
            <a:off x="4129202" y="1645920"/>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数学和逻辑</a:t>
            </a:r>
            <a:endParaRPr lang="en-US" sz="1600" dirty="0"/>
          </a:p>
        </p:txBody>
      </p:sp>
      <p:sp>
        <p:nvSpPr>
          <p:cNvPr id="14" name="Text 12"/>
          <p:cNvSpPr txBox="1"/>
          <p:nvPr/>
        </p:nvSpPr>
        <p:spPr>
          <a:xfrm>
            <a:off x="3543986" y="2212848"/>
            <a:ext cx="2272970" cy="271272"/>
          </a:xfrm>
          <a:prstGeom prst="rect">
            <a:avLst/>
          </a:prstGeom>
          <a:noFill/>
          <a:ln/>
        </p:spPr>
        <p:txBody>
          <a:bodyPr wrap="square" lIns="0" tIns="0" rIns="0" bIns="0" rtlCol="0" anchor="t"/>
          <a:lstStyle/>
          <a:p>
            <a:pPr indent="0" marL="0">
              <a:buNone/>
            </a:pPr>
            <a:r>
              <a:rPr lang="en-US" sz="1600" dirty="0">
                <a:solidFill>
                  <a:schemeClr val="tx1"/>
                </a:solidFill>
              </a:rPr>
              <a:t>布尔代数让电路会判断</a:t>
            </a:r>
            <a:endParaRPr lang="en-US" sz="1600" dirty="0"/>
          </a:p>
        </p:txBody>
      </p:sp>
      <p:sp>
        <p:nvSpPr>
          <p:cNvPr id="15" name="Shape 13"/>
          <p:cNvSpPr/>
          <p:nvPr/>
        </p:nvSpPr>
        <p:spPr>
          <a:xfrm>
            <a:off x="6210148" y="1481328"/>
            <a:ext cx="2602154"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16" name="Shape 14"/>
          <p:cNvSpPr/>
          <p:nvPr/>
        </p:nvSpPr>
        <p:spPr>
          <a:xfrm>
            <a:off x="6374740" y="1645920"/>
            <a:ext cx="475488" cy="475488"/>
          </a:xfrm>
          <a:prstGeom prst="ellipse">
            <a:avLst/>
          </a:prstGeom>
          <a:solidFill>
            <a:schemeClr val="accent2"/>
          </a:solidFill>
          <a:ln/>
        </p:spPr>
      </p:sp>
      <p:sp>
        <p:nvSpPr>
          <p:cNvPr id="17" name="Text 15"/>
          <p:cNvSpPr txBox="1"/>
          <p:nvPr/>
        </p:nvSpPr>
        <p:spPr>
          <a:xfrm>
            <a:off x="6374740" y="1645920"/>
            <a:ext cx="475488" cy="475488"/>
          </a:xfrm>
          <a:prstGeom prst="rect">
            <a:avLst/>
          </a:prstGeom>
          <a:noFill/>
          <a:ln/>
        </p:spPr>
        <p:txBody>
          <a:bodyPr wrap="square" lIns="0" tIns="0" rIns="0" bIns="0" rtlCol="0" anchor="ctr"/>
          <a:lstStyle/>
          <a:p>
            <a:pPr algn="ctr" indent="0" marL="0">
              <a:buNone/>
            </a:pPr>
            <a:r>
              <a:rPr lang="en-US" sz="1700" b="1" dirty="0">
                <a:solidFill>
                  <a:schemeClr val="tx1"/>
                </a:solidFill>
              </a:rPr>
              <a:t>读</a:t>
            </a:r>
            <a:endParaRPr lang="en-US" sz="1700" dirty="0"/>
          </a:p>
        </p:txBody>
      </p:sp>
      <p:sp>
        <p:nvSpPr>
          <p:cNvPr id="18" name="Text 16"/>
          <p:cNvSpPr txBox="1"/>
          <p:nvPr/>
        </p:nvSpPr>
        <p:spPr>
          <a:xfrm>
            <a:off x="6959956" y="1645920"/>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阅读与表达</a:t>
            </a:r>
            <a:endParaRPr lang="en-US" sz="1600" dirty="0"/>
          </a:p>
        </p:txBody>
      </p:sp>
      <p:sp>
        <p:nvSpPr>
          <p:cNvPr id="19" name="Text 17"/>
          <p:cNvSpPr txBox="1"/>
          <p:nvPr/>
        </p:nvSpPr>
        <p:spPr>
          <a:xfrm>
            <a:off x="6374740" y="2212848"/>
            <a:ext cx="2272970" cy="271272"/>
          </a:xfrm>
          <a:prstGeom prst="rect">
            <a:avLst/>
          </a:prstGeom>
          <a:noFill/>
          <a:ln/>
        </p:spPr>
        <p:txBody>
          <a:bodyPr wrap="square" lIns="0" tIns="0" rIns="0" bIns="0" rtlCol="0" anchor="t"/>
          <a:lstStyle/>
          <a:p>
            <a:pPr indent="0" marL="0">
              <a:buNone/>
            </a:pPr>
            <a:r>
              <a:rPr lang="en-US" sz="1600" dirty="0">
                <a:solidFill>
                  <a:schemeClr val="tx1"/>
                </a:solidFill>
              </a:rPr>
              <a:t>把想法写清楚、讲明白</a:t>
            </a:r>
            <a:endParaRPr lang="en-US" sz="1600" dirty="0"/>
          </a:p>
        </p:txBody>
      </p:sp>
      <p:sp>
        <p:nvSpPr>
          <p:cNvPr id="20" name="Shape 18"/>
          <p:cNvSpPr/>
          <p:nvPr/>
        </p:nvSpPr>
        <p:spPr>
          <a:xfrm>
            <a:off x="9040901" y="1481328"/>
            <a:ext cx="2602154"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1" name="Shape 19"/>
          <p:cNvSpPr/>
          <p:nvPr/>
        </p:nvSpPr>
        <p:spPr>
          <a:xfrm>
            <a:off x="9205493" y="1645920"/>
            <a:ext cx="475488" cy="475488"/>
          </a:xfrm>
          <a:prstGeom prst="ellipse">
            <a:avLst/>
          </a:prstGeom>
          <a:solidFill>
            <a:schemeClr val="accent4"/>
          </a:solidFill>
          <a:ln/>
        </p:spPr>
      </p:sp>
      <p:sp>
        <p:nvSpPr>
          <p:cNvPr id="22" name="Text 20"/>
          <p:cNvSpPr txBox="1"/>
          <p:nvPr/>
        </p:nvSpPr>
        <p:spPr>
          <a:xfrm>
            <a:off x="9205493" y="1645920"/>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码</a:t>
            </a:r>
            <a:endParaRPr lang="en-US" sz="1700" dirty="0"/>
          </a:p>
        </p:txBody>
      </p:sp>
      <p:sp>
        <p:nvSpPr>
          <p:cNvPr id="23" name="Text 21"/>
          <p:cNvSpPr txBox="1"/>
          <p:nvPr/>
        </p:nvSpPr>
        <p:spPr>
          <a:xfrm>
            <a:off x="9790709" y="1645920"/>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编程与算法</a:t>
            </a:r>
            <a:endParaRPr lang="en-US" sz="1600" dirty="0"/>
          </a:p>
        </p:txBody>
      </p:sp>
      <p:sp>
        <p:nvSpPr>
          <p:cNvPr id="24" name="Text 22"/>
          <p:cNvSpPr txBox="1"/>
          <p:nvPr/>
        </p:nvSpPr>
        <p:spPr>
          <a:xfrm>
            <a:off x="9205493" y="2212848"/>
            <a:ext cx="2272970" cy="271272"/>
          </a:xfrm>
          <a:prstGeom prst="rect">
            <a:avLst/>
          </a:prstGeom>
          <a:noFill/>
          <a:ln/>
        </p:spPr>
        <p:txBody>
          <a:bodyPr wrap="square" lIns="0" tIns="0" rIns="0" bIns="0" rtlCol="0" anchor="t"/>
          <a:lstStyle/>
          <a:p>
            <a:pPr indent="0" marL="0">
              <a:buNone/>
            </a:pPr>
            <a:r>
              <a:rPr lang="en-US" sz="1400" dirty="0">
                <a:solidFill>
                  <a:schemeClr val="tx1"/>
                </a:solidFill>
              </a:rPr>
              <a:t>把问题拆成一步步的“菜谱”</a:t>
            </a:r>
            <a:endParaRPr lang="en-US" sz="1400" dirty="0"/>
          </a:p>
        </p:txBody>
      </p:sp>
      <p:sp>
        <p:nvSpPr>
          <p:cNvPr id="25" name="Shape 23"/>
          <p:cNvSpPr/>
          <p:nvPr/>
        </p:nvSpPr>
        <p:spPr>
          <a:xfrm>
            <a:off x="548640" y="2877312"/>
            <a:ext cx="2602154"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6" name="Shape 24"/>
          <p:cNvSpPr/>
          <p:nvPr/>
        </p:nvSpPr>
        <p:spPr>
          <a:xfrm>
            <a:off x="713232" y="3041904"/>
            <a:ext cx="475488" cy="475488"/>
          </a:xfrm>
          <a:prstGeom prst="ellipse">
            <a:avLst/>
          </a:prstGeom>
          <a:solidFill>
            <a:schemeClr val="accent1"/>
          </a:solidFill>
          <a:ln/>
        </p:spPr>
      </p:sp>
      <p:sp>
        <p:nvSpPr>
          <p:cNvPr id="27" name="Text 25"/>
          <p:cNvSpPr txBox="1"/>
          <p:nvPr/>
        </p:nvSpPr>
        <p:spPr>
          <a:xfrm>
            <a:off x="713232" y="3041904"/>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验</a:t>
            </a:r>
            <a:endParaRPr lang="en-US" sz="1700" dirty="0"/>
          </a:p>
        </p:txBody>
      </p:sp>
      <p:sp>
        <p:nvSpPr>
          <p:cNvPr id="28" name="Text 26"/>
          <p:cNvSpPr txBox="1"/>
          <p:nvPr/>
        </p:nvSpPr>
        <p:spPr>
          <a:xfrm>
            <a:off x="1298448" y="3041904"/>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科学实验</a:t>
            </a:r>
            <a:endParaRPr lang="en-US" sz="1600" dirty="0"/>
          </a:p>
        </p:txBody>
      </p:sp>
      <p:sp>
        <p:nvSpPr>
          <p:cNvPr id="29" name="Text 27"/>
          <p:cNvSpPr txBox="1"/>
          <p:nvPr/>
        </p:nvSpPr>
        <p:spPr>
          <a:xfrm>
            <a:off x="713232" y="3608832"/>
            <a:ext cx="2272970" cy="271272"/>
          </a:xfrm>
          <a:prstGeom prst="rect">
            <a:avLst/>
          </a:prstGeom>
          <a:noFill/>
          <a:ln/>
        </p:spPr>
        <p:txBody>
          <a:bodyPr wrap="square" lIns="0" tIns="0" rIns="0" bIns="0" rtlCol="0" anchor="t"/>
          <a:lstStyle/>
          <a:p>
            <a:pPr indent="0" marL="0">
              <a:buNone/>
            </a:pPr>
            <a:r>
              <a:rPr lang="en-US" sz="1600" dirty="0">
                <a:solidFill>
                  <a:schemeClr val="tx1"/>
                </a:solidFill>
              </a:rPr>
              <a:t>提出假设，动手验证</a:t>
            </a:r>
            <a:endParaRPr lang="en-US" sz="1600" dirty="0"/>
          </a:p>
        </p:txBody>
      </p:sp>
      <p:sp>
        <p:nvSpPr>
          <p:cNvPr id="30" name="Shape 28"/>
          <p:cNvSpPr/>
          <p:nvPr/>
        </p:nvSpPr>
        <p:spPr>
          <a:xfrm>
            <a:off x="3379394" y="2877312"/>
            <a:ext cx="2602154"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1" name="Shape 29"/>
          <p:cNvSpPr/>
          <p:nvPr/>
        </p:nvSpPr>
        <p:spPr>
          <a:xfrm>
            <a:off x="3543986" y="3041904"/>
            <a:ext cx="475488" cy="475488"/>
          </a:xfrm>
          <a:prstGeom prst="ellipse">
            <a:avLst/>
          </a:prstGeom>
          <a:solidFill>
            <a:schemeClr val="accent3"/>
          </a:solidFill>
          <a:ln/>
        </p:spPr>
      </p:sp>
      <p:sp>
        <p:nvSpPr>
          <p:cNvPr id="32" name="Text 30"/>
          <p:cNvSpPr txBox="1"/>
          <p:nvPr/>
        </p:nvSpPr>
        <p:spPr>
          <a:xfrm>
            <a:off x="3543986" y="3041904"/>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做</a:t>
            </a:r>
            <a:endParaRPr lang="en-US" sz="1700" dirty="0"/>
          </a:p>
        </p:txBody>
      </p:sp>
      <p:sp>
        <p:nvSpPr>
          <p:cNvPr id="33" name="Text 31"/>
          <p:cNvSpPr txBox="1"/>
          <p:nvPr/>
        </p:nvSpPr>
        <p:spPr>
          <a:xfrm>
            <a:off x="4129202" y="3041904"/>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动手制作</a:t>
            </a:r>
            <a:endParaRPr lang="en-US" sz="1600" dirty="0"/>
          </a:p>
        </p:txBody>
      </p:sp>
      <p:sp>
        <p:nvSpPr>
          <p:cNvPr id="34" name="Text 32"/>
          <p:cNvSpPr txBox="1"/>
          <p:nvPr/>
        </p:nvSpPr>
        <p:spPr>
          <a:xfrm>
            <a:off x="3543986" y="3608832"/>
            <a:ext cx="2272970" cy="271272"/>
          </a:xfrm>
          <a:prstGeom prst="rect">
            <a:avLst/>
          </a:prstGeom>
          <a:noFill/>
          <a:ln/>
        </p:spPr>
        <p:txBody>
          <a:bodyPr wrap="square" lIns="0" tIns="0" rIns="0" bIns="0" rtlCol="0" anchor="t"/>
          <a:lstStyle/>
          <a:p>
            <a:pPr indent="0" marL="0">
              <a:buNone/>
            </a:pPr>
            <a:r>
              <a:rPr lang="en-US" sz="1400" dirty="0">
                <a:solidFill>
                  <a:schemeClr val="tx1"/>
                </a:solidFill>
              </a:rPr>
              <a:t>齿轮、电路、micro:bit</a:t>
            </a:r>
            <a:endParaRPr lang="en-US" sz="1400" dirty="0"/>
          </a:p>
        </p:txBody>
      </p:sp>
      <p:sp>
        <p:nvSpPr>
          <p:cNvPr id="35" name="Shape 33"/>
          <p:cNvSpPr/>
          <p:nvPr/>
        </p:nvSpPr>
        <p:spPr>
          <a:xfrm>
            <a:off x="6210148" y="2877312"/>
            <a:ext cx="2602154"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36" name="Shape 34"/>
          <p:cNvSpPr/>
          <p:nvPr/>
        </p:nvSpPr>
        <p:spPr>
          <a:xfrm>
            <a:off x="6374740" y="3041904"/>
            <a:ext cx="475488" cy="475488"/>
          </a:xfrm>
          <a:prstGeom prst="ellipse">
            <a:avLst/>
          </a:prstGeom>
          <a:solidFill>
            <a:schemeClr val="accent2"/>
          </a:solidFill>
          <a:ln/>
        </p:spPr>
      </p:sp>
      <p:sp>
        <p:nvSpPr>
          <p:cNvPr id="37" name="Text 35"/>
          <p:cNvSpPr txBox="1"/>
          <p:nvPr/>
        </p:nvSpPr>
        <p:spPr>
          <a:xfrm>
            <a:off x="6374740" y="3041904"/>
            <a:ext cx="475488" cy="475488"/>
          </a:xfrm>
          <a:prstGeom prst="rect">
            <a:avLst/>
          </a:prstGeom>
          <a:noFill/>
          <a:ln/>
        </p:spPr>
        <p:txBody>
          <a:bodyPr wrap="square" lIns="0" tIns="0" rIns="0" bIns="0" rtlCol="0" anchor="ctr"/>
          <a:lstStyle/>
          <a:p>
            <a:pPr algn="ctr" indent="0" marL="0">
              <a:buNone/>
            </a:pPr>
            <a:r>
              <a:rPr lang="en-US" sz="1700" b="1" dirty="0">
                <a:solidFill>
                  <a:schemeClr val="tx1"/>
                </a:solidFill>
              </a:rPr>
              <a:t>合</a:t>
            </a:r>
            <a:endParaRPr lang="en-US" sz="1700" dirty="0"/>
          </a:p>
        </p:txBody>
      </p:sp>
      <p:sp>
        <p:nvSpPr>
          <p:cNvPr id="38" name="Text 36"/>
          <p:cNvSpPr txBox="1"/>
          <p:nvPr/>
        </p:nvSpPr>
        <p:spPr>
          <a:xfrm>
            <a:off x="6959956" y="3041904"/>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跨学科合作</a:t>
            </a:r>
            <a:endParaRPr lang="en-US" sz="1600" dirty="0"/>
          </a:p>
        </p:txBody>
      </p:sp>
      <p:sp>
        <p:nvSpPr>
          <p:cNvPr id="39" name="Text 37"/>
          <p:cNvSpPr txBox="1"/>
          <p:nvPr/>
        </p:nvSpPr>
        <p:spPr>
          <a:xfrm>
            <a:off x="6374740" y="3608832"/>
            <a:ext cx="2272970" cy="271272"/>
          </a:xfrm>
          <a:prstGeom prst="rect">
            <a:avLst/>
          </a:prstGeom>
          <a:noFill/>
          <a:ln/>
        </p:spPr>
        <p:txBody>
          <a:bodyPr wrap="square" lIns="0" tIns="0" rIns="0" bIns="0" rtlCol="0" anchor="t"/>
          <a:lstStyle/>
          <a:p>
            <a:pPr indent="0" marL="0">
              <a:buNone/>
            </a:pPr>
            <a:r>
              <a:rPr lang="en-US" sz="1400" dirty="0">
                <a:solidFill>
                  <a:schemeClr val="tx1"/>
                </a:solidFill>
              </a:rPr>
              <a:t>ENIAC、Linux都靠团队</a:t>
            </a:r>
            <a:endParaRPr lang="en-US" sz="1400" dirty="0"/>
          </a:p>
        </p:txBody>
      </p:sp>
      <p:sp>
        <p:nvSpPr>
          <p:cNvPr id="40" name="Shape 38"/>
          <p:cNvSpPr/>
          <p:nvPr/>
        </p:nvSpPr>
        <p:spPr>
          <a:xfrm>
            <a:off x="9040901" y="2877312"/>
            <a:ext cx="2602154"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1" name="Shape 39"/>
          <p:cNvSpPr/>
          <p:nvPr/>
        </p:nvSpPr>
        <p:spPr>
          <a:xfrm>
            <a:off x="9205493" y="3041904"/>
            <a:ext cx="475488" cy="475488"/>
          </a:xfrm>
          <a:prstGeom prst="ellipse">
            <a:avLst/>
          </a:prstGeom>
          <a:solidFill>
            <a:schemeClr val="accent4"/>
          </a:solidFill>
          <a:ln/>
        </p:spPr>
      </p:sp>
      <p:sp>
        <p:nvSpPr>
          <p:cNvPr id="42" name="Text 40"/>
          <p:cNvSpPr txBox="1"/>
          <p:nvPr/>
        </p:nvSpPr>
        <p:spPr>
          <a:xfrm>
            <a:off x="9205493" y="3041904"/>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美</a:t>
            </a:r>
            <a:endParaRPr lang="en-US" sz="1700" dirty="0"/>
          </a:p>
        </p:txBody>
      </p:sp>
      <p:sp>
        <p:nvSpPr>
          <p:cNvPr id="43" name="Text 41"/>
          <p:cNvSpPr txBox="1"/>
          <p:nvPr/>
        </p:nvSpPr>
        <p:spPr>
          <a:xfrm>
            <a:off x="9790709" y="3041904"/>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艺术设计</a:t>
            </a:r>
            <a:endParaRPr lang="en-US" sz="1600" dirty="0"/>
          </a:p>
        </p:txBody>
      </p:sp>
      <p:sp>
        <p:nvSpPr>
          <p:cNvPr id="44" name="Text 42"/>
          <p:cNvSpPr txBox="1"/>
          <p:nvPr/>
        </p:nvSpPr>
        <p:spPr>
          <a:xfrm>
            <a:off x="9205493" y="3608832"/>
            <a:ext cx="2272970" cy="271272"/>
          </a:xfrm>
          <a:prstGeom prst="rect">
            <a:avLst/>
          </a:prstGeom>
          <a:noFill/>
          <a:ln/>
        </p:spPr>
        <p:txBody>
          <a:bodyPr wrap="square" lIns="0" tIns="0" rIns="0" bIns="0" rtlCol="0" anchor="t"/>
          <a:lstStyle/>
          <a:p>
            <a:pPr indent="0" marL="0">
              <a:buNone/>
            </a:pPr>
            <a:r>
              <a:rPr lang="en-US" sz="1600" dirty="0">
                <a:solidFill>
                  <a:schemeClr val="tx1"/>
                </a:solidFill>
              </a:rPr>
              <a:t>好用又好看的界面</a:t>
            </a:r>
            <a:endParaRPr lang="en-US" sz="1600" dirty="0"/>
          </a:p>
        </p:txBody>
      </p:sp>
      <p:sp>
        <p:nvSpPr>
          <p:cNvPr id="45" name="Shape 43"/>
          <p:cNvSpPr/>
          <p:nvPr/>
        </p:nvSpPr>
        <p:spPr>
          <a:xfrm>
            <a:off x="548640" y="4273296"/>
            <a:ext cx="2602154"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46" name="Shape 44"/>
          <p:cNvSpPr/>
          <p:nvPr/>
        </p:nvSpPr>
        <p:spPr>
          <a:xfrm>
            <a:off x="713232" y="4437888"/>
            <a:ext cx="475488" cy="475488"/>
          </a:xfrm>
          <a:prstGeom prst="ellipse">
            <a:avLst/>
          </a:prstGeom>
          <a:solidFill>
            <a:schemeClr val="accent1"/>
          </a:solidFill>
          <a:ln/>
        </p:spPr>
      </p:sp>
      <p:sp>
        <p:nvSpPr>
          <p:cNvPr id="47" name="Text 45"/>
          <p:cNvSpPr txBox="1"/>
          <p:nvPr/>
        </p:nvSpPr>
        <p:spPr>
          <a:xfrm>
            <a:off x="713232" y="4437888"/>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责</a:t>
            </a:r>
            <a:endParaRPr lang="en-US" sz="1700" dirty="0"/>
          </a:p>
        </p:txBody>
      </p:sp>
      <p:sp>
        <p:nvSpPr>
          <p:cNvPr id="48" name="Text 46"/>
          <p:cNvSpPr txBox="1"/>
          <p:nvPr/>
        </p:nvSpPr>
        <p:spPr>
          <a:xfrm>
            <a:off x="1298448" y="4437888"/>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伦理责任</a:t>
            </a:r>
            <a:endParaRPr lang="en-US" sz="1600" dirty="0"/>
          </a:p>
        </p:txBody>
      </p:sp>
      <p:sp>
        <p:nvSpPr>
          <p:cNvPr id="49" name="Text 47"/>
          <p:cNvSpPr txBox="1"/>
          <p:nvPr/>
        </p:nvSpPr>
        <p:spPr>
          <a:xfrm>
            <a:off x="713232" y="5004816"/>
            <a:ext cx="2272970" cy="271272"/>
          </a:xfrm>
          <a:prstGeom prst="rect">
            <a:avLst/>
          </a:prstGeom>
          <a:noFill/>
          <a:ln/>
        </p:spPr>
        <p:txBody>
          <a:bodyPr wrap="square" lIns="0" tIns="0" rIns="0" bIns="0" rtlCol="0" anchor="t"/>
          <a:lstStyle/>
          <a:p>
            <a:pPr indent="0" marL="0">
              <a:buNone/>
            </a:pPr>
            <a:r>
              <a:rPr lang="en-US" sz="1400" dirty="0">
                <a:solidFill>
                  <a:schemeClr val="tx1"/>
                </a:solidFill>
              </a:rPr>
              <a:t>想一想：会不会伤害别人？</a:t>
            </a:r>
            <a:endParaRPr lang="en-US" sz="1400" dirty="0"/>
          </a:p>
        </p:txBody>
      </p:sp>
      <p:sp>
        <p:nvSpPr>
          <p:cNvPr id="50" name="Shape 48"/>
          <p:cNvSpPr/>
          <p:nvPr/>
        </p:nvSpPr>
        <p:spPr>
          <a:xfrm>
            <a:off x="3379394" y="4273296"/>
            <a:ext cx="2602154"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51" name="Shape 49"/>
          <p:cNvSpPr/>
          <p:nvPr/>
        </p:nvSpPr>
        <p:spPr>
          <a:xfrm>
            <a:off x="3543986" y="4437888"/>
            <a:ext cx="475488" cy="475488"/>
          </a:xfrm>
          <a:prstGeom prst="ellipse">
            <a:avLst/>
          </a:prstGeom>
          <a:solidFill>
            <a:schemeClr val="accent3"/>
          </a:solidFill>
          <a:ln/>
        </p:spPr>
      </p:sp>
      <p:sp>
        <p:nvSpPr>
          <p:cNvPr id="52" name="Text 50"/>
          <p:cNvSpPr txBox="1"/>
          <p:nvPr/>
        </p:nvSpPr>
        <p:spPr>
          <a:xfrm>
            <a:off x="3543986" y="4437888"/>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核</a:t>
            </a:r>
            <a:endParaRPr lang="en-US" sz="1700" dirty="0"/>
          </a:p>
        </p:txBody>
      </p:sp>
      <p:sp>
        <p:nvSpPr>
          <p:cNvPr id="53" name="Text 51"/>
          <p:cNvSpPr txBox="1"/>
          <p:nvPr/>
        </p:nvSpPr>
        <p:spPr>
          <a:xfrm>
            <a:off x="4129202" y="4437888"/>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信息核验</a:t>
            </a:r>
            <a:endParaRPr lang="en-US" sz="1600" dirty="0"/>
          </a:p>
        </p:txBody>
      </p:sp>
      <p:sp>
        <p:nvSpPr>
          <p:cNvPr id="54" name="Text 52"/>
          <p:cNvSpPr txBox="1"/>
          <p:nvPr/>
        </p:nvSpPr>
        <p:spPr>
          <a:xfrm>
            <a:off x="3543986" y="5004816"/>
            <a:ext cx="2272970" cy="271272"/>
          </a:xfrm>
          <a:prstGeom prst="rect">
            <a:avLst/>
          </a:prstGeom>
          <a:noFill/>
          <a:ln/>
        </p:spPr>
        <p:txBody>
          <a:bodyPr wrap="square" lIns="0" tIns="0" rIns="0" bIns="0" rtlCol="0" anchor="t"/>
          <a:lstStyle/>
          <a:p>
            <a:pPr indent="0" marL="0">
              <a:buNone/>
            </a:pPr>
            <a:r>
              <a:rPr lang="en-US" sz="1600" dirty="0">
                <a:solidFill>
                  <a:schemeClr val="tx1"/>
                </a:solidFill>
              </a:rPr>
              <a:t>谁说的？有证据吗？</a:t>
            </a:r>
            <a:endParaRPr lang="en-US" sz="1600" dirty="0"/>
          </a:p>
        </p:txBody>
      </p:sp>
      <p:sp>
        <p:nvSpPr>
          <p:cNvPr id="55" name="Shape 53"/>
          <p:cNvSpPr/>
          <p:nvPr/>
        </p:nvSpPr>
        <p:spPr>
          <a:xfrm>
            <a:off x="6210148" y="4273296"/>
            <a:ext cx="2602154"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56" name="Shape 54"/>
          <p:cNvSpPr/>
          <p:nvPr/>
        </p:nvSpPr>
        <p:spPr>
          <a:xfrm>
            <a:off x="6374740" y="4437888"/>
            <a:ext cx="475488" cy="475488"/>
          </a:xfrm>
          <a:prstGeom prst="ellipse">
            <a:avLst/>
          </a:prstGeom>
          <a:solidFill>
            <a:schemeClr val="accent2"/>
          </a:solidFill>
          <a:ln/>
        </p:spPr>
      </p:sp>
      <p:sp>
        <p:nvSpPr>
          <p:cNvPr id="57" name="Text 55"/>
          <p:cNvSpPr txBox="1"/>
          <p:nvPr/>
        </p:nvSpPr>
        <p:spPr>
          <a:xfrm>
            <a:off x="6374740" y="4437888"/>
            <a:ext cx="475488" cy="475488"/>
          </a:xfrm>
          <a:prstGeom prst="rect">
            <a:avLst/>
          </a:prstGeom>
          <a:noFill/>
          <a:ln/>
        </p:spPr>
        <p:txBody>
          <a:bodyPr wrap="square" lIns="0" tIns="0" rIns="0" bIns="0" rtlCol="0" anchor="ctr"/>
          <a:lstStyle/>
          <a:p>
            <a:pPr algn="ctr" indent="0" marL="0">
              <a:buNone/>
            </a:pPr>
            <a:r>
              <a:rPr lang="en-US" sz="1700" b="1" dirty="0">
                <a:solidFill>
                  <a:schemeClr val="tx1"/>
                </a:solidFill>
              </a:rPr>
              <a:t>享</a:t>
            </a:r>
            <a:endParaRPr lang="en-US" sz="1700" dirty="0"/>
          </a:p>
        </p:txBody>
      </p:sp>
      <p:sp>
        <p:nvSpPr>
          <p:cNvPr id="58" name="Text 56"/>
          <p:cNvSpPr txBox="1"/>
          <p:nvPr/>
        </p:nvSpPr>
        <p:spPr>
          <a:xfrm>
            <a:off x="6959956" y="4437888"/>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开放交流</a:t>
            </a:r>
            <a:endParaRPr lang="en-US" sz="1600" dirty="0"/>
          </a:p>
        </p:txBody>
      </p:sp>
      <p:sp>
        <p:nvSpPr>
          <p:cNvPr id="59" name="Text 57"/>
          <p:cNvSpPr txBox="1"/>
          <p:nvPr/>
        </p:nvSpPr>
        <p:spPr>
          <a:xfrm>
            <a:off x="6374740" y="5004816"/>
            <a:ext cx="2272970" cy="271272"/>
          </a:xfrm>
          <a:prstGeom prst="rect">
            <a:avLst/>
          </a:prstGeom>
          <a:noFill/>
          <a:ln/>
        </p:spPr>
        <p:txBody>
          <a:bodyPr wrap="square" lIns="0" tIns="0" rIns="0" bIns="0" rtlCol="0" anchor="t"/>
          <a:lstStyle/>
          <a:p>
            <a:pPr indent="0" marL="0">
              <a:buNone/>
            </a:pPr>
            <a:r>
              <a:rPr lang="en-US" sz="1600" dirty="0">
                <a:solidFill>
                  <a:schemeClr val="tx1"/>
                </a:solidFill>
              </a:rPr>
              <a:t>万维网软件免费开放</a:t>
            </a:r>
            <a:endParaRPr lang="en-US" sz="1600" dirty="0"/>
          </a:p>
        </p:txBody>
      </p:sp>
      <p:sp>
        <p:nvSpPr>
          <p:cNvPr id="60" name="Shape 58"/>
          <p:cNvSpPr/>
          <p:nvPr/>
        </p:nvSpPr>
        <p:spPr>
          <a:xfrm>
            <a:off x="9040901" y="4273296"/>
            <a:ext cx="2602154" cy="1167384"/>
          </a:xfrm>
          <a:prstGeom prst="roundRect">
            <a:avLst>
              <a:gd name="adj" fmla="val 939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1" name="Shape 59"/>
          <p:cNvSpPr/>
          <p:nvPr/>
        </p:nvSpPr>
        <p:spPr>
          <a:xfrm>
            <a:off x="9205493" y="4437888"/>
            <a:ext cx="475488" cy="475488"/>
          </a:xfrm>
          <a:prstGeom prst="ellipse">
            <a:avLst/>
          </a:prstGeom>
          <a:solidFill>
            <a:schemeClr val="accent4"/>
          </a:solidFill>
          <a:ln/>
        </p:spPr>
      </p:sp>
      <p:sp>
        <p:nvSpPr>
          <p:cNvPr id="62" name="Text 60"/>
          <p:cNvSpPr txBox="1"/>
          <p:nvPr/>
        </p:nvSpPr>
        <p:spPr>
          <a:xfrm>
            <a:off x="9205493" y="4437888"/>
            <a:ext cx="475488" cy="475488"/>
          </a:xfrm>
          <a:prstGeom prst="rect">
            <a:avLst/>
          </a:prstGeom>
          <a:noFill/>
          <a:ln/>
        </p:spPr>
        <p:txBody>
          <a:bodyPr wrap="square" lIns="0" tIns="0" rIns="0" bIns="0" rtlCol="0" anchor="ctr"/>
          <a:lstStyle/>
          <a:p>
            <a:pPr algn="ctr" indent="0" marL="0">
              <a:buNone/>
            </a:pPr>
            <a:r>
              <a:rPr lang="en-US" sz="1700" b="1" dirty="0">
                <a:solidFill>
                  <a:schemeClr val="bg1"/>
                </a:solidFill>
              </a:rPr>
              <a:t>复</a:t>
            </a:r>
            <a:endParaRPr lang="en-US" sz="1700" dirty="0"/>
          </a:p>
        </p:txBody>
      </p:sp>
      <p:sp>
        <p:nvSpPr>
          <p:cNvPr id="63" name="Text 61"/>
          <p:cNvSpPr txBox="1"/>
          <p:nvPr/>
        </p:nvSpPr>
        <p:spPr>
          <a:xfrm>
            <a:off x="9790709" y="4437888"/>
            <a:ext cx="1687754" cy="475488"/>
          </a:xfrm>
          <a:prstGeom prst="rect">
            <a:avLst/>
          </a:prstGeom>
          <a:noFill/>
          <a:ln/>
        </p:spPr>
        <p:txBody>
          <a:bodyPr wrap="square" lIns="0" tIns="0" rIns="0" bIns="0" rtlCol="0" anchor="ctr"/>
          <a:lstStyle/>
          <a:p>
            <a:pPr indent="0" marL="0">
              <a:buNone/>
            </a:pPr>
            <a:r>
              <a:rPr lang="en-US" sz="1600" b="1" dirty="0">
                <a:solidFill>
                  <a:schemeClr val="tx1"/>
                </a:solidFill>
              </a:rPr>
              <a:t>失败复盘</a:t>
            </a:r>
            <a:endParaRPr lang="en-US" sz="1600" dirty="0"/>
          </a:p>
        </p:txBody>
      </p:sp>
      <p:sp>
        <p:nvSpPr>
          <p:cNvPr id="64" name="Text 62"/>
          <p:cNvSpPr txBox="1"/>
          <p:nvPr/>
        </p:nvSpPr>
        <p:spPr>
          <a:xfrm>
            <a:off x="9205493" y="5004816"/>
            <a:ext cx="2272970" cy="271272"/>
          </a:xfrm>
          <a:prstGeom prst="rect">
            <a:avLst/>
          </a:prstGeom>
          <a:noFill/>
          <a:ln/>
        </p:spPr>
        <p:txBody>
          <a:bodyPr wrap="square" lIns="0" tIns="0" rIns="0" bIns="0" rtlCol="0" anchor="t"/>
          <a:lstStyle/>
          <a:p>
            <a:pPr indent="0" marL="0">
              <a:buNone/>
            </a:pPr>
            <a:r>
              <a:rPr lang="en-US" sz="1500" dirty="0">
                <a:solidFill>
                  <a:schemeClr val="tx1"/>
                </a:solidFill>
              </a:rPr>
              <a:t>ARPANET首次只传了LO</a:t>
            </a:r>
            <a:endParaRPr lang="en-US" sz="1500" dirty="0"/>
          </a:p>
        </p:txBody>
      </p:sp>
      <p:sp>
        <p:nvSpPr>
          <p:cNvPr id="65" name="Shape 63"/>
          <p:cNvSpPr/>
          <p:nvPr/>
        </p:nvSpPr>
        <p:spPr>
          <a:xfrm>
            <a:off x="548640" y="5623560"/>
            <a:ext cx="11094415" cy="640080"/>
          </a:xfrm>
          <a:prstGeom prst="roundRect">
            <a:avLst>
              <a:gd name="adj" fmla="val 17143"/>
            </a:avLst>
          </a:prstGeom>
          <a:solidFill>
            <a:srgbClr val="E6EEFF"/>
          </a:solidFill>
          <a:ln/>
        </p:spPr>
      </p:sp>
      <p:sp>
        <p:nvSpPr>
          <p:cNvPr id="66" name="Text 64"/>
          <p:cNvSpPr txBox="1"/>
          <p:nvPr/>
        </p:nvSpPr>
        <p:spPr>
          <a:xfrm>
            <a:off x="777240" y="5623560"/>
            <a:ext cx="10637215" cy="640080"/>
          </a:xfrm>
          <a:prstGeom prst="rect">
            <a:avLst/>
          </a:prstGeom>
          <a:noFill/>
          <a:ln/>
        </p:spPr>
        <p:txBody>
          <a:bodyPr wrap="square" lIns="0" tIns="0" rIns="0" bIns="0" rtlCol="0" anchor="ctr"/>
          <a:lstStyle/>
          <a:p>
            <a:pPr indent="0" marL="0">
              <a:buNone/>
            </a:pPr>
            <a:r>
              <a:rPr lang="en-US" sz="1400" dirty="0">
                <a:solidFill>
                  <a:schemeClr val="tx1"/>
                </a:solidFill>
              </a:rPr>
              <a:t>公平与包容：每个孩子都应有学习科技的机会——无论性别、地区和家庭条件。</a:t>
            </a:r>
            <a:endParaRPr lang="en-US" sz="1400" dirty="0"/>
          </a:p>
        </p:txBody>
      </p:sp>
      <p:sp>
        <p:nvSpPr>
          <p:cNvPr id="67" name="Text 6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来源：欧洲核子研究中心、计算机历史博物馆、科克大学（访问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Shape 0"/>
          <p:cNvSpPr/>
          <p:nvPr/>
        </p:nvSpPr>
        <p:spPr>
          <a:xfrm>
            <a:off x="548640" y="201168"/>
            <a:ext cx="2305446" cy="292608"/>
          </a:xfrm>
          <a:prstGeom prst="roundRect">
            <a:avLst>
              <a:gd name="adj" fmla="val 50000"/>
            </a:avLst>
          </a:prstGeom>
          <a:solidFill>
            <a:srgbClr val="E6EEFF"/>
          </a:solidFill>
          <a:ln/>
        </p:spPr>
      </p:sp>
      <p:sp>
        <p:nvSpPr>
          <p:cNvPr id="3" name="Text 1"/>
          <p:cNvSpPr txBox="1"/>
          <p:nvPr/>
        </p:nvSpPr>
        <p:spPr>
          <a:xfrm>
            <a:off x="548640" y="201168"/>
            <a:ext cx="2305446" cy="292608"/>
          </a:xfrm>
          <a:prstGeom prst="rect">
            <a:avLst/>
          </a:prstGeom>
          <a:noFill/>
          <a:ln/>
        </p:spPr>
        <p:txBody>
          <a:bodyPr wrap="square" lIns="0" tIns="0" rIns="0" bIns="0" rtlCol="0" anchor="ctr"/>
          <a:lstStyle/>
          <a:p>
            <a:pPr algn="ctr" indent="0" marL="0">
              <a:buNone/>
            </a:pPr>
            <a:r>
              <a:rPr lang="en-US" sz="1200" b="1" dirty="0">
                <a:solidFill>
                  <a:srgbClr val="1F55C9"/>
                </a:solidFill>
              </a:rPr>
              <a:t>14 · 什么教育推动科技进步</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两条学习路径，选一条出发</a:t>
            </a:r>
            <a:endParaRPr lang="en-US" sz="3600" dirty="0"/>
          </a:p>
        </p:txBody>
      </p:sp>
      <p:sp>
        <p:nvSpPr>
          <p:cNvPr id="5" name="Shape 3"/>
          <p:cNvSpPr/>
          <p:nvPr/>
        </p:nvSpPr>
        <p:spPr>
          <a:xfrm>
            <a:off x="548640" y="1481328"/>
            <a:ext cx="5387188" cy="3959352"/>
          </a:xfrm>
          <a:prstGeom prst="roundRect">
            <a:avLst>
              <a:gd name="adj" fmla="val 277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Shape 4"/>
          <p:cNvSpPr/>
          <p:nvPr/>
        </p:nvSpPr>
        <p:spPr>
          <a:xfrm>
            <a:off x="548640" y="1481328"/>
            <a:ext cx="5387188" cy="548640"/>
          </a:xfrm>
          <a:prstGeom prst="roundRect">
            <a:avLst>
              <a:gd name="adj" fmla="val 20000"/>
            </a:avLst>
          </a:prstGeom>
          <a:solidFill>
            <a:schemeClr val="accent2"/>
          </a:solidFill>
          <a:ln/>
        </p:spPr>
      </p:sp>
      <p:sp>
        <p:nvSpPr>
          <p:cNvPr id="7" name="Text 5"/>
          <p:cNvSpPr txBox="1"/>
          <p:nvPr/>
        </p:nvSpPr>
        <p:spPr>
          <a:xfrm>
            <a:off x="777240" y="1481328"/>
            <a:ext cx="4929988" cy="548640"/>
          </a:xfrm>
          <a:prstGeom prst="rect">
            <a:avLst/>
          </a:prstGeom>
          <a:noFill/>
          <a:ln/>
        </p:spPr>
        <p:txBody>
          <a:bodyPr wrap="square" lIns="0" tIns="0" rIns="0" bIns="0" rtlCol="0" anchor="ctr"/>
          <a:lstStyle/>
          <a:p>
            <a:pPr indent="0" marL="0">
              <a:buNone/>
            </a:pPr>
            <a:r>
              <a:rPr lang="en-US" sz="2000" b="1" dirty="0">
                <a:solidFill>
                  <a:schemeClr val="tx1"/>
                </a:solidFill>
              </a:rPr>
              <a:t>8—11岁 必读路径</a:t>
            </a:r>
            <a:endParaRPr lang="en-US" sz="2000" dirty="0"/>
          </a:p>
        </p:txBody>
      </p:sp>
      <p:sp>
        <p:nvSpPr>
          <p:cNvPr id="8" name="Shape 6"/>
          <p:cNvSpPr/>
          <p:nvPr/>
        </p:nvSpPr>
        <p:spPr>
          <a:xfrm>
            <a:off x="777240" y="2212848"/>
            <a:ext cx="384048" cy="384048"/>
          </a:xfrm>
          <a:prstGeom prst="ellipse">
            <a:avLst/>
          </a:prstGeom>
          <a:solidFill>
            <a:schemeClr val="accent2"/>
          </a:solidFill>
          <a:ln/>
        </p:spPr>
      </p:sp>
      <p:sp>
        <p:nvSpPr>
          <p:cNvPr id="9" name="Text 7"/>
          <p:cNvSpPr txBox="1"/>
          <p:nvPr/>
        </p:nvSpPr>
        <p:spPr>
          <a:xfrm>
            <a:off x="777240" y="2212848"/>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1</a:t>
            </a:r>
            <a:endParaRPr lang="en-US" sz="1500" dirty="0"/>
          </a:p>
        </p:txBody>
      </p:sp>
      <p:sp>
        <p:nvSpPr>
          <p:cNvPr id="10" name="Text 8"/>
          <p:cNvSpPr txBox="1"/>
          <p:nvPr/>
        </p:nvSpPr>
        <p:spPr>
          <a:xfrm>
            <a:off x="1325880" y="2194560"/>
            <a:ext cx="4381348" cy="761238"/>
          </a:xfrm>
          <a:prstGeom prst="rect">
            <a:avLst/>
          </a:prstGeom>
          <a:noFill/>
          <a:ln/>
        </p:spPr>
        <p:txBody>
          <a:bodyPr wrap="square" lIns="0" tIns="0" rIns="0" bIns="0" rtlCol="0" anchor="t"/>
          <a:lstStyle/>
          <a:p>
            <a:pPr indent="0" marL="0">
              <a:buNone/>
            </a:pPr>
            <a:r>
              <a:rPr lang="en-US" sz="1600" b="1" dirty="0">
                <a:solidFill>
                  <a:schemeClr val="tx1"/>
                </a:solidFill>
              </a:rPr>
              <a:t>Scratch 时光机小游戏</a:t>
            </a:r>
            <a:endParaRPr lang="en-US" sz="1400" dirty="0"/>
          </a:p>
          <a:p>
            <a:pPr indent="0" marL="0">
              <a:buNone/>
            </a:pPr>
            <a:r>
              <a:rPr lang="en-US" sz="1400" dirty="0">
                <a:solidFill>
                  <a:srgbClr val="5A6280"/>
                </a:solidFill>
              </a:rPr>
              <a:t>45分钟：做三个年代背景，加一道选择题</a:t>
            </a:r>
            <a:endParaRPr lang="en-US" sz="1400" dirty="0"/>
          </a:p>
        </p:txBody>
      </p:sp>
      <p:sp>
        <p:nvSpPr>
          <p:cNvPr id="11" name="Shape 9"/>
          <p:cNvSpPr/>
          <p:nvPr/>
        </p:nvSpPr>
        <p:spPr>
          <a:xfrm>
            <a:off x="777240" y="3019806"/>
            <a:ext cx="384048" cy="384048"/>
          </a:xfrm>
          <a:prstGeom prst="ellipse">
            <a:avLst/>
          </a:prstGeom>
          <a:solidFill>
            <a:schemeClr val="accent2"/>
          </a:solidFill>
          <a:ln/>
        </p:spPr>
      </p:sp>
      <p:sp>
        <p:nvSpPr>
          <p:cNvPr id="12" name="Text 10"/>
          <p:cNvSpPr txBox="1"/>
          <p:nvPr/>
        </p:nvSpPr>
        <p:spPr>
          <a:xfrm>
            <a:off x="777240" y="3019806"/>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2</a:t>
            </a:r>
            <a:endParaRPr lang="en-US" sz="1500" dirty="0"/>
          </a:p>
        </p:txBody>
      </p:sp>
      <p:sp>
        <p:nvSpPr>
          <p:cNvPr id="13" name="Text 11"/>
          <p:cNvSpPr txBox="1"/>
          <p:nvPr/>
        </p:nvSpPr>
        <p:spPr>
          <a:xfrm>
            <a:off x="1325880" y="3001518"/>
            <a:ext cx="4381348" cy="761238"/>
          </a:xfrm>
          <a:prstGeom prst="rect">
            <a:avLst/>
          </a:prstGeom>
          <a:noFill/>
          <a:ln/>
        </p:spPr>
        <p:txBody>
          <a:bodyPr wrap="square" lIns="0" tIns="0" rIns="0" bIns="0" rtlCol="0" anchor="t"/>
          <a:lstStyle/>
          <a:p>
            <a:pPr indent="0" marL="0">
              <a:buNone/>
            </a:pPr>
            <a:r>
              <a:rPr lang="en-US" sz="1600" b="1" dirty="0">
                <a:solidFill>
                  <a:schemeClr val="tx1"/>
                </a:solidFill>
              </a:rPr>
              <a:t>二进制手链</a:t>
            </a:r>
            <a:endParaRPr lang="en-US" sz="1400" dirty="0"/>
          </a:p>
          <a:p>
            <a:pPr indent="0" marL="0">
              <a:buNone/>
            </a:pPr>
            <a:r>
              <a:rPr lang="en-US" sz="1400" dirty="0">
                <a:solidFill>
                  <a:srgbClr val="5A6280"/>
                </a:solidFill>
              </a:rPr>
              <a:t>20分钟：用两色珠子写出名字首字母</a:t>
            </a:r>
            <a:endParaRPr lang="en-US" sz="1400" dirty="0"/>
          </a:p>
        </p:txBody>
      </p:sp>
      <p:sp>
        <p:nvSpPr>
          <p:cNvPr id="14" name="Shape 12"/>
          <p:cNvSpPr/>
          <p:nvPr/>
        </p:nvSpPr>
        <p:spPr>
          <a:xfrm>
            <a:off x="777240" y="3826764"/>
            <a:ext cx="384048" cy="384048"/>
          </a:xfrm>
          <a:prstGeom prst="ellipse">
            <a:avLst/>
          </a:prstGeom>
          <a:solidFill>
            <a:schemeClr val="accent2"/>
          </a:solidFill>
          <a:ln/>
        </p:spPr>
      </p:sp>
      <p:sp>
        <p:nvSpPr>
          <p:cNvPr id="15" name="Text 13"/>
          <p:cNvSpPr txBox="1"/>
          <p:nvPr/>
        </p:nvSpPr>
        <p:spPr>
          <a:xfrm>
            <a:off x="777240" y="3826764"/>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3</a:t>
            </a:r>
            <a:endParaRPr lang="en-US" sz="1500" dirty="0"/>
          </a:p>
        </p:txBody>
      </p:sp>
      <p:sp>
        <p:nvSpPr>
          <p:cNvPr id="16" name="Text 14"/>
          <p:cNvSpPr txBox="1"/>
          <p:nvPr/>
        </p:nvSpPr>
        <p:spPr>
          <a:xfrm>
            <a:off x="1325880" y="3808476"/>
            <a:ext cx="4381348" cy="761238"/>
          </a:xfrm>
          <a:prstGeom prst="rect">
            <a:avLst/>
          </a:prstGeom>
          <a:noFill/>
          <a:ln/>
        </p:spPr>
        <p:txBody>
          <a:bodyPr wrap="square" lIns="0" tIns="0" rIns="0" bIns="0" rtlCol="0" anchor="t"/>
          <a:lstStyle/>
          <a:p>
            <a:pPr indent="0" marL="0">
              <a:buNone/>
            </a:pPr>
            <a:r>
              <a:rPr lang="en-US" sz="1600" b="1" dirty="0">
                <a:solidFill>
                  <a:schemeClr val="tx1"/>
                </a:solidFill>
              </a:rPr>
              <a:t>纸上算盘与齿轮进位</a:t>
            </a:r>
            <a:endParaRPr lang="en-US" sz="1400" dirty="0"/>
          </a:p>
          <a:p>
            <a:pPr indent="0" marL="0">
              <a:buNone/>
            </a:pPr>
            <a:r>
              <a:rPr lang="en-US" sz="1400" dirty="0">
                <a:solidFill>
                  <a:srgbClr val="5A6280"/>
                </a:solidFill>
              </a:rPr>
              <a:t>30分钟：体会帕斯卡加法器的进位</a:t>
            </a:r>
            <a:endParaRPr lang="en-US" sz="1400" dirty="0"/>
          </a:p>
        </p:txBody>
      </p:sp>
      <p:sp>
        <p:nvSpPr>
          <p:cNvPr id="17" name="Shape 15"/>
          <p:cNvSpPr/>
          <p:nvPr/>
        </p:nvSpPr>
        <p:spPr>
          <a:xfrm>
            <a:off x="777240" y="4633722"/>
            <a:ext cx="384048" cy="384048"/>
          </a:xfrm>
          <a:prstGeom prst="ellipse">
            <a:avLst/>
          </a:prstGeom>
          <a:solidFill>
            <a:schemeClr val="accent2"/>
          </a:solidFill>
          <a:ln/>
        </p:spPr>
      </p:sp>
      <p:sp>
        <p:nvSpPr>
          <p:cNvPr id="18" name="Text 16"/>
          <p:cNvSpPr txBox="1"/>
          <p:nvPr/>
        </p:nvSpPr>
        <p:spPr>
          <a:xfrm>
            <a:off x="777240" y="4633722"/>
            <a:ext cx="384048" cy="384048"/>
          </a:xfrm>
          <a:prstGeom prst="rect">
            <a:avLst/>
          </a:prstGeom>
          <a:noFill/>
          <a:ln/>
        </p:spPr>
        <p:txBody>
          <a:bodyPr wrap="square" lIns="0" tIns="0" rIns="0" bIns="0" rtlCol="0" anchor="ctr"/>
          <a:lstStyle/>
          <a:p>
            <a:pPr algn="ctr" indent="0" marL="0">
              <a:buNone/>
            </a:pPr>
            <a:r>
              <a:rPr lang="en-US" sz="1500" b="1" dirty="0">
                <a:solidFill>
                  <a:schemeClr val="tx1"/>
                </a:solidFill>
              </a:rPr>
              <a:t>4</a:t>
            </a:r>
            <a:endParaRPr lang="en-US" sz="1500" dirty="0"/>
          </a:p>
        </p:txBody>
      </p:sp>
      <p:sp>
        <p:nvSpPr>
          <p:cNvPr id="19" name="Text 17"/>
          <p:cNvSpPr txBox="1"/>
          <p:nvPr/>
        </p:nvSpPr>
        <p:spPr>
          <a:xfrm>
            <a:off x="1325880" y="4615434"/>
            <a:ext cx="4381348" cy="761238"/>
          </a:xfrm>
          <a:prstGeom prst="rect">
            <a:avLst/>
          </a:prstGeom>
          <a:noFill/>
          <a:ln/>
        </p:spPr>
        <p:txBody>
          <a:bodyPr wrap="square" lIns="0" tIns="0" rIns="0" bIns="0" rtlCol="0" anchor="t"/>
          <a:lstStyle/>
          <a:p>
            <a:pPr indent="0" marL="0">
              <a:buNone/>
            </a:pPr>
            <a:r>
              <a:rPr lang="en-US" sz="1600" b="1" dirty="0">
                <a:solidFill>
                  <a:schemeClr val="tx1"/>
                </a:solidFill>
              </a:rPr>
              <a:t>真空管 vs 芯片</a:t>
            </a:r>
            <a:endParaRPr lang="en-US" sz="1400" dirty="0"/>
          </a:p>
          <a:p>
            <a:pPr indent="0" marL="0">
              <a:buNone/>
            </a:pPr>
            <a:r>
              <a:rPr lang="en-US" sz="1400" dirty="0">
                <a:solidFill>
                  <a:srgbClr val="5A6280"/>
                </a:solidFill>
              </a:rPr>
              <a:t>15分钟：鞋盒和米粒比大小</a:t>
            </a:r>
            <a:endParaRPr lang="en-US" sz="1400" dirty="0"/>
          </a:p>
        </p:txBody>
      </p:sp>
      <p:sp>
        <p:nvSpPr>
          <p:cNvPr id="20" name="Shape 18"/>
          <p:cNvSpPr/>
          <p:nvPr/>
        </p:nvSpPr>
        <p:spPr>
          <a:xfrm>
            <a:off x="6255868" y="1481328"/>
            <a:ext cx="5387188" cy="3959352"/>
          </a:xfrm>
          <a:prstGeom prst="roundRect">
            <a:avLst>
              <a:gd name="adj" fmla="val 2771"/>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21" name="Shape 19"/>
          <p:cNvSpPr/>
          <p:nvPr/>
        </p:nvSpPr>
        <p:spPr>
          <a:xfrm>
            <a:off x="6255868" y="1481328"/>
            <a:ext cx="5387188" cy="548640"/>
          </a:xfrm>
          <a:prstGeom prst="roundRect">
            <a:avLst>
              <a:gd name="adj" fmla="val 20000"/>
            </a:avLst>
          </a:prstGeom>
          <a:solidFill>
            <a:schemeClr val="accent3"/>
          </a:solidFill>
          <a:ln/>
        </p:spPr>
      </p:sp>
      <p:sp>
        <p:nvSpPr>
          <p:cNvPr id="22" name="Text 20"/>
          <p:cNvSpPr txBox="1"/>
          <p:nvPr/>
        </p:nvSpPr>
        <p:spPr>
          <a:xfrm>
            <a:off x="6484468" y="1481328"/>
            <a:ext cx="4929988" cy="548640"/>
          </a:xfrm>
          <a:prstGeom prst="rect">
            <a:avLst/>
          </a:prstGeom>
          <a:noFill/>
          <a:ln/>
        </p:spPr>
        <p:txBody>
          <a:bodyPr wrap="square" lIns="0" tIns="0" rIns="0" bIns="0" rtlCol="0" anchor="ctr"/>
          <a:lstStyle/>
          <a:p>
            <a:pPr indent="0" marL="0">
              <a:buNone/>
            </a:pPr>
            <a:r>
              <a:rPr lang="en-US" sz="2000" b="1" dirty="0">
                <a:solidFill>
                  <a:schemeClr val="bg1"/>
                </a:solidFill>
              </a:rPr>
              <a:t>12—15岁 进阶路径</a:t>
            </a:r>
            <a:endParaRPr lang="en-US" sz="2000" dirty="0"/>
          </a:p>
        </p:txBody>
      </p:sp>
      <p:sp>
        <p:nvSpPr>
          <p:cNvPr id="23" name="Shape 21"/>
          <p:cNvSpPr/>
          <p:nvPr/>
        </p:nvSpPr>
        <p:spPr>
          <a:xfrm>
            <a:off x="6484468" y="2212848"/>
            <a:ext cx="384048" cy="384048"/>
          </a:xfrm>
          <a:prstGeom prst="ellipse">
            <a:avLst/>
          </a:prstGeom>
          <a:solidFill>
            <a:schemeClr val="accent3"/>
          </a:solidFill>
          <a:ln/>
        </p:spPr>
      </p:sp>
      <p:sp>
        <p:nvSpPr>
          <p:cNvPr id="24" name="Text 22"/>
          <p:cNvSpPr txBox="1"/>
          <p:nvPr/>
        </p:nvSpPr>
        <p:spPr>
          <a:xfrm>
            <a:off x="6484468" y="2212848"/>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1</a:t>
            </a:r>
            <a:endParaRPr lang="en-US" sz="1500" dirty="0"/>
          </a:p>
        </p:txBody>
      </p:sp>
      <p:sp>
        <p:nvSpPr>
          <p:cNvPr id="25" name="Text 23"/>
          <p:cNvSpPr txBox="1"/>
          <p:nvPr/>
        </p:nvSpPr>
        <p:spPr>
          <a:xfrm>
            <a:off x="7033108" y="2194560"/>
            <a:ext cx="4381348" cy="761238"/>
          </a:xfrm>
          <a:prstGeom prst="rect">
            <a:avLst/>
          </a:prstGeom>
          <a:noFill/>
          <a:ln/>
        </p:spPr>
        <p:txBody>
          <a:bodyPr wrap="square" lIns="0" tIns="0" rIns="0" bIns="0" rtlCol="0" anchor="t"/>
          <a:lstStyle/>
          <a:p>
            <a:pPr indent="0" marL="0">
              <a:buNone/>
            </a:pPr>
            <a:r>
              <a:rPr lang="en-US" sz="1600" b="1" dirty="0">
                <a:solidFill>
                  <a:schemeClr val="tx1"/>
                </a:solidFill>
              </a:rPr>
              <a:t>Python 时间轴排序器</a:t>
            </a:r>
            <a:endParaRPr lang="en-US" sz="1400" dirty="0"/>
          </a:p>
          <a:p>
            <a:pPr indent="0" marL="0">
              <a:buNone/>
            </a:pPr>
            <a:r>
              <a:rPr lang="en-US" sz="1400" dirty="0">
                <a:solidFill>
                  <a:srgbClr val="5A6280"/>
                </a:solidFill>
              </a:rPr>
              <a:t>45分钟：用列表和sorted()给事件排序</a:t>
            </a:r>
            <a:endParaRPr lang="en-US" sz="1400" dirty="0"/>
          </a:p>
        </p:txBody>
      </p:sp>
      <p:sp>
        <p:nvSpPr>
          <p:cNvPr id="26" name="Shape 24"/>
          <p:cNvSpPr/>
          <p:nvPr/>
        </p:nvSpPr>
        <p:spPr>
          <a:xfrm>
            <a:off x="6484468" y="3019806"/>
            <a:ext cx="384048" cy="384048"/>
          </a:xfrm>
          <a:prstGeom prst="ellipse">
            <a:avLst/>
          </a:prstGeom>
          <a:solidFill>
            <a:schemeClr val="accent3"/>
          </a:solidFill>
          <a:ln/>
        </p:spPr>
      </p:sp>
      <p:sp>
        <p:nvSpPr>
          <p:cNvPr id="27" name="Text 25"/>
          <p:cNvSpPr txBox="1"/>
          <p:nvPr/>
        </p:nvSpPr>
        <p:spPr>
          <a:xfrm>
            <a:off x="6484468" y="3019806"/>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2</a:t>
            </a:r>
            <a:endParaRPr lang="en-US" sz="1500" dirty="0"/>
          </a:p>
        </p:txBody>
      </p:sp>
      <p:sp>
        <p:nvSpPr>
          <p:cNvPr id="28" name="Text 26"/>
          <p:cNvSpPr txBox="1"/>
          <p:nvPr/>
        </p:nvSpPr>
        <p:spPr>
          <a:xfrm>
            <a:off x="7033108" y="3001518"/>
            <a:ext cx="4381348" cy="761238"/>
          </a:xfrm>
          <a:prstGeom prst="rect">
            <a:avLst/>
          </a:prstGeom>
          <a:noFill/>
          <a:ln/>
        </p:spPr>
        <p:txBody>
          <a:bodyPr wrap="square" lIns="0" tIns="0" rIns="0" bIns="0" rtlCol="0" anchor="t"/>
          <a:lstStyle/>
          <a:p>
            <a:pPr indent="0" marL="0">
              <a:buNone/>
            </a:pPr>
            <a:r>
              <a:rPr lang="en-US" sz="1600" b="1" dirty="0">
                <a:solidFill>
                  <a:schemeClr val="tx1"/>
                </a:solidFill>
              </a:rPr>
              <a:t>micro:bit 计步器或 Arduino 小夜灯</a:t>
            </a:r>
            <a:endParaRPr lang="en-US" sz="1400" dirty="0"/>
          </a:p>
          <a:p>
            <a:pPr indent="0" marL="0">
              <a:buNone/>
            </a:pPr>
            <a:r>
              <a:rPr lang="en-US" sz="1400" dirty="0">
                <a:solidFill>
                  <a:srgbClr val="5A6280"/>
                </a:solidFill>
              </a:rPr>
              <a:t>60分钟：传感器→程序→输出</a:t>
            </a:r>
            <a:endParaRPr lang="en-US" sz="1400" dirty="0"/>
          </a:p>
        </p:txBody>
      </p:sp>
      <p:sp>
        <p:nvSpPr>
          <p:cNvPr id="29" name="Shape 27"/>
          <p:cNvSpPr/>
          <p:nvPr/>
        </p:nvSpPr>
        <p:spPr>
          <a:xfrm>
            <a:off x="6484468" y="3826764"/>
            <a:ext cx="384048" cy="384048"/>
          </a:xfrm>
          <a:prstGeom prst="ellipse">
            <a:avLst/>
          </a:prstGeom>
          <a:solidFill>
            <a:schemeClr val="accent3"/>
          </a:solidFill>
          <a:ln/>
        </p:spPr>
      </p:sp>
      <p:sp>
        <p:nvSpPr>
          <p:cNvPr id="30" name="Text 28"/>
          <p:cNvSpPr txBox="1"/>
          <p:nvPr/>
        </p:nvSpPr>
        <p:spPr>
          <a:xfrm>
            <a:off x="6484468" y="3826764"/>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3</a:t>
            </a:r>
            <a:endParaRPr lang="en-US" sz="1500" dirty="0"/>
          </a:p>
        </p:txBody>
      </p:sp>
      <p:sp>
        <p:nvSpPr>
          <p:cNvPr id="31" name="Text 29"/>
          <p:cNvSpPr txBox="1"/>
          <p:nvPr/>
        </p:nvSpPr>
        <p:spPr>
          <a:xfrm>
            <a:off x="7033108" y="3808476"/>
            <a:ext cx="4381348" cy="761238"/>
          </a:xfrm>
          <a:prstGeom prst="rect">
            <a:avLst/>
          </a:prstGeom>
          <a:noFill/>
          <a:ln/>
        </p:spPr>
        <p:txBody>
          <a:bodyPr wrap="square" lIns="0" tIns="0" rIns="0" bIns="0" rtlCol="0" anchor="t"/>
          <a:lstStyle/>
          <a:p>
            <a:pPr indent="0" marL="0">
              <a:buNone/>
            </a:pPr>
            <a:r>
              <a:rPr lang="en-US" sz="1600" b="1" dirty="0">
                <a:solidFill>
                  <a:schemeClr val="tx1"/>
                </a:solidFill>
              </a:rPr>
              <a:t>画出我家的网络地图</a:t>
            </a:r>
            <a:endParaRPr lang="en-US" sz="1400" dirty="0"/>
          </a:p>
          <a:p>
            <a:pPr indent="0" marL="0">
              <a:buNone/>
            </a:pPr>
            <a:r>
              <a:rPr lang="en-US" sz="1400" dirty="0">
                <a:solidFill>
                  <a:srgbClr val="5A6280"/>
                </a:solidFill>
              </a:rPr>
              <a:t>30分钟：标出AP、交换机、路由器功能</a:t>
            </a:r>
            <a:endParaRPr lang="en-US" sz="1400" dirty="0"/>
          </a:p>
        </p:txBody>
      </p:sp>
      <p:sp>
        <p:nvSpPr>
          <p:cNvPr id="32" name="Shape 30"/>
          <p:cNvSpPr/>
          <p:nvPr/>
        </p:nvSpPr>
        <p:spPr>
          <a:xfrm>
            <a:off x="6484468" y="4633722"/>
            <a:ext cx="384048" cy="384048"/>
          </a:xfrm>
          <a:prstGeom prst="ellipse">
            <a:avLst/>
          </a:prstGeom>
          <a:solidFill>
            <a:schemeClr val="accent3"/>
          </a:solidFill>
          <a:ln/>
        </p:spPr>
      </p:sp>
      <p:sp>
        <p:nvSpPr>
          <p:cNvPr id="33" name="Text 31"/>
          <p:cNvSpPr txBox="1"/>
          <p:nvPr/>
        </p:nvSpPr>
        <p:spPr>
          <a:xfrm>
            <a:off x="6484468" y="4633722"/>
            <a:ext cx="384048" cy="384048"/>
          </a:xfrm>
          <a:prstGeom prst="rect">
            <a:avLst/>
          </a:prstGeom>
          <a:noFill/>
          <a:ln/>
        </p:spPr>
        <p:txBody>
          <a:bodyPr wrap="square" lIns="0" tIns="0" rIns="0" bIns="0" rtlCol="0" anchor="ctr"/>
          <a:lstStyle/>
          <a:p>
            <a:pPr algn="ctr" indent="0" marL="0">
              <a:buNone/>
            </a:pPr>
            <a:r>
              <a:rPr lang="en-US" sz="1500" b="1" dirty="0">
                <a:solidFill>
                  <a:schemeClr val="bg1"/>
                </a:solidFill>
              </a:rPr>
              <a:t>4</a:t>
            </a:r>
            <a:endParaRPr lang="en-US" sz="1500" dirty="0"/>
          </a:p>
        </p:txBody>
      </p:sp>
      <p:sp>
        <p:nvSpPr>
          <p:cNvPr id="34" name="Text 32"/>
          <p:cNvSpPr txBox="1"/>
          <p:nvPr/>
        </p:nvSpPr>
        <p:spPr>
          <a:xfrm>
            <a:off x="7033108" y="4615434"/>
            <a:ext cx="4381348" cy="761238"/>
          </a:xfrm>
          <a:prstGeom prst="rect">
            <a:avLst/>
          </a:prstGeom>
          <a:noFill/>
          <a:ln/>
        </p:spPr>
        <p:txBody>
          <a:bodyPr wrap="square" lIns="0" tIns="0" rIns="0" bIns="0" rtlCol="0" anchor="t"/>
          <a:lstStyle/>
          <a:p>
            <a:pPr indent="0" marL="0">
              <a:buNone/>
            </a:pPr>
            <a:r>
              <a:rPr lang="en-US" sz="1600" b="1" dirty="0">
                <a:solidFill>
                  <a:schemeClr val="tx1"/>
                </a:solidFill>
              </a:rPr>
              <a:t>AI 真假信息侦探</a:t>
            </a:r>
            <a:endParaRPr lang="en-US" sz="1400" dirty="0"/>
          </a:p>
          <a:p>
            <a:pPr indent="0" marL="0">
              <a:buNone/>
            </a:pPr>
            <a:r>
              <a:rPr lang="en-US" sz="1400" dirty="0">
                <a:solidFill>
                  <a:srgbClr val="5A6280"/>
                </a:solidFill>
              </a:rPr>
              <a:t>30分钟：总结信息核验三步法</a:t>
            </a:r>
            <a:endParaRPr lang="en-US" sz="1400" dirty="0"/>
          </a:p>
        </p:txBody>
      </p:sp>
      <p:sp>
        <p:nvSpPr>
          <p:cNvPr id="35" name="Shape 33"/>
          <p:cNvSpPr/>
          <p:nvPr/>
        </p:nvSpPr>
        <p:spPr>
          <a:xfrm>
            <a:off x="548640" y="5623560"/>
            <a:ext cx="11094415" cy="640080"/>
          </a:xfrm>
          <a:prstGeom prst="roundRect">
            <a:avLst>
              <a:gd name="adj" fmla="val 17143"/>
            </a:avLst>
          </a:prstGeom>
          <a:solidFill>
            <a:srgbClr val="FFF4CC"/>
          </a:solidFill>
          <a:ln/>
        </p:spPr>
      </p:sp>
      <p:sp>
        <p:nvSpPr>
          <p:cNvPr id="36" name="Text 34"/>
          <p:cNvSpPr txBox="1"/>
          <p:nvPr/>
        </p:nvSpPr>
        <p:spPr>
          <a:xfrm>
            <a:off x="777240" y="5623560"/>
            <a:ext cx="10637215" cy="640080"/>
          </a:xfrm>
          <a:prstGeom prst="rect">
            <a:avLst/>
          </a:prstGeom>
          <a:noFill/>
          <a:ln/>
        </p:spPr>
        <p:txBody>
          <a:bodyPr wrap="square" lIns="0" tIns="0" rIns="0" bIns="0" rtlCol="0" anchor="ctr"/>
          <a:lstStyle/>
          <a:p>
            <a:pPr indent="0" marL="0">
              <a:buNone/>
            </a:pPr>
            <a:r>
              <a:rPr lang="en-US" sz="1400" dirty="0">
                <a:solidFill>
                  <a:schemeClr val="tx1"/>
                </a:solidFill>
              </a:rPr>
              <a:t>安全约定：用学校或家长管理的账号；不在作品里写真实姓名和学校；只用USB或电池低压供电；不改路由器设置；合理安排屏幕时间。</a:t>
            </a:r>
            <a:endParaRPr lang="en-US" sz="1400" dirty="0"/>
          </a:p>
        </p:txBody>
      </p:sp>
      <p:sp>
        <p:nvSpPr>
          <p:cNvPr id="37" name="Text 35"/>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5A6280"/>
                </a:solidFill>
              </a:rPr>
              <a:t>来源：Scratch基金会、Python软件基金会、Micro:bit教育基金会、Arduino、树莓派基金会（访问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Shape 0"/>
          <p:cNvSpPr/>
          <p:nvPr/>
        </p:nvSpPr>
        <p:spPr>
          <a:xfrm>
            <a:off x="548640" y="201168"/>
            <a:ext cx="1497726" cy="292608"/>
          </a:xfrm>
          <a:prstGeom prst="roundRect">
            <a:avLst>
              <a:gd name="adj" fmla="val 50000"/>
            </a:avLst>
          </a:prstGeom>
          <a:solidFill>
            <a:srgbClr val="283062"/>
          </a:solidFill>
          <a:ln/>
        </p:spPr>
      </p:sp>
      <p:sp>
        <p:nvSpPr>
          <p:cNvPr id="3" name="Text 1"/>
          <p:cNvSpPr txBox="1"/>
          <p:nvPr/>
        </p:nvSpPr>
        <p:spPr>
          <a:xfrm>
            <a:off x="548640" y="201168"/>
            <a:ext cx="1497726" cy="292608"/>
          </a:xfrm>
          <a:prstGeom prst="rect">
            <a:avLst/>
          </a:prstGeom>
          <a:noFill/>
          <a:ln/>
        </p:spPr>
        <p:txBody>
          <a:bodyPr wrap="square" lIns="0" tIns="0" rIns="0" bIns="0" rtlCol="0" anchor="ctr"/>
          <a:lstStyle/>
          <a:p>
            <a:pPr algn="ctr" indent="0" marL="0">
              <a:buNone/>
            </a:pPr>
            <a:r>
              <a:rPr lang="en-US" sz="1200" b="1" dirty="0">
                <a:solidFill>
                  <a:schemeClr val="accent5"/>
                </a:solidFill>
              </a:rPr>
              <a:t>15 · 未来与行动</a:t>
            </a:r>
            <a:endParaRPr lang="en-US" sz="1200" dirty="0"/>
          </a:p>
        </p:txBody>
      </p:sp>
      <p:sp>
        <p:nvSpPr>
          <p:cNvPr id="4" name="Text 0"/>
          <p:cNvSpPr/>
          <p:nvPr>
            <p:ph idx="100" type="title" hasCustomPrompt="1"/>
          </p:nvPr>
        </p:nvSpPr>
        <p:spPr>
          <a:xfrm>
            <a:off x="548640" y="841248"/>
            <a:ext cx="5486400" cy="1188720"/>
          </a:xfrm>
          <a:prstGeom prst="rect">
            <a:avLst/>
          </a:prstGeom>
          <a:noFill/>
          <a:ln/>
        </p:spPr>
        <p:txBody>
          <a:bodyPr wrap="square" lIns="0" tIns="0" rIns="0" bIns="0" rtlCol="0" anchor="t"/>
          <a:lstStyle/>
          <a:p>
            <a:pPr algn="l" indent="0" marL="0">
              <a:buNone/>
            </a:pPr>
            <a:r>
              <a:rPr lang="en-US" sz="4000" b="1" dirty="0">
                <a:solidFill>
                  <a:srgbClr val="FFFFFF"/>
                </a:solidFill>
              </a:rPr>
              <a:t>未来与行动</a:t>
            </a:r>
            <a:endParaRPr lang="en-US" sz="4000" dirty="0"/>
          </a:p>
        </p:txBody>
      </p:sp>
      <p:sp>
        <p:nvSpPr>
          <p:cNvPr id="5" name="Text 3"/>
          <p:cNvSpPr txBox="1"/>
          <p:nvPr/>
        </p:nvSpPr>
        <p:spPr>
          <a:xfrm>
            <a:off x="548640" y="2103120"/>
            <a:ext cx="5486400" cy="777240"/>
          </a:xfrm>
          <a:prstGeom prst="rect">
            <a:avLst/>
          </a:prstGeom>
          <a:noFill/>
          <a:ln/>
        </p:spPr>
        <p:txBody>
          <a:bodyPr wrap="square" lIns="0" tIns="0" rIns="0" bIns="0" rtlCol="0" anchor="t"/>
          <a:lstStyle/>
          <a:p>
            <a:pPr indent="0" marL="0">
              <a:buNone/>
            </a:pPr>
            <a:r>
              <a:rPr lang="en-US" sz="2000" b="1" dirty="0">
                <a:solidFill>
                  <a:schemeClr val="accent5"/>
                </a:solidFill>
              </a:rPr>
              <a:t>2026年以后，计算机还会怎样改变世界？</a:t>
            </a:r>
            <a:endParaRPr lang="en-US" sz="2000" dirty="0"/>
          </a:p>
        </p:txBody>
      </p:sp>
      <p:sp>
        <p:nvSpPr>
          <p:cNvPr id="6" name="Shape 4"/>
          <p:cNvSpPr/>
          <p:nvPr/>
        </p:nvSpPr>
        <p:spPr>
          <a:xfrm>
            <a:off x="548640" y="3054096"/>
            <a:ext cx="402336" cy="402336"/>
          </a:xfrm>
          <a:prstGeom prst="ellipse">
            <a:avLst/>
          </a:prstGeom>
          <a:solidFill>
            <a:schemeClr val="accent1"/>
          </a:solidFill>
          <a:ln/>
        </p:spPr>
      </p:sp>
      <p:sp>
        <p:nvSpPr>
          <p:cNvPr id="7" name="Text 5"/>
          <p:cNvSpPr txBox="1"/>
          <p:nvPr/>
        </p:nvSpPr>
        <p:spPr>
          <a:xfrm>
            <a:off x="548640" y="305409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1</a:t>
            </a:r>
            <a:endParaRPr lang="en-US" sz="1600" dirty="0"/>
          </a:p>
        </p:txBody>
      </p:sp>
      <p:sp>
        <p:nvSpPr>
          <p:cNvPr id="8" name="Text 6"/>
          <p:cNvSpPr txBox="1"/>
          <p:nvPr/>
        </p:nvSpPr>
        <p:spPr>
          <a:xfrm>
            <a:off x="1097280" y="3017520"/>
            <a:ext cx="4937760" cy="685800"/>
          </a:xfrm>
          <a:prstGeom prst="rect">
            <a:avLst/>
          </a:prstGeom>
          <a:noFill/>
          <a:ln/>
        </p:spPr>
        <p:txBody>
          <a:bodyPr wrap="square" lIns="0" tIns="0" rIns="0" bIns="0" rtlCol="0" anchor="t"/>
          <a:lstStyle/>
          <a:p>
            <a:pPr indent="0" marL="0">
              <a:buNone/>
            </a:pPr>
            <a:r>
              <a:rPr lang="en-US" sz="1600" dirty="0">
                <a:solidFill>
                  <a:schemeClr val="bg1"/>
                </a:solidFill>
              </a:rPr>
              <a:t>下面四张卡片都是“可能性”，不是已经发生的事实</a:t>
            </a:r>
            <a:endParaRPr lang="en-US" sz="1600" dirty="0"/>
          </a:p>
        </p:txBody>
      </p:sp>
      <p:sp>
        <p:nvSpPr>
          <p:cNvPr id="9" name="Shape 7"/>
          <p:cNvSpPr/>
          <p:nvPr/>
        </p:nvSpPr>
        <p:spPr>
          <a:xfrm>
            <a:off x="548640" y="3803904"/>
            <a:ext cx="402336" cy="402336"/>
          </a:xfrm>
          <a:prstGeom prst="ellipse">
            <a:avLst/>
          </a:prstGeom>
          <a:solidFill>
            <a:schemeClr val="accent3"/>
          </a:solidFill>
          <a:ln/>
        </p:spPr>
      </p:sp>
      <p:sp>
        <p:nvSpPr>
          <p:cNvPr id="10" name="Text 8"/>
          <p:cNvSpPr txBox="1"/>
          <p:nvPr/>
        </p:nvSpPr>
        <p:spPr>
          <a:xfrm>
            <a:off x="548640" y="380390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2</a:t>
            </a:r>
            <a:endParaRPr lang="en-US" sz="1600" dirty="0"/>
          </a:p>
        </p:txBody>
      </p:sp>
      <p:sp>
        <p:nvSpPr>
          <p:cNvPr id="11" name="Text 9"/>
          <p:cNvSpPr txBox="1"/>
          <p:nvPr/>
        </p:nvSpPr>
        <p:spPr>
          <a:xfrm>
            <a:off x="1097280" y="3767328"/>
            <a:ext cx="4937760" cy="685800"/>
          </a:xfrm>
          <a:prstGeom prst="rect">
            <a:avLst/>
          </a:prstGeom>
          <a:noFill/>
          <a:ln/>
        </p:spPr>
        <p:txBody>
          <a:bodyPr wrap="square" lIns="0" tIns="0" rIns="0" bIns="0" rtlCol="0" anchor="t"/>
          <a:lstStyle/>
          <a:p>
            <a:pPr indent="0" marL="0">
              <a:buNone/>
            </a:pPr>
            <a:r>
              <a:rPr lang="en-US" sz="1600" dirty="0">
                <a:solidFill>
                  <a:schemeClr val="bg1"/>
                </a:solidFill>
              </a:rPr>
              <a:t>判断新闻里的“突破”：谁说的？有证据吗？</a:t>
            </a:r>
            <a:endParaRPr lang="en-US" sz="1600" dirty="0"/>
          </a:p>
        </p:txBody>
      </p:sp>
      <p:sp>
        <p:nvSpPr>
          <p:cNvPr id="12" name="Shape 10"/>
          <p:cNvSpPr/>
          <p:nvPr/>
        </p:nvSpPr>
        <p:spPr>
          <a:xfrm>
            <a:off x="548640" y="4553712"/>
            <a:ext cx="402336" cy="402336"/>
          </a:xfrm>
          <a:prstGeom prst="ellipse">
            <a:avLst/>
          </a:prstGeom>
          <a:solidFill>
            <a:schemeClr val="accent2"/>
          </a:solidFill>
          <a:ln/>
        </p:spPr>
      </p:sp>
      <p:sp>
        <p:nvSpPr>
          <p:cNvPr id="13" name="Text 11"/>
          <p:cNvSpPr txBox="1"/>
          <p:nvPr/>
        </p:nvSpPr>
        <p:spPr>
          <a:xfrm>
            <a:off x="548640" y="4553712"/>
            <a:ext cx="402336" cy="402336"/>
          </a:xfrm>
          <a:prstGeom prst="rect">
            <a:avLst/>
          </a:prstGeom>
          <a:noFill/>
          <a:ln/>
        </p:spPr>
        <p:txBody>
          <a:bodyPr wrap="square" lIns="0" tIns="0" rIns="0" bIns="0" rtlCol="0" anchor="ctr"/>
          <a:lstStyle/>
          <a:p>
            <a:pPr algn="ctr" indent="0" marL="0">
              <a:buNone/>
            </a:pPr>
            <a:r>
              <a:rPr lang="en-US" sz="1600" b="1" dirty="0">
                <a:solidFill>
                  <a:schemeClr val="tx1"/>
                </a:solidFill>
              </a:rPr>
              <a:t>3</a:t>
            </a:r>
            <a:endParaRPr lang="en-US" sz="1600" dirty="0"/>
          </a:p>
        </p:txBody>
      </p:sp>
      <p:sp>
        <p:nvSpPr>
          <p:cNvPr id="14" name="Text 12"/>
          <p:cNvSpPr txBox="1"/>
          <p:nvPr/>
        </p:nvSpPr>
        <p:spPr>
          <a:xfrm>
            <a:off x="1097280" y="4517136"/>
            <a:ext cx="4937760" cy="685800"/>
          </a:xfrm>
          <a:prstGeom prst="rect">
            <a:avLst/>
          </a:prstGeom>
          <a:noFill/>
          <a:ln/>
        </p:spPr>
        <p:txBody>
          <a:bodyPr wrap="square" lIns="0" tIns="0" rIns="0" bIns="0" rtlCol="0" anchor="t"/>
          <a:lstStyle/>
          <a:p>
            <a:pPr indent="0" marL="0">
              <a:buNone/>
            </a:pPr>
            <a:r>
              <a:rPr lang="en-US" sz="1600" dirty="0">
                <a:solidFill>
                  <a:schemeClr val="bg1"/>
                </a:solidFill>
              </a:rPr>
              <a:t>未来的发明家，也许就是你</a:t>
            </a:r>
            <a:endParaRPr lang="en-US" sz="1600" dirty="0"/>
          </a:p>
        </p:txBody>
      </p:sp>
      <p:sp>
        <p:nvSpPr>
          <p:cNvPr id="15" name="Shape 13"/>
          <p:cNvSpPr/>
          <p:nvPr/>
        </p:nvSpPr>
        <p:spPr>
          <a:xfrm>
            <a:off x="6263640" y="777240"/>
            <a:ext cx="5379415" cy="768096"/>
          </a:xfrm>
          <a:prstGeom prst="roundRect">
            <a:avLst>
              <a:gd name="adj" fmla="val 11905"/>
            </a:avLst>
          </a:prstGeom>
          <a:solidFill>
            <a:srgbClr val="FFFFFF"/>
          </a:solidFill>
          <a:ln/>
        </p:spPr>
      </p:sp>
      <p:sp>
        <p:nvSpPr>
          <p:cNvPr id="16" name="Text 14"/>
          <p:cNvSpPr txBox="1"/>
          <p:nvPr/>
        </p:nvSpPr>
        <p:spPr>
          <a:xfrm>
            <a:off x="6446520" y="777240"/>
            <a:ext cx="1691640" cy="768096"/>
          </a:xfrm>
          <a:prstGeom prst="rect">
            <a:avLst/>
          </a:prstGeom>
          <a:noFill/>
          <a:ln/>
        </p:spPr>
        <p:txBody>
          <a:bodyPr wrap="square" lIns="0" tIns="0" rIns="0" bIns="0" rtlCol="0" anchor="ctr"/>
          <a:lstStyle/>
          <a:p>
            <a:pPr indent="0" marL="0">
              <a:buNone/>
            </a:pPr>
            <a:r>
              <a:rPr lang="en-US" sz="1500" b="1" dirty="0">
                <a:solidFill>
                  <a:srgbClr val="1F55C9"/>
                </a:solidFill>
              </a:rPr>
              <a:t>【展望】人机协作</a:t>
            </a:r>
            <a:endParaRPr lang="en-US" sz="1500" dirty="0"/>
          </a:p>
        </p:txBody>
      </p:sp>
      <p:sp>
        <p:nvSpPr>
          <p:cNvPr id="17" name="Text 15"/>
          <p:cNvSpPr txBox="1"/>
          <p:nvPr/>
        </p:nvSpPr>
        <p:spPr>
          <a:xfrm>
            <a:off x="8183880" y="777240"/>
            <a:ext cx="3276295" cy="768096"/>
          </a:xfrm>
          <a:prstGeom prst="rect">
            <a:avLst/>
          </a:prstGeom>
          <a:noFill/>
          <a:ln/>
        </p:spPr>
        <p:txBody>
          <a:bodyPr wrap="square" lIns="0" tIns="0" rIns="0" bIns="0" rtlCol="0" anchor="ctr"/>
          <a:lstStyle/>
          <a:p>
            <a:pPr indent="0" marL="0">
              <a:buNone/>
            </a:pPr>
            <a:r>
              <a:rPr lang="en-US" sz="1400" dirty="0">
                <a:solidFill>
                  <a:schemeClr val="tx1"/>
                </a:solidFill>
              </a:rPr>
              <a:t>AI做助手，人来判断和负责</a:t>
            </a:r>
            <a:endParaRPr lang="en-US" sz="1400" dirty="0"/>
          </a:p>
        </p:txBody>
      </p:sp>
      <p:sp>
        <p:nvSpPr>
          <p:cNvPr id="18" name="Shape 16"/>
          <p:cNvSpPr/>
          <p:nvPr/>
        </p:nvSpPr>
        <p:spPr>
          <a:xfrm>
            <a:off x="6263640" y="1655064"/>
            <a:ext cx="5379415" cy="768096"/>
          </a:xfrm>
          <a:prstGeom prst="roundRect">
            <a:avLst>
              <a:gd name="adj" fmla="val 11905"/>
            </a:avLst>
          </a:prstGeom>
          <a:solidFill>
            <a:srgbClr val="FFFFFF"/>
          </a:solidFill>
          <a:ln/>
        </p:spPr>
      </p:sp>
      <p:sp>
        <p:nvSpPr>
          <p:cNvPr id="19" name="Text 17"/>
          <p:cNvSpPr txBox="1"/>
          <p:nvPr/>
        </p:nvSpPr>
        <p:spPr>
          <a:xfrm>
            <a:off x="6446520" y="1655064"/>
            <a:ext cx="1691640" cy="768096"/>
          </a:xfrm>
          <a:prstGeom prst="rect">
            <a:avLst/>
          </a:prstGeom>
          <a:noFill/>
          <a:ln/>
        </p:spPr>
        <p:txBody>
          <a:bodyPr wrap="square" lIns="0" tIns="0" rIns="0" bIns="0" rtlCol="0" anchor="ctr"/>
          <a:lstStyle/>
          <a:p>
            <a:pPr indent="0" marL="0">
              <a:buNone/>
            </a:pPr>
            <a:r>
              <a:rPr lang="en-US" sz="1500" b="1" dirty="0">
                <a:solidFill>
                  <a:srgbClr val="5A2FD3"/>
                </a:solidFill>
              </a:rPr>
              <a:t>【展望】绿色计算</a:t>
            </a:r>
            <a:endParaRPr lang="en-US" sz="1500" dirty="0"/>
          </a:p>
        </p:txBody>
      </p:sp>
      <p:sp>
        <p:nvSpPr>
          <p:cNvPr id="20" name="Text 18"/>
          <p:cNvSpPr txBox="1"/>
          <p:nvPr/>
        </p:nvSpPr>
        <p:spPr>
          <a:xfrm>
            <a:off x="8183880" y="1655064"/>
            <a:ext cx="3276295" cy="768096"/>
          </a:xfrm>
          <a:prstGeom prst="rect">
            <a:avLst/>
          </a:prstGeom>
          <a:noFill/>
          <a:ln/>
        </p:spPr>
        <p:txBody>
          <a:bodyPr wrap="square" lIns="0" tIns="0" rIns="0" bIns="0" rtlCol="0" anchor="ctr"/>
          <a:lstStyle/>
          <a:p>
            <a:pPr indent="0" marL="0">
              <a:buNone/>
            </a:pPr>
            <a:r>
              <a:rPr lang="en-US" sz="1400" dirty="0">
                <a:solidFill>
                  <a:schemeClr val="tx1"/>
                </a:solidFill>
              </a:rPr>
              <a:t>更省电的芯片和数据中心</a:t>
            </a:r>
            <a:endParaRPr lang="en-US" sz="1400" dirty="0"/>
          </a:p>
        </p:txBody>
      </p:sp>
      <p:sp>
        <p:nvSpPr>
          <p:cNvPr id="21" name="Shape 19"/>
          <p:cNvSpPr/>
          <p:nvPr/>
        </p:nvSpPr>
        <p:spPr>
          <a:xfrm>
            <a:off x="6263640" y="2532888"/>
            <a:ext cx="5379415" cy="768096"/>
          </a:xfrm>
          <a:prstGeom prst="roundRect">
            <a:avLst>
              <a:gd name="adj" fmla="val 11905"/>
            </a:avLst>
          </a:prstGeom>
          <a:solidFill>
            <a:srgbClr val="FFFFFF"/>
          </a:solidFill>
          <a:ln/>
        </p:spPr>
      </p:sp>
      <p:sp>
        <p:nvSpPr>
          <p:cNvPr id="22" name="Text 20"/>
          <p:cNvSpPr txBox="1"/>
          <p:nvPr/>
        </p:nvSpPr>
        <p:spPr>
          <a:xfrm>
            <a:off x="6446520" y="2532888"/>
            <a:ext cx="1691640" cy="768096"/>
          </a:xfrm>
          <a:prstGeom prst="rect">
            <a:avLst/>
          </a:prstGeom>
          <a:noFill/>
          <a:ln/>
        </p:spPr>
        <p:txBody>
          <a:bodyPr wrap="square" lIns="0" tIns="0" rIns="0" bIns="0" rtlCol="0" anchor="ctr"/>
          <a:lstStyle/>
          <a:p>
            <a:pPr indent="0" marL="0">
              <a:buNone/>
            </a:pPr>
            <a:r>
              <a:rPr lang="en-US" sz="1500" b="1" dirty="0">
                <a:solidFill>
                  <a:srgbClr val="B4501A"/>
                </a:solidFill>
              </a:rPr>
              <a:t>【展望】机器人</a:t>
            </a:r>
            <a:endParaRPr lang="en-US" sz="1500" dirty="0"/>
          </a:p>
        </p:txBody>
      </p:sp>
      <p:sp>
        <p:nvSpPr>
          <p:cNvPr id="23" name="Text 21"/>
          <p:cNvSpPr txBox="1"/>
          <p:nvPr/>
        </p:nvSpPr>
        <p:spPr>
          <a:xfrm>
            <a:off x="8183880" y="2532888"/>
            <a:ext cx="3276295" cy="768096"/>
          </a:xfrm>
          <a:prstGeom prst="rect">
            <a:avLst/>
          </a:prstGeom>
          <a:noFill/>
          <a:ln/>
        </p:spPr>
        <p:txBody>
          <a:bodyPr wrap="square" lIns="0" tIns="0" rIns="0" bIns="0" rtlCol="0" anchor="ctr"/>
          <a:lstStyle/>
          <a:p>
            <a:pPr indent="0" marL="0">
              <a:buNone/>
            </a:pPr>
            <a:r>
              <a:rPr lang="en-US" sz="1400" dirty="0">
                <a:solidFill>
                  <a:schemeClr val="tx1"/>
                </a:solidFill>
              </a:rPr>
              <a:t>目前多为工厂试点和演示，可能走向更多场景</a:t>
            </a:r>
            <a:endParaRPr lang="en-US" sz="1400" dirty="0"/>
          </a:p>
        </p:txBody>
      </p:sp>
      <p:sp>
        <p:nvSpPr>
          <p:cNvPr id="24" name="Shape 22"/>
          <p:cNvSpPr/>
          <p:nvPr/>
        </p:nvSpPr>
        <p:spPr>
          <a:xfrm>
            <a:off x="6263640" y="3410712"/>
            <a:ext cx="5379415" cy="768096"/>
          </a:xfrm>
          <a:prstGeom prst="roundRect">
            <a:avLst>
              <a:gd name="adj" fmla="val 11905"/>
            </a:avLst>
          </a:prstGeom>
          <a:solidFill>
            <a:srgbClr val="FFFFFF"/>
          </a:solidFill>
          <a:ln/>
        </p:spPr>
      </p:sp>
      <p:sp>
        <p:nvSpPr>
          <p:cNvPr id="25" name="Text 23"/>
          <p:cNvSpPr txBox="1"/>
          <p:nvPr/>
        </p:nvSpPr>
        <p:spPr>
          <a:xfrm>
            <a:off x="6446520" y="3410712"/>
            <a:ext cx="1691640" cy="768096"/>
          </a:xfrm>
          <a:prstGeom prst="rect">
            <a:avLst/>
          </a:prstGeom>
          <a:noFill/>
          <a:ln/>
        </p:spPr>
        <p:txBody>
          <a:bodyPr wrap="square" lIns="0" tIns="0" rIns="0" bIns="0" rtlCol="0" anchor="ctr"/>
          <a:lstStyle/>
          <a:p>
            <a:pPr indent="0" marL="0">
              <a:buNone/>
            </a:pPr>
            <a:r>
              <a:rPr lang="en-US" sz="1500" b="1" dirty="0">
                <a:solidFill>
                  <a:srgbClr val="16855E"/>
                </a:solidFill>
              </a:rPr>
              <a:t>【展望】量子研究</a:t>
            </a:r>
            <a:endParaRPr lang="en-US" sz="1500" dirty="0"/>
          </a:p>
        </p:txBody>
      </p:sp>
      <p:sp>
        <p:nvSpPr>
          <p:cNvPr id="26" name="Text 24"/>
          <p:cNvSpPr txBox="1"/>
          <p:nvPr/>
        </p:nvSpPr>
        <p:spPr>
          <a:xfrm>
            <a:off x="8183880" y="3410712"/>
            <a:ext cx="3276295" cy="768096"/>
          </a:xfrm>
          <a:prstGeom prst="rect">
            <a:avLst/>
          </a:prstGeom>
          <a:noFill/>
          <a:ln/>
        </p:spPr>
        <p:txBody>
          <a:bodyPr wrap="square" lIns="0" tIns="0" rIns="0" bIns="0" rtlCol="0" anchor="ctr"/>
          <a:lstStyle/>
          <a:p>
            <a:pPr indent="0" marL="0">
              <a:buNone/>
            </a:pPr>
            <a:r>
              <a:rPr lang="en-US" sz="1400" dirty="0">
                <a:solidFill>
                  <a:schemeClr val="tx1"/>
                </a:solidFill>
              </a:rPr>
              <a:t>先要解决纠错和规模化难题</a:t>
            </a:r>
            <a:endParaRPr lang="en-US" sz="1400" dirty="0"/>
          </a:p>
        </p:txBody>
      </p:sp>
      <p:sp>
        <p:nvSpPr>
          <p:cNvPr id="27" name="Text 25"/>
          <p:cNvSpPr txBox="1"/>
          <p:nvPr/>
        </p:nvSpPr>
        <p:spPr>
          <a:xfrm>
            <a:off x="6263640" y="4407408"/>
            <a:ext cx="5379415" cy="237744"/>
          </a:xfrm>
          <a:prstGeom prst="rect">
            <a:avLst/>
          </a:prstGeom>
          <a:noFill/>
          <a:ln/>
        </p:spPr>
        <p:txBody>
          <a:bodyPr wrap="square" lIns="0" tIns="0" rIns="0" bIns="0" rtlCol="0" anchor="t"/>
          <a:lstStyle/>
          <a:p>
            <a:pPr indent="0" marL="0">
              <a:buNone/>
            </a:pPr>
            <a:r>
              <a:rPr lang="en-US" sz="1100" dirty="0">
                <a:solidFill>
                  <a:srgbClr val="B9C1E3"/>
                </a:solidFill>
              </a:rPr>
              <a:t>【想象情景】角色对话</a:t>
            </a:r>
            <a:endParaRPr lang="en-US" sz="1100" dirty="0"/>
          </a:p>
        </p:txBody>
      </p:sp>
      <p:sp>
        <p:nvSpPr>
          <p:cNvPr id="28" name="Shape 26"/>
          <p:cNvSpPr/>
          <p:nvPr/>
        </p:nvSpPr>
        <p:spPr>
          <a:xfrm>
            <a:off x="6236208" y="4681728"/>
            <a:ext cx="713232" cy="713232"/>
          </a:xfrm>
          <a:prstGeom prst="ellipse">
            <a:avLst/>
          </a:prstGeom>
          <a:solidFill>
            <a:srgbClr val="FFFFFF"/>
          </a:solidFill>
          <a:ln w="25400">
            <a:solidFill>
              <a:srgbClr val="1F55C9"/>
            </a:solidFill>
            <a:prstDash val="solid"/>
          </a:ln>
        </p:spPr>
      </p:sp>
      <p:pic>
        <p:nvPicPr>
          <p:cNvPr id="29" name="Image 0" descr="比特">    </p:cNvPr>
          <p:cNvPicPr>
            <a:picLocks noChangeAspect="1"/>
          </p:cNvPicPr>
          <p:nvPr/>
        </p:nvPicPr>
        <p:blipFill>
          <a:blip r:embed="rId1"/>
          <a:stretch>
            <a:fillRect/>
          </a:stretch>
        </p:blipFill>
        <p:spPr>
          <a:xfrm>
            <a:off x="6263640" y="4709160"/>
            <a:ext cx="658368" cy="658368"/>
          </a:xfrm>
          <a:prstGeom prst="ellipse">
            <a:avLst/>
          </a:prstGeom>
        </p:spPr>
      </p:pic>
      <p:sp>
        <p:nvSpPr>
          <p:cNvPr id="30" name="Shape 27"/>
          <p:cNvSpPr/>
          <p:nvPr/>
        </p:nvSpPr>
        <p:spPr>
          <a:xfrm rot="16200000">
            <a:off x="6958584" y="4937760"/>
            <a:ext cx="219456" cy="182880"/>
          </a:xfrm>
          <a:prstGeom prst="triangle">
            <a:avLst/>
          </a:prstGeom>
          <a:solidFill>
            <a:srgbClr val="FFFFFF"/>
          </a:solidFill>
          <a:ln/>
        </p:spPr>
      </p:sp>
      <p:sp>
        <p:nvSpPr>
          <p:cNvPr id="31" name="Shape 28"/>
          <p:cNvSpPr/>
          <p:nvPr/>
        </p:nvSpPr>
        <p:spPr>
          <a:xfrm>
            <a:off x="7123176" y="4681728"/>
            <a:ext cx="4519879" cy="713232"/>
          </a:xfrm>
          <a:prstGeom prst="roundRect">
            <a:avLst>
              <a:gd name="adj" fmla="val 20513"/>
            </a:avLst>
          </a:prstGeom>
          <a:solidFill>
            <a:srgbClr val="FFFFFF"/>
          </a:solidFill>
          <a:ln/>
        </p:spPr>
      </p:sp>
      <p:sp>
        <p:nvSpPr>
          <p:cNvPr id="32" name="Text 29"/>
          <p:cNvSpPr txBox="1"/>
          <p:nvPr/>
        </p:nvSpPr>
        <p:spPr>
          <a:xfrm>
            <a:off x="7251192" y="4681728"/>
            <a:ext cx="4300423" cy="713232"/>
          </a:xfrm>
          <a:prstGeom prst="rect">
            <a:avLst/>
          </a:prstGeom>
          <a:noFill/>
          <a:ln/>
        </p:spPr>
        <p:txBody>
          <a:bodyPr wrap="square" lIns="0" tIns="0" rIns="0" bIns="0" rtlCol="0" anchor="ctr"/>
          <a:lstStyle/>
          <a:p>
            <a:pPr indent="0" marL="0">
              <a:buNone/>
            </a:pPr>
            <a:r>
              <a:rPr lang="en-US" sz="1400" b="1" dirty="0">
                <a:solidFill>
                  <a:srgbClr val="1F55C9"/>
                </a:solidFill>
              </a:rPr>
              <a:t>比特：</a:t>
            </a:r>
            <a:pPr indent="0" marL="0">
              <a:buNone/>
            </a:pPr>
            <a:r>
              <a:rPr lang="en-US" sz="1400" dirty="0">
                <a:solidFill>
                  <a:srgbClr val="1B2140"/>
                </a:solidFill>
              </a:rPr>
              <a:t>这些是“可能性”，要等时间来检验。</a:t>
            </a:r>
            <a:endParaRPr lang="en-US" sz="1400" dirty="0"/>
          </a:p>
        </p:txBody>
      </p:sp>
      <p:sp>
        <p:nvSpPr>
          <p:cNvPr id="33" name="Shape 30"/>
          <p:cNvSpPr/>
          <p:nvPr/>
        </p:nvSpPr>
        <p:spPr>
          <a:xfrm>
            <a:off x="6236208" y="5486400"/>
            <a:ext cx="713232" cy="713232"/>
          </a:xfrm>
          <a:prstGeom prst="ellipse">
            <a:avLst/>
          </a:prstGeom>
          <a:solidFill>
            <a:srgbClr val="FFFFFF"/>
          </a:solidFill>
          <a:ln w="25400">
            <a:solidFill>
              <a:srgbClr val="5A2FD3"/>
            </a:solidFill>
            <a:prstDash val="solid"/>
          </a:ln>
        </p:spPr>
      </p:sp>
      <p:pic>
        <p:nvPicPr>
          <p:cNvPr id="34" name="Image 1" descr="乐乐">    </p:cNvPr>
          <p:cNvPicPr>
            <a:picLocks noChangeAspect="1"/>
          </p:cNvPicPr>
          <p:nvPr/>
        </p:nvPicPr>
        <p:blipFill>
          <a:blip r:embed="rId2"/>
          <a:stretch>
            <a:fillRect/>
          </a:stretch>
        </p:blipFill>
        <p:spPr>
          <a:xfrm>
            <a:off x="6263640" y="5513832"/>
            <a:ext cx="658368" cy="658368"/>
          </a:xfrm>
          <a:prstGeom prst="ellipse">
            <a:avLst/>
          </a:prstGeom>
        </p:spPr>
      </p:pic>
      <p:sp>
        <p:nvSpPr>
          <p:cNvPr id="35" name="Shape 31"/>
          <p:cNvSpPr/>
          <p:nvPr/>
        </p:nvSpPr>
        <p:spPr>
          <a:xfrm rot="16200000">
            <a:off x="6958584" y="5742432"/>
            <a:ext cx="219456" cy="182880"/>
          </a:xfrm>
          <a:prstGeom prst="triangle">
            <a:avLst/>
          </a:prstGeom>
          <a:solidFill>
            <a:srgbClr val="FFFFFF"/>
          </a:solidFill>
          <a:ln/>
        </p:spPr>
      </p:sp>
      <p:sp>
        <p:nvSpPr>
          <p:cNvPr id="36" name="Shape 32"/>
          <p:cNvSpPr/>
          <p:nvPr/>
        </p:nvSpPr>
        <p:spPr>
          <a:xfrm>
            <a:off x="7123176" y="5486400"/>
            <a:ext cx="4519879" cy="713232"/>
          </a:xfrm>
          <a:prstGeom prst="roundRect">
            <a:avLst>
              <a:gd name="adj" fmla="val 20513"/>
            </a:avLst>
          </a:prstGeom>
          <a:solidFill>
            <a:srgbClr val="FFFFFF"/>
          </a:solidFill>
          <a:ln/>
        </p:spPr>
      </p:sp>
      <p:sp>
        <p:nvSpPr>
          <p:cNvPr id="37" name="Text 33"/>
          <p:cNvSpPr txBox="1"/>
          <p:nvPr/>
        </p:nvSpPr>
        <p:spPr>
          <a:xfrm>
            <a:off x="7251192" y="5486400"/>
            <a:ext cx="4300423" cy="713232"/>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那我们现在就能动手做点什么！</a:t>
            </a:r>
            <a:endParaRPr lang="en-US" sz="1400" dirty="0"/>
          </a:p>
        </p:txBody>
      </p:sp>
      <p:sp>
        <p:nvSpPr>
          <p:cNvPr id="38" name="Text 34"/>
          <p:cNvSpPr txBox="1"/>
          <p:nvPr/>
        </p:nvSpPr>
        <p:spPr>
          <a:xfrm>
            <a:off x="548640" y="6419088"/>
            <a:ext cx="10424160" cy="274320"/>
          </a:xfrm>
          <a:prstGeom prst="rect">
            <a:avLst/>
          </a:prstGeom>
          <a:noFill/>
          <a:ln/>
        </p:spPr>
        <p:txBody>
          <a:bodyPr wrap="square" lIns="0" tIns="0" rIns="0" bIns="0" rtlCol="0" anchor="ctr"/>
          <a:lstStyle/>
          <a:p>
            <a:pPr indent="0" marL="0">
              <a:buNone/>
            </a:pPr>
            <a:r>
              <a:rPr lang="en-US" sz="1000" dirty="0">
                <a:solidFill>
                  <a:srgbClr val="B9C1E3"/>
                </a:solidFill>
              </a:rPr>
              <a:t>来源：TOP500、计算机历史博物馆、Google博客（访问 2026-10-24）</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Shape 0"/>
          <p:cNvSpPr/>
          <p:nvPr/>
        </p:nvSpPr>
        <p:spPr>
          <a:xfrm>
            <a:off x="548640" y="201168"/>
            <a:ext cx="1497726" cy="292608"/>
          </a:xfrm>
          <a:prstGeom prst="roundRect">
            <a:avLst>
              <a:gd name="adj" fmla="val 50000"/>
            </a:avLst>
          </a:prstGeom>
          <a:solidFill>
            <a:srgbClr val="E6EEFF"/>
          </a:solidFill>
          <a:ln/>
        </p:spPr>
      </p:sp>
      <p:sp>
        <p:nvSpPr>
          <p:cNvPr id="3" name="Text 1"/>
          <p:cNvSpPr txBox="1"/>
          <p:nvPr/>
        </p:nvSpPr>
        <p:spPr>
          <a:xfrm>
            <a:off x="548640" y="201168"/>
            <a:ext cx="1497726" cy="292608"/>
          </a:xfrm>
          <a:prstGeom prst="rect">
            <a:avLst/>
          </a:prstGeom>
          <a:noFill/>
          <a:ln/>
        </p:spPr>
        <p:txBody>
          <a:bodyPr wrap="square" lIns="0" tIns="0" rIns="0" bIns="0" rtlCol="0" anchor="ctr"/>
          <a:lstStyle/>
          <a:p>
            <a:pPr algn="ctr" indent="0" marL="0">
              <a:buNone/>
            </a:pPr>
            <a:r>
              <a:rPr lang="en-US" sz="1200" b="1" dirty="0">
                <a:solidFill>
                  <a:srgbClr val="1F55C9"/>
                </a:solidFill>
              </a:rPr>
              <a:t>15 · 未来与行动</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小组挑战：设计未来学校</a:t>
            </a:r>
            <a:endParaRPr lang="en-US" sz="3600" dirty="0"/>
          </a:p>
        </p:txBody>
      </p:sp>
      <p:sp>
        <p:nvSpPr>
          <p:cNvPr id="5" name="Shape 3"/>
          <p:cNvSpPr/>
          <p:nvPr/>
        </p:nvSpPr>
        <p:spPr>
          <a:xfrm>
            <a:off x="548640" y="1481328"/>
            <a:ext cx="5120640" cy="2709672"/>
          </a:xfrm>
          <a:prstGeom prst="roundRect">
            <a:avLst>
              <a:gd name="adj" fmla="val 4049"/>
            </a:avLst>
          </a:prstGeom>
          <a:solidFill>
            <a:srgbClr val="FFFFFF"/>
          </a:solidFill>
          <a:ln w="9525">
            <a:solidFill>
              <a:srgbClr val="DCE2F2"/>
            </a:solidFill>
            <a:prstDash val="solid"/>
          </a:ln>
          <a:effectLst>
            <a:outerShdw sx="100000" sy="100000" kx="0" ky="0" algn="bl" rotWithShape="0" blurRad="76200" dist="25400" dir="5400000">
              <a:srgbClr val="1B2140">
                <a:alpha val="13000"/>
              </a:srgbClr>
            </a:outerShdw>
          </a:effectLst>
        </p:spPr>
      </p:sp>
      <p:sp>
        <p:nvSpPr>
          <p:cNvPr id="6" name="Text 4"/>
          <p:cNvSpPr txBox="1"/>
          <p:nvPr/>
        </p:nvSpPr>
        <p:spPr>
          <a:xfrm>
            <a:off x="749808" y="1682496"/>
            <a:ext cx="4718304" cy="347472"/>
          </a:xfrm>
          <a:prstGeom prst="rect">
            <a:avLst/>
          </a:prstGeom>
          <a:noFill/>
          <a:ln/>
        </p:spPr>
        <p:txBody>
          <a:bodyPr wrap="square" lIns="0" tIns="0" rIns="0" bIns="0" rtlCol="0" anchor="t"/>
          <a:lstStyle/>
          <a:p>
            <a:pPr indent="0" marL="0">
              <a:buNone/>
            </a:pPr>
            <a:r>
              <a:rPr lang="en-US" sz="1700" b="1" dirty="0">
                <a:solidFill>
                  <a:schemeClr val="accent3"/>
                </a:solidFill>
              </a:rPr>
              <a:t>互动⑦ 设计未来学校（45分钟）</a:t>
            </a:r>
            <a:endParaRPr lang="en-US" sz="1700" dirty="0"/>
          </a:p>
        </p:txBody>
      </p:sp>
      <p:sp>
        <p:nvSpPr>
          <p:cNvPr id="7" name="Shape 5"/>
          <p:cNvSpPr/>
          <p:nvPr/>
        </p:nvSpPr>
        <p:spPr>
          <a:xfrm>
            <a:off x="749808" y="2121408"/>
            <a:ext cx="347472" cy="347472"/>
          </a:xfrm>
          <a:prstGeom prst="ellipse">
            <a:avLst/>
          </a:prstGeom>
          <a:solidFill>
            <a:schemeClr val="accent2"/>
          </a:solidFill>
          <a:ln/>
        </p:spPr>
      </p:sp>
      <p:sp>
        <p:nvSpPr>
          <p:cNvPr id="8" name="Text 6"/>
          <p:cNvSpPr txBox="1"/>
          <p:nvPr/>
        </p:nvSpPr>
        <p:spPr>
          <a:xfrm>
            <a:off x="749808" y="2121408"/>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9" name="Text 7"/>
          <p:cNvSpPr txBox="1"/>
          <p:nvPr/>
        </p:nvSpPr>
        <p:spPr>
          <a:xfrm>
            <a:off x="1252728" y="2157984"/>
            <a:ext cx="4215384" cy="384048"/>
          </a:xfrm>
          <a:prstGeom prst="rect">
            <a:avLst/>
          </a:prstGeom>
          <a:noFill/>
          <a:ln/>
        </p:spPr>
        <p:txBody>
          <a:bodyPr wrap="square" lIns="0" tIns="0" rIns="0" bIns="0" rtlCol="0" anchor="t"/>
          <a:lstStyle/>
          <a:p>
            <a:pPr indent="0" marL="0">
              <a:buNone/>
            </a:pPr>
            <a:r>
              <a:rPr lang="en-US" sz="1400" dirty="0">
                <a:solidFill>
                  <a:schemeClr val="tx1"/>
                </a:solidFill>
              </a:rPr>
              <a:t>分组列出学校里一个真实的问题</a:t>
            </a:r>
            <a:endParaRPr lang="en-US" sz="1400" dirty="0"/>
          </a:p>
        </p:txBody>
      </p:sp>
      <p:sp>
        <p:nvSpPr>
          <p:cNvPr id="10" name="Shape 8"/>
          <p:cNvSpPr/>
          <p:nvPr/>
        </p:nvSpPr>
        <p:spPr>
          <a:xfrm>
            <a:off x="749808" y="2596896"/>
            <a:ext cx="347472" cy="347472"/>
          </a:xfrm>
          <a:prstGeom prst="ellipse">
            <a:avLst/>
          </a:prstGeom>
          <a:solidFill>
            <a:schemeClr val="accent2"/>
          </a:solidFill>
          <a:ln/>
        </p:spPr>
      </p:sp>
      <p:sp>
        <p:nvSpPr>
          <p:cNvPr id="11" name="Text 9"/>
          <p:cNvSpPr txBox="1"/>
          <p:nvPr/>
        </p:nvSpPr>
        <p:spPr>
          <a:xfrm>
            <a:off x="749808" y="259689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10"/>
          <p:cNvSpPr txBox="1"/>
          <p:nvPr/>
        </p:nvSpPr>
        <p:spPr>
          <a:xfrm>
            <a:off x="1252728" y="2633472"/>
            <a:ext cx="4215384" cy="384048"/>
          </a:xfrm>
          <a:prstGeom prst="rect">
            <a:avLst/>
          </a:prstGeom>
          <a:noFill/>
          <a:ln/>
        </p:spPr>
        <p:txBody>
          <a:bodyPr wrap="square" lIns="0" tIns="0" rIns="0" bIns="0" rtlCol="0" anchor="t"/>
          <a:lstStyle/>
          <a:p>
            <a:pPr indent="0" marL="0">
              <a:buNone/>
            </a:pPr>
            <a:r>
              <a:rPr lang="en-US" sz="1400" dirty="0">
                <a:solidFill>
                  <a:schemeClr val="tx1"/>
                </a:solidFill>
              </a:rPr>
              <a:t>设计一个用计算机或AI帮忙的方案</a:t>
            </a:r>
            <a:endParaRPr lang="en-US" sz="1400" dirty="0"/>
          </a:p>
        </p:txBody>
      </p:sp>
      <p:sp>
        <p:nvSpPr>
          <p:cNvPr id="13" name="Shape 11"/>
          <p:cNvSpPr/>
          <p:nvPr/>
        </p:nvSpPr>
        <p:spPr>
          <a:xfrm>
            <a:off x="749808" y="3072384"/>
            <a:ext cx="347472" cy="347472"/>
          </a:xfrm>
          <a:prstGeom prst="ellipse">
            <a:avLst/>
          </a:prstGeom>
          <a:solidFill>
            <a:schemeClr val="accent2"/>
          </a:solidFill>
          <a:ln/>
        </p:spPr>
      </p:sp>
      <p:sp>
        <p:nvSpPr>
          <p:cNvPr id="14" name="Text 12"/>
          <p:cNvSpPr txBox="1"/>
          <p:nvPr/>
        </p:nvSpPr>
        <p:spPr>
          <a:xfrm>
            <a:off x="749808" y="3072384"/>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5" name="Text 13"/>
          <p:cNvSpPr txBox="1"/>
          <p:nvPr/>
        </p:nvSpPr>
        <p:spPr>
          <a:xfrm>
            <a:off x="1252728" y="3108960"/>
            <a:ext cx="4215384" cy="469392"/>
          </a:xfrm>
          <a:prstGeom prst="rect">
            <a:avLst/>
          </a:prstGeom>
          <a:noFill/>
          <a:ln/>
        </p:spPr>
        <p:txBody>
          <a:bodyPr wrap="square" lIns="0" tIns="0" rIns="0" bIns="0" rtlCol="0" anchor="t"/>
          <a:lstStyle/>
          <a:p>
            <a:pPr indent="0" marL="0">
              <a:buNone/>
            </a:pPr>
            <a:r>
              <a:rPr lang="en-US" sz="1400" dirty="0">
                <a:solidFill>
                  <a:schemeClr val="tx1"/>
                </a:solidFill>
              </a:rPr>
              <a:t>说明可能的风险：隐私、公平、费用，以及应对办法</a:t>
            </a:r>
            <a:endParaRPr lang="en-US" sz="1400" dirty="0"/>
          </a:p>
        </p:txBody>
      </p:sp>
      <p:sp>
        <p:nvSpPr>
          <p:cNvPr id="16" name="Shape 14"/>
          <p:cNvSpPr/>
          <p:nvPr/>
        </p:nvSpPr>
        <p:spPr>
          <a:xfrm>
            <a:off x="749808" y="3633216"/>
            <a:ext cx="347472" cy="347472"/>
          </a:xfrm>
          <a:prstGeom prst="ellipse">
            <a:avLst/>
          </a:prstGeom>
          <a:solidFill>
            <a:schemeClr val="accent2"/>
          </a:solidFill>
          <a:ln/>
        </p:spPr>
      </p:sp>
      <p:sp>
        <p:nvSpPr>
          <p:cNvPr id="17" name="Text 15"/>
          <p:cNvSpPr txBox="1"/>
          <p:nvPr/>
        </p:nvSpPr>
        <p:spPr>
          <a:xfrm>
            <a:off x="749808" y="3633216"/>
            <a:ext cx="347472" cy="347472"/>
          </a:xfrm>
          <a:prstGeom prst="rect">
            <a:avLst/>
          </a:prstGeom>
          <a:noFill/>
          <a:ln/>
        </p:spPr>
        <p:txBody>
          <a:bodyPr wrap="square" lIns="0" tIns="0" rIns="0" bIns="0" rtlCol="0" anchor="ctr"/>
          <a:lstStyle/>
          <a:p>
            <a:pPr algn="ctr" indent="0" marL="0">
              <a:buNone/>
            </a:pPr>
            <a:r>
              <a:rPr lang="en-US" sz="1400" b="1" dirty="0">
                <a:solidFill>
                  <a:schemeClr val="tx1"/>
                </a:solidFill>
              </a:rPr>
              <a:t>4</a:t>
            </a:r>
            <a:endParaRPr lang="en-US" sz="1400" dirty="0"/>
          </a:p>
        </p:txBody>
      </p:sp>
      <p:sp>
        <p:nvSpPr>
          <p:cNvPr id="18" name="Text 16"/>
          <p:cNvSpPr txBox="1"/>
          <p:nvPr/>
        </p:nvSpPr>
        <p:spPr>
          <a:xfrm>
            <a:off x="1252728" y="3669792"/>
            <a:ext cx="4215384" cy="384048"/>
          </a:xfrm>
          <a:prstGeom prst="rect">
            <a:avLst/>
          </a:prstGeom>
          <a:noFill/>
          <a:ln/>
        </p:spPr>
        <p:txBody>
          <a:bodyPr wrap="square" lIns="0" tIns="0" rIns="0" bIns="0" rtlCol="0" anchor="t"/>
          <a:lstStyle/>
          <a:p>
            <a:pPr indent="0" marL="0">
              <a:buNone/>
            </a:pPr>
            <a:r>
              <a:rPr lang="en-US" sz="1400" dirty="0">
                <a:solidFill>
                  <a:schemeClr val="tx1"/>
                </a:solidFill>
              </a:rPr>
              <a:t>每组3分钟展示</a:t>
            </a:r>
            <a:endParaRPr lang="en-US" sz="1400" dirty="0"/>
          </a:p>
        </p:txBody>
      </p:sp>
      <p:sp>
        <p:nvSpPr>
          <p:cNvPr id="19" name="Shape 17"/>
          <p:cNvSpPr/>
          <p:nvPr/>
        </p:nvSpPr>
        <p:spPr>
          <a:xfrm>
            <a:off x="521208" y="4451604"/>
            <a:ext cx="713232" cy="713232"/>
          </a:xfrm>
          <a:prstGeom prst="ellipse">
            <a:avLst/>
          </a:prstGeom>
          <a:solidFill>
            <a:srgbClr val="FFFFFF"/>
          </a:solidFill>
          <a:ln w="25400">
            <a:solidFill>
              <a:srgbClr val="5A2FD3"/>
            </a:solidFill>
            <a:prstDash val="solid"/>
          </a:ln>
        </p:spPr>
      </p:sp>
      <p:pic>
        <p:nvPicPr>
          <p:cNvPr id="20" name="Image 0" descr="乐乐">    </p:cNvPr>
          <p:cNvPicPr>
            <a:picLocks noChangeAspect="1"/>
          </p:cNvPicPr>
          <p:nvPr/>
        </p:nvPicPr>
        <p:blipFill>
          <a:blip r:embed="rId1"/>
          <a:stretch>
            <a:fillRect/>
          </a:stretch>
        </p:blipFill>
        <p:spPr>
          <a:xfrm>
            <a:off x="548640" y="4479036"/>
            <a:ext cx="658368" cy="658368"/>
          </a:xfrm>
          <a:prstGeom prst="ellipse">
            <a:avLst/>
          </a:prstGeom>
        </p:spPr>
      </p:pic>
      <p:sp>
        <p:nvSpPr>
          <p:cNvPr id="21" name="Shape 18"/>
          <p:cNvSpPr/>
          <p:nvPr/>
        </p:nvSpPr>
        <p:spPr>
          <a:xfrm rot="16200000">
            <a:off x="1243584" y="4707636"/>
            <a:ext cx="219456" cy="182880"/>
          </a:xfrm>
          <a:prstGeom prst="triangle">
            <a:avLst/>
          </a:prstGeom>
          <a:solidFill>
            <a:srgbClr val="FFFFFF"/>
          </a:solidFill>
          <a:ln/>
        </p:spPr>
      </p:sp>
      <p:sp>
        <p:nvSpPr>
          <p:cNvPr id="22" name="Shape 19"/>
          <p:cNvSpPr/>
          <p:nvPr/>
        </p:nvSpPr>
        <p:spPr>
          <a:xfrm>
            <a:off x="1408176" y="4419600"/>
            <a:ext cx="4261104" cy="777240"/>
          </a:xfrm>
          <a:prstGeom prst="roundRect">
            <a:avLst>
              <a:gd name="adj" fmla="val 18824"/>
            </a:avLst>
          </a:prstGeom>
          <a:solidFill>
            <a:srgbClr val="FFFFFF"/>
          </a:solidFill>
          <a:ln/>
          <a:effectLst>
            <a:outerShdw sx="100000" sy="100000" kx="0" ky="0" algn="bl" rotWithShape="0" blurRad="76200" dist="25400" dir="5400000">
              <a:srgbClr val="1B2140">
                <a:alpha val="13000"/>
              </a:srgbClr>
            </a:outerShdw>
          </a:effectLst>
        </p:spPr>
      </p:sp>
      <p:sp>
        <p:nvSpPr>
          <p:cNvPr id="23" name="Text 20"/>
          <p:cNvSpPr txBox="1"/>
          <p:nvPr/>
        </p:nvSpPr>
        <p:spPr>
          <a:xfrm>
            <a:off x="1536192" y="4419600"/>
            <a:ext cx="4041648" cy="777240"/>
          </a:xfrm>
          <a:prstGeom prst="rect">
            <a:avLst/>
          </a:prstGeom>
          <a:noFill/>
          <a:ln/>
        </p:spPr>
        <p:txBody>
          <a:bodyPr wrap="square" lIns="0" tIns="0" rIns="0" bIns="0" rtlCol="0" anchor="ctr"/>
          <a:lstStyle/>
          <a:p>
            <a:pPr indent="0" marL="0">
              <a:buNone/>
            </a:pPr>
            <a:r>
              <a:rPr lang="en-US" sz="1400" b="1" dirty="0">
                <a:solidFill>
                  <a:srgbClr val="5A2FD3"/>
                </a:solidFill>
              </a:rPr>
              <a:t>乐乐：</a:t>
            </a:r>
            <a:pPr indent="0" marL="0">
              <a:buNone/>
            </a:pPr>
            <a:r>
              <a:rPr lang="en-US" sz="1400" dirty="0">
                <a:solidFill>
                  <a:srgbClr val="1B2140"/>
                </a:solidFill>
              </a:rPr>
              <a:t>先画出问题，再画出发明！别忘了问：会不会有人用不上？</a:t>
            </a:r>
            <a:endParaRPr lang="en-US" sz="1400" dirty="0"/>
          </a:p>
        </p:txBody>
      </p:sp>
      <p:sp>
        <p:nvSpPr>
          <p:cNvPr id="24" name="Shape 21"/>
          <p:cNvSpPr/>
          <p:nvPr/>
        </p:nvSpPr>
        <p:spPr>
          <a:xfrm>
            <a:off x="5989320" y="1481328"/>
            <a:ext cx="5653735" cy="3675888"/>
          </a:xfrm>
          <a:prstGeom prst="roundRect">
            <a:avLst>
              <a:gd name="adj" fmla="val 2985"/>
            </a:avLst>
          </a:prstGeom>
          <a:solidFill>
            <a:srgbClr val="FFFFFF"/>
          </a:solidFill>
          <a:ln w="15875">
            <a:solidFill>
              <a:srgbClr val="7B4DFF"/>
            </a:solidFill>
            <a:prstDash val="dash"/>
          </a:ln>
          <a:effectLst>
            <a:outerShdw sx="100000" sy="100000" kx="0" ky="0" algn="bl" rotWithShape="0" blurRad="76200" dist="25400" dir="5400000">
              <a:srgbClr val="1B2140">
                <a:alpha val="13000"/>
              </a:srgbClr>
            </a:outerShdw>
          </a:effectLst>
        </p:spPr>
      </p:sp>
      <p:sp>
        <p:nvSpPr>
          <p:cNvPr id="25" name="Text 22"/>
          <p:cNvSpPr txBox="1"/>
          <p:nvPr/>
        </p:nvSpPr>
        <p:spPr>
          <a:xfrm>
            <a:off x="6190488" y="1682496"/>
            <a:ext cx="5251399" cy="347472"/>
          </a:xfrm>
          <a:prstGeom prst="rect">
            <a:avLst/>
          </a:prstGeom>
          <a:noFill/>
          <a:ln/>
        </p:spPr>
        <p:txBody>
          <a:bodyPr wrap="square" lIns="0" tIns="0" rIns="0" bIns="0" rtlCol="0" anchor="t"/>
          <a:lstStyle/>
          <a:p>
            <a:pPr indent="0" marL="0">
              <a:buNone/>
            </a:pPr>
            <a:r>
              <a:rPr lang="en-US" sz="1700" b="1" dirty="0">
                <a:solidFill>
                  <a:schemeClr val="accent3"/>
                </a:solidFill>
              </a:rPr>
              <a:t>我能做的第一项发明</a:t>
            </a:r>
            <a:endParaRPr lang="en-US" sz="1700" dirty="0"/>
          </a:p>
        </p:txBody>
      </p:sp>
      <p:sp>
        <p:nvSpPr>
          <p:cNvPr id="26" name="Text 23"/>
          <p:cNvSpPr txBox="1"/>
          <p:nvPr/>
        </p:nvSpPr>
        <p:spPr>
          <a:xfrm>
            <a:off x="6190488" y="2139696"/>
            <a:ext cx="5251399" cy="274320"/>
          </a:xfrm>
          <a:prstGeom prst="rect">
            <a:avLst/>
          </a:prstGeom>
          <a:noFill/>
          <a:ln/>
        </p:spPr>
        <p:txBody>
          <a:bodyPr wrap="square" lIns="0" tIns="0" rIns="0" bIns="0" rtlCol="0" anchor="t"/>
          <a:lstStyle/>
          <a:p>
            <a:pPr indent="0" marL="0">
              <a:buNone/>
            </a:pPr>
            <a:r>
              <a:rPr lang="en-US" sz="1400" b="1" dirty="0">
                <a:solidFill>
                  <a:schemeClr val="tx1"/>
                </a:solidFill>
              </a:rPr>
              <a:t>我发现的问题：</a:t>
            </a:r>
            <a:endParaRPr lang="en-US" sz="1400" dirty="0"/>
          </a:p>
        </p:txBody>
      </p:sp>
      <p:sp>
        <p:nvSpPr>
          <p:cNvPr id="27" name="Shape 24"/>
          <p:cNvSpPr/>
          <p:nvPr/>
        </p:nvSpPr>
        <p:spPr>
          <a:xfrm>
            <a:off x="6190488" y="2615184"/>
            <a:ext cx="5251399" cy="0"/>
          </a:xfrm>
          <a:prstGeom prst="line">
            <a:avLst/>
          </a:prstGeom>
          <a:noFill/>
          <a:ln w="9525">
            <a:solidFill>
              <a:srgbClr val="5A6280"/>
            </a:solidFill>
            <a:prstDash val="sysDot"/>
          </a:ln>
        </p:spPr>
      </p:sp>
      <p:sp>
        <p:nvSpPr>
          <p:cNvPr id="28" name="Text 25"/>
          <p:cNvSpPr txBox="1"/>
          <p:nvPr/>
        </p:nvSpPr>
        <p:spPr>
          <a:xfrm>
            <a:off x="6190488" y="2706624"/>
            <a:ext cx="5251399" cy="274320"/>
          </a:xfrm>
          <a:prstGeom prst="rect">
            <a:avLst/>
          </a:prstGeom>
          <a:noFill/>
          <a:ln/>
        </p:spPr>
        <p:txBody>
          <a:bodyPr wrap="square" lIns="0" tIns="0" rIns="0" bIns="0" rtlCol="0" anchor="t"/>
          <a:lstStyle/>
          <a:p>
            <a:pPr indent="0" marL="0">
              <a:buNone/>
            </a:pPr>
            <a:r>
              <a:rPr lang="en-US" sz="1400" b="1" dirty="0">
                <a:solidFill>
                  <a:schemeClr val="tx1"/>
                </a:solidFill>
              </a:rPr>
              <a:t>谁会用它：</a:t>
            </a:r>
            <a:endParaRPr lang="en-US" sz="1400" dirty="0"/>
          </a:p>
        </p:txBody>
      </p:sp>
      <p:sp>
        <p:nvSpPr>
          <p:cNvPr id="29" name="Shape 26"/>
          <p:cNvSpPr/>
          <p:nvPr/>
        </p:nvSpPr>
        <p:spPr>
          <a:xfrm>
            <a:off x="6190488" y="3182112"/>
            <a:ext cx="5251399" cy="0"/>
          </a:xfrm>
          <a:prstGeom prst="line">
            <a:avLst/>
          </a:prstGeom>
          <a:noFill/>
          <a:ln w="9525">
            <a:solidFill>
              <a:srgbClr val="5A6280"/>
            </a:solidFill>
            <a:prstDash val="sysDot"/>
          </a:ln>
        </p:spPr>
      </p:sp>
      <p:sp>
        <p:nvSpPr>
          <p:cNvPr id="30" name="Text 27"/>
          <p:cNvSpPr txBox="1"/>
          <p:nvPr/>
        </p:nvSpPr>
        <p:spPr>
          <a:xfrm>
            <a:off x="6190488" y="3273552"/>
            <a:ext cx="5251399" cy="274320"/>
          </a:xfrm>
          <a:prstGeom prst="rect">
            <a:avLst/>
          </a:prstGeom>
          <a:noFill/>
          <a:ln/>
        </p:spPr>
        <p:txBody>
          <a:bodyPr wrap="square" lIns="0" tIns="0" rIns="0" bIns="0" rtlCol="0" anchor="t"/>
          <a:lstStyle/>
          <a:p>
            <a:pPr indent="0" marL="0">
              <a:buNone/>
            </a:pPr>
            <a:r>
              <a:rPr lang="en-US" sz="1400" b="1" dirty="0">
                <a:solidFill>
                  <a:schemeClr val="tx1"/>
                </a:solidFill>
              </a:rPr>
              <a:t>它怎样工作（输入→处理→存储→输出）：</a:t>
            </a:r>
            <a:endParaRPr lang="en-US" sz="1400" dirty="0"/>
          </a:p>
        </p:txBody>
      </p:sp>
      <p:sp>
        <p:nvSpPr>
          <p:cNvPr id="31" name="Shape 28"/>
          <p:cNvSpPr/>
          <p:nvPr/>
        </p:nvSpPr>
        <p:spPr>
          <a:xfrm>
            <a:off x="6190488" y="3749040"/>
            <a:ext cx="5251399" cy="0"/>
          </a:xfrm>
          <a:prstGeom prst="line">
            <a:avLst/>
          </a:prstGeom>
          <a:noFill/>
          <a:ln w="9525">
            <a:solidFill>
              <a:srgbClr val="5A6280"/>
            </a:solidFill>
            <a:prstDash val="sysDot"/>
          </a:ln>
        </p:spPr>
      </p:sp>
      <p:sp>
        <p:nvSpPr>
          <p:cNvPr id="32" name="Text 29"/>
          <p:cNvSpPr txBox="1"/>
          <p:nvPr/>
        </p:nvSpPr>
        <p:spPr>
          <a:xfrm>
            <a:off x="6190488" y="3840480"/>
            <a:ext cx="5251399" cy="274320"/>
          </a:xfrm>
          <a:prstGeom prst="rect">
            <a:avLst/>
          </a:prstGeom>
          <a:noFill/>
          <a:ln/>
        </p:spPr>
        <p:txBody>
          <a:bodyPr wrap="square" lIns="0" tIns="0" rIns="0" bIns="0" rtlCol="0" anchor="t"/>
          <a:lstStyle/>
          <a:p>
            <a:pPr indent="0" marL="0">
              <a:buNone/>
            </a:pPr>
            <a:r>
              <a:rPr lang="en-US" sz="1400" b="1" dirty="0">
                <a:solidFill>
                  <a:schemeClr val="tx1"/>
                </a:solidFill>
              </a:rPr>
              <a:t>可能的风险和解决办法：</a:t>
            </a:r>
            <a:endParaRPr lang="en-US" sz="1400" dirty="0"/>
          </a:p>
        </p:txBody>
      </p:sp>
      <p:sp>
        <p:nvSpPr>
          <p:cNvPr id="33" name="Shape 30"/>
          <p:cNvSpPr/>
          <p:nvPr/>
        </p:nvSpPr>
        <p:spPr>
          <a:xfrm>
            <a:off x="6190488" y="4315968"/>
            <a:ext cx="5251399" cy="0"/>
          </a:xfrm>
          <a:prstGeom prst="line">
            <a:avLst/>
          </a:prstGeom>
          <a:noFill/>
          <a:ln w="9525">
            <a:solidFill>
              <a:srgbClr val="5A6280"/>
            </a:solidFill>
            <a:prstDash val="sysDot"/>
          </a:ln>
        </p:spPr>
      </p:sp>
      <p:sp>
        <p:nvSpPr>
          <p:cNvPr id="34" name="Text 31"/>
          <p:cNvSpPr txBox="1"/>
          <p:nvPr/>
        </p:nvSpPr>
        <p:spPr>
          <a:xfrm>
            <a:off x="6190488" y="4407408"/>
            <a:ext cx="5251399" cy="274320"/>
          </a:xfrm>
          <a:prstGeom prst="rect">
            <a:avLst/>
          </a:prstGeom>
          <a:noFill/>
          <a:ln/>
        </p:spPr>
        <p:txBody>
          <a:bodyPr wrap="square" lIns="0" tIns="0" rIns="0" bIns="0" rtlCol="0" anchor="t"/>
          <a:lstStyle/>
          <a:p>
            <a:pPr indent="0" marL="0">
              <a:buNone/>
            </a:pPr>
            <a:r>
              <a:rPr lang="en-US" sz="1400" b="1" dirty="0">
                <a:solidFill>
                  <a:schemeClr val="tx1"/>
                </a:solidFill>
              </a:rPr>
              <a:t>画一张草图 ✎</a:t>
            </a:r>
            <a:endParaRPr lang="en-US" sz="1400" dirty="0"/>
          </a:p>
        </p:txBody>
      </p:sp>
      <p:sp>
        <p:nvSpPr>
          <p:cNvPr id="35" name="Shape 32"/>
          <p:cNvSpPr/>
          <p:nvPr/>
        </p:nvSpPr>
        <p:spPr>
          <a:xfrm>
            <a:off x="6190488" y="4882896"/>
            <a:ext cx="5251399" cy="0"/>
          </a:xfrm>
          <a:prstGeom prst="line">
            <a:avLst/>
          </a:prstGeom>
          <a:noFill/>
          <a:ln w="9525">
            <a:solidFill>
              <a:srgbClr val="5A6280"/>
            </a:solidFill>
            <a:prstDash val="sysDot"/>
          </a:ln>
        </p:spPr>
      </p:sp>
      <p:sp>
        <p:nvSpPr>
          <p:cNvPr id="36" name="Shape 33"/>
          <p:cNvSpPr/>
          <p:nvPr/>
        </p:nvSpPr>
        <p:spPr>
          <a:xfrm>
            <a:off x="10180015" y="5934456"/>
            <a:ext cx="1131062" cy="329184"/>
          </a:xfrm>
          <a:prstGeom prst="roundRect">
            <a:avLst>
              <a:gd name="adj" fmla="val 50000"/>
            </a:avLst>
          </a:prstGeom>
          <a:solidFill>
            <a:schemeClr val="tx1"/>
          </a:solidFill>
          <a:ln/>
        </p:spPr>
      </p:sp>
      <p:sp>
        <p:nvSpPr>
          <p:cNvPr id="37" name="Text 34"/>
          <p:cNvSpPr txBox="1"/>
          <p:nvPr/>
        </p:nvSpPr>
        <p:spPr>
          <a:xfrm>
            <a:off x="10180015" y="5934456"/>
            <a:ext cx="1131062" cy="329184"/>
          </a:xfrm>
          <a:prstGeom prst="rect">
            <a:avLst/>
          </a:prstGeom>
          <a:noFill/>
          <a:ln/>
        </p:spPr>
        <p:txBody>
          <a:bodyPr wrap="square" lIns="0" tIns="0" rIns="0" bIns="0" rtlCol="0" anchor="ctr"/>
          <a:lstStyle/>
          <a:p>
            <a:pPr algn="ctr" indent="0" marL="0">
              <a:buNone/>
            </a:pPr>
            <a:r>
              <a:rPr lang="en-US" sz="1300" b="1" dirty="0">
                <a:solidFill>
                  <a:schemeClr val="bg1"/>
                </a:solidFill>
              </a:rPr>
              <a:t>答案见备注</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术语表（1/4）</a:t>
            </a:r>
            <a:endParaRPr lang="en-US" sz="3600" dirty="0"/>
          </a:p>
        </p:txBody>
      </p:sp>
      <p:sp>
        <p:nvSpPr>
          <p:cNvPr id="5" name="Shape 3"/>
          <p:cNvSpPr/>
          <p:nvPr/>
        </p:nvSpPr>
        <p:spPr>
          <a:xfrm>
            <a:off x="548640" y="1481328"/>
            <a:ext cx="3515258" cy="652272"/>
          </a:xfrm>
          <a:prstGeom prst="roundRect">
            <a:avLst>
              <a:gd name="adj" fmla="val 14019"/>
            </a:avLst>
          </a:prstGeom>
          <a:solidFill>
            <a:srgbClr val="FFFFFF"/>
          </a:solidFill>
          <a:ln w="9525">
            <a:solidFill>
              <a:srgbClr val="DCE2F2"/>
            </a:solidFill>
            <a:prstDash val="solid"/>
          </a:ln>
        </p:spPr>
      </p:sp>
      <p:sp>
        <p:nvSpPr>
          <p:cNvPr id="6" name="Text 4"/>
          <p:cNvSpPr txBox="1"/>
          <p:nvPr/>
        </p:nvSpPr>
        <p:spPr>
          <a:xfrm>
            <a:off x="685800" y="1572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计算机｜</a:t>
            </a:r>
            <a:pPr indent="0" marL="0">
              <a:buNone/>
            </a:pPr>
            <a:r>
              <a:rPr lang="en-US" sz="1400" dirty="0">
                <a:solidFill>
                  <a:srgbClr val="1B2140"/>
                </a:solidFill>
              </a:rPr>
              <a:t>一个按菜谱一步步做菜、永不疲倦的超级厨师。</a:t>
            </a:r>
            <a:endParaRPr lang="en-US" sz="1400" dirty="0"/>
          </a:p>
        </p:txBody>
      </p:sp>
      <p:sp>
        <p:nvSpPr>
          <p:cNvPr id="7" name="Shape 5"/>
          <p:cNvSpPr/>
          <p:nvPr/>
        </p:nvSpPr>
        <p:spPr>
          <a:xfrm>
            <a:off x="548640" y="2243328"/>
            <a:ext cx="3515258" cy="417576"/>
          </a:xfrm>
          <a:prstGeom prst="roundRect">
            <a:avLst>
              <a:gd name="adj" fmla="val 21898"/>
            </a:avLst>
          </a:prstGeom>
          <a:solidFill>
            <a:srgbClr val="FFFFFF"/>
          </a:solidFill>
          <a:ln w="9525">
            <a:solidFill>
              <a:srgbClr val="DCE2F2"/>
            </a:solidFill>
            <a:prstDash val="solid"/>
          </a:ln>
        </p:spPr>
      </p:sp>
      <p:sp>
        <p:nvSpPr>
          <p:cNvPr id="8" name="Text 6"/>
          <p:cNvSpPr txBox="1"/>
          <p:nvPr/>
        </p:nvSpPr>
        <p:spPr>
          <a:xfrm>
            <a:off x="685800" y="2334768"/>
            <a:ext cx="3240938" cy="234696"/>
          </a:xfrm>
          <a:prstGeom prst="rect">
            <a:avLst/>
          </a:prstGeom>
          <a:noFill/>
          <a:ln/>
        </p:spPr>
        <p:txBody>
          <a:bodyPr wrap="square" lIns="0" tIns="0" rIns="0" bIns="0" rtlCol="0" anchor="ctr"/>
          <a:lstStyle/>
          <a:p>
            <a:pPr indent="0" marL="0">
              <a:buNone/>
            </a:pPr>
            <a:r>
              <a:rPr lang="en-US" sz="1400" b="1" dirty="0">
                <a:solidFill>
                  <a:srgbClr val="5A2FD3"/>
                </a:solidFill>
              </a:rPr>
              <a:t>程序｜</a:t>
            </a:r>
            <a:pPr indent="0" marL="0">
              <a:buNone/>
            </a:pPr>
            <a:r>
              <a:rPr lang="en-US" sz="1400" dirty="0">
                <a:solidFill>
                  <a:srgbClr val="1B2140"/>
                </a:solidFill>
              </a:rPr>
              <a:t>写给计算机的详细菜谱。</a:t>
            </a:r>
            <a:endParaRPr lang="en-US" sz="1400" dirty="0"/>
          </a:p>
        </p:txBody>
      </p:sp>
      <p:sp>
        <p:nvSpPr>
          <p:cNvPr id="9" name="Shape 7"/>
          <p:cNvSpPr/>
          <p:nvPr/>
        </p:nvSpPr>
        <p:spPr>
          <a:xfrm>
            <a:off x="548640" y="2770632"/>
            <a:ext cx="3515258" cy="652272"/>
          </a:xfrm>
          <a:prstGeom prst="roundRect">
            <a:avLst>
              <a:gd name="adj" fmla="val 14019"/>
            </a:avLst>
          </a:prstGeom>
          <a:solidFill>
            <a:srgbClr val="FFFFFF"/>
          </a:solidFill>
          <a:ln w="9525">
            <a:solidFill>
              <a:srgbClr val="DCE2F2"/>
            </a:solidFill>
            <a:prstDash val="solid"/>
          </a:ln>
        </p:spPr>
      </p:sp>
      <p:sp>
        <p:nvSpPr>
          <p:cNvPr id="10" name="Text 8"/>
          <p:cNvSpPr txBox="1"/>
          <p:nvPr/>
        </p:nvSpPr>
        <p:spPr>
          <a:xfrm>
            <a:off x="685800" y="2862072"/>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算法｜</a:t>
            </a:r>
            <a:pPr indent="0" marL="0">
              <a:buNone/>
            </a:pPr>
            <a:r>
              <a:rPr lang="en-US" sz="1400" dirty="0">
                <a:solidFill>
                  <a:srgbClr val="1B2140"/>
                </a:solidFill>
              </a:rPr>
              <a:t>解决问题的步骤清单，比如“整理书包的方法”。</a:t>
            </a:r>
            <a:endParaRPr lang="en-US" sz="1400" dirty="0"/>
          </a:p>
        </p:txBody>
      </p:sp>
      <p:sp>
        <p:nvSpPr>
          <p:cNvPr id="11" name="Shape 9"/>
          <p:cNvSpPr/>
          <p:nvPr/>
        </p:nvSpPr>
        <p:spPr>
          <a:xfrm>
            <a:off x="548640" y="3532632"/>
            <a:ext cx="3515258" cy="652272"/>
          </a:xfrm>
          <a:prstGeom prst="roundRect">
            <a:avLst>
              <a:gd name="adj" fmla="val 14019"/>
            </a:avLst>
          </a:prstGeom>
          <a:solidFill>
            <a:srgbClr val="FFFFFF"/>
          </a:solidFill>
          <a:ln w="9525">
            <a:solidFill>
              <a:srgbClr val="DCE2F2"/>
            </a:solidFill>
            <a:prstDash val="solid"/>
          </a:ln>
        </p:spPr>
      </p:sp>
      <p:sp>
        <p:nvSpPr>
          <p:cNvPr id="12" name="Text 10"/>
          <p:cNvSpPr txBox="1"/>
          <p:nvPr/>
        </p:nvSpPr>
        <p:spPr>
          <a:xfrm>
            <a:off x="685800" y="3624072"/>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二进制｜</a:t>
            </a:r>
            <a:pPr indent="0" marL="0">
              <a:buNone/>
            </a:pPr>
            <a:r>
              <a:rPr lang="en-US" sz="1400" dirty="0">
                <a:solidFill>
                  <a:srgbClr val="1B2140"/>
                </a:solidFill>
              </a:rPr>
              <a:t>只用“开灯”和“关灯”两种状态来写所有的字。</a:t>
            </a:r>
            <a:endParaRPr lang="en-US" sz="1400" dirty="0"/>
          </a:p>
        </p:txBody>
      </p:sp>
      <p:sp>
        <p:nvSpPr>
          <p:cNvPr id="13" name="Shape 11"/>
          <p:cNvSpPr/>
          <p:nvPr/>
        </p:nvSpPr>
        <p:spPr>
          <a:xfrm>
            <a:off x="548640" y="4294632"/>
            <a:ext cx="3515258" cy="652272"/>
          </a:xfrm>
          <a:prstGeom prst="roundRect">
            <a:avLst>
              <a:gd name="adj" fmla="val 14019"/>
            </a:avLst>
          </a:prstGeom>
          <a:solidFill>
            <a:srgbClr val="FFFFFF"/>
          </a:solidFill>
          <a:ln w="9525">
            <a:solidFill>
              <a:srgbClr val="DCE2F2"/>
            </a:solidFill>
            <a:prstDash val="solid"/>
          </a:ln>
        </p:spPr>
      </p:sp>
      <p:sp>
        <p:nvSpPr>
          <p:cNvPr id="14" name="Text 12"/>
          <p:cNvSpPr txBox="1"/>
          <p:nvPr/>
        </p:nvSpPr>
        <p:spPr>
          <a:xfrm>
            <a:off x="685800" y="4386072"/>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比特 / 字节｜</a:t>
            </a:r>
            <a:pPr indent="0" marL="0">
              <a:buNone/>
            </a:pPr>
            <a:r>
              <a:rPr lang="en-US" sz="1400" dirty="0">
                <a:solidFill>
                  <a:srgbClr val="1B2140"/>
                </a:solidFill>
              </a:rPr>
              <a:t>比特是一颗小灯泡，8颗灯泡排一排就是一个字节。</a:t>
            </a:r>
            <a:endParaRPr lang="en-US" sz="1400" dirty="0"/>
          </a:p>
        </p:txBody>
      </p:sp>
      <p:sp>
        <p:nvSpPr>
          <p:cNvPr id="15" name="Shape 13"/>
          <p:cNvSpPr/>
          <p:nvPr/>
        </p:nvSpPr>
        <p:spPr>
          <a:xfrm>
            <a:off x="4338218" y="1481328"/>
            <a:ext cx="3515258" cy="886968"/>
          </a:xfrm>
          <a:prstGeom prst="roundRect">
            <a:avLst>
              <a:gd name="adj" fmla="val 10309"/>
            </a:avLst>
          </a:prstGeom>
          <a:solidFill>
            <a:srgbClr val="FFFFFF"/>
          </a:solidFill>
          <a:ln w="9525">
            <a:solidFill>
              <a:srgbClr val="DCE2F2"/>
            </a:solidFill>
            <a:prstDash val="solid"/>
          </a:ln>
        </p:spPr>
      </p:sp>
      <p:sp>
        <p:nvSpPr>
          <p:cNvPr id="16" name="Text 14"/>
          <p:cNvSpPr txBox="1"/>
          <p:nvPr/>
        </p:nvSpPr>
        <p:spPr>
          <a:xfrm>
            <a:off x="4475378" y="1572768"/>
            <a:ext cx="3240938" cy="704088"/>
          </a:xfrm>
          <a:prstGeom prst="rect">
            <a:avLst/>
          </a:prstGeom>
          <a:noFill/>
          <a:ln/>
        </p:spPr>
        <p:txBody>
          <a:bodyPr wrap="square" lIns="0" tIns="0" rIns="0" bIns="0" rtlCol="0" anchor="ctr"/>
          <a:lstStyle/>
          <a:p>
            <a:pPr indent="0" marL="0">
              <a:buNone/>
            </a:pPr>
            <a:r>
              <a:rPr lang="en-US" sz="1400" b="1" dirty="0">
                <a:solidFill>
                  <a:srgbClr val="5A2FD3"/>
                </a:solidFill>
              </a:rPr>
              <a:t>输入—处理—存储—输出｜</a:t>
            </a:r>
            <a:pPr indent="0" marL="0">
              <a:buNone/>
            </a:pPr>
            <a:r>
              <a:rPr lang="en-US" sz="1400" dirty="0">
                <a:solidFill>
                  <a:srgbClr val="1B2140"/>
                </a:solidFill>
              </a:rPr>
              <a:t>眼睛看（输入）、大脑想（处理）、记在本子上（存储）、开口说（输出）。</a:t>
            </a:r>
            <a:endParaRPr lang="en-US" sz="1400" dirty="0"/>
          </a:p>
        </p:txBody>
      </p:sp>
      <p:sp>
        <p:nvSpPr>
          <p:cNvPr id="17" name="Shape 15"/>
          <p:cNvSpPr/>
          <p:nvPr/>
        </p:nvSpPr>
        <p:spPr>
          <a:xfrm>
            <a:off x="4338218" y="2478024"/>
            <a:ext cx="3515258" cy="417576"/>
          </a:xfrm>
          <a:prstGeom prst="roundRect">
            <a:avLst>
              <a:gd name="adj" fmla="val 21898"/>
            </a:avLst>
          </a:prstGeom>
          <a:solidFill>
            <a:srgbClr val="FFFFFF"/>
          </a:solidFill>
          <a:ln w="9525">
            <a:solidFill>
              <a:srgbClr val="DCE2F2"/>
            </a:solidFill>
            <a:prstDash val="solid"/>
          </a:ln>
        </p:spPr>
      </p:sp>
      <p:sp>
        <p:nvSpPr>
          <p:cNvPr id="18" name="Text 16"/>
          <p:cNvSpPr txBox="1"/>
          <p:nvPr/>
        </p:nvSpPr>
        <p:spPr>
          <a:xfrm>
            <a:off x="4475378" y="2569464"/>
            <a:ext cx="3240938" cy="234696"/>
          </a:xfrm>
          <a:prstGeom prst="rect">
            <a:avLst/>
          </a:prstGeom>
          <a:noFill/>
          <a:ln/>
        </p:spPr>
        <p:txBody>
          <a:bodyPr wrap="square" lIns="0" tIns="0" rIns="0" bIns="0" rtlCol="0" anchor="ctr"/>
          <a:lstStyle/>
          <a:p>
            <a:pPr indent="0" marL="0">
              <a:buNone/>
            </a:pPr>
            <a:r>
              <a:rPr lang="en-US" sz="1400" b="1" dirty="0">
                <a:solidFill>
                  <a:srgbClr val="B4501A"/>
                </a:solidFill>
              </a:rPr>
              <a:t>中央处理器｜</a:t>
            </a:r>
            <a:pPr indent="0" marL="0">
              <a:buNone/>
            </a:pPr>
            <a:r>
              <a:rPr lang="en-US" sz="1400" dirty="0">
                <a:solidFill>
                  <a:srgbClr val="1B2140"/>
                </a:solidFill>
              </a:rPr>
              <a:t>计算机的“总指挥”。</a:t>
            </a:r>
            <a:endParaRPr lang="en-US" sz="1400" dirty="0"/>
          </a:p>
        </p:txBody>
      </p:sp>
      <p:sp>
        <p:nvSpPr>
          <p:cNvPr id="19" name="Shape 17"/>
          <p:cNvSpPr/>
          <p:nvPr/>
        </p:nvSpPr>
        <p:spPr>
          <a:xfrm>
            <a:off x="4338218" y="3005328"/>
            <a:ext cx="3515258" cy="652272"/>
          </a:xfrm>
          <a:prstGeom prst="roundRect">
            <a:avLst>
              <a:gd name="adj" fmla="val 14019"/>
            </a:avLst>
          </a:prstGeom>
          <a:solidFill>
            <a:srgbClr val="FFFFFF"/>
          </a:solidFill>
          <a:ln w="9525">
            <a:solidFill>
              <a:srgbClr val="DCE2F2"/>
            </a:solidFill>
            <a:prstDash val="solid"/>
          </a:ln>
        </p:spPr>
      </p:sp>
      <p:sp>
        <p:nvSpPr>
          <p:cNvPr id="20" name="Text 18"/>
          <p:cNvSpPr txBox="1"/>
          <p:nvPr/>
        </p:nvSpPr>
        <p:spPr>
          <a:xfrm>
            <a:off x="4475378" y="3096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图形处理器｜</a:t>
            </a:r>
            <a:pPr indent="0" marL="0">
              <a:buNone/>
            </a:pPr>
            <a:r>
              <a:rPr lang="en-US" sz="1400" dirty="0">
                <a:solidFill>
                  <a:srgbClr val="1B2140"/>
                </a:solidFill>
              </a:rPr>
              <a:t>一支人数众多、能同时画很多小格子的画师团队。</a:t>
            </a:r>
            <a:endParaRPr lang="en-US" sz="1400" dirty="0"/>
          </a:p>
        </p:txBody>
      </p:sp>
      <p:sp>
        <p:nvSpPr>
          <p:cNvPr id="21" name="Shape 19"/>
          <p:cNvSpPr/>
          <p:nvPr/>
        </p:nvSpPr>
        <p:spPr>
          <a:xfrm>
            <a:off x="4338218" y="3767328"/>
            <a:ext cx="3515258" cy="652272"/>
          </a:xfrm>
          <a:prstGeom prst="roundRect">
            <a:avLst>
              <a:gd name="adj" fmla="val 14019"/>
            </a:avLst>
          </a:prstGeom>
          <a:solidFill>
            <a:srgbClr val="FFFFFF"/>
          </a:solidFill>
          <a:ln w="9525">
            <a:solidFill>
              <a:srgbClr val="DCE2F2"/>
            </a:solidFill>
            <a:prstDash val="solid"/>
          </a:ln>
        </p:spPr>
      </p:sp>
      <p:sp>
        <p:nvSpPr>
          <p:cNvPr id="22" name="Text 20"/>
          <p:cNvSpPr txBox="1"/>
          <p:nvPr/>
        </p:nvSpPr>
        <p:spPr>
          <a:xfrm>
            <a:off x="4475378" y="3858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内存｜</a:t>
            </a:r>
            <a:pPr indent="0" marL="0">
              <a:buNone/>
            </a:pPr>
            <a:r>
              <a:rPr lang="en-US" sz="1400" dirty="0">
                <a:solidFill>
                  <a:srgbClr val="1B2140"/>
                </a:solidFill>
              </a:rPr>
              <a:t>做作业时的书桌：放正在用的东西，放学（断电）就清空。</a:t>
            </a:r>
            <a:endParaRPr lang="en-US" sz="1400" dirty="0"/>
          </a:p>
        </p:txBody>
      </p:sp>
      <p:sp>
        <p:nvSpPr>
          <p:cNvPr id="23" name="Shape 21"/>
          <p:cNvSpPr/>
          <p:nvPr/>
        </p:nvSpPr>
        <p:spPr>
          <a:xfrm>
            <a:off x="4338218" y="4529328"/>
            <a:ext cx="3515258" cy="652272"/>
          </a:xfrm>
          <a:prstGeom prst="roundRect">
            <a:avLst>
              <a:gd name="adj" fmla="val 14019"/>
            </a:avLst>
          </a:prstGeom>
          <a:solidFill>
            <a:srgbClr val="FFFFFF"/>
          </a:solidFill>
          <a:ln w="9525">
            <a:solidFill>
              <a:srgbClr val="DCE2F2"/>
            </a:solidFill>
            <a:prstDash val="solid"/>
          </a:ln>
        </p:spPr>
      </p:sp>
      <p:sp>
        <p:nvSpPr>
          <p:cNvPr id="24" name="Text 22"/>
          <p:cNvSpPr txBox="1"/>
          <p:nvPr/>
        </p:nvSpPr>
        <p:spPr>
          <a:xfrm>
            <a:off x="4475378" y="4620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固态硬盘｜</a:t>
            </a:r>
            <a:pPr indent="0" marL="0">
              <a:buNone/>
            </a:pPr>
            <a:r>
              <a:rPr lang="en-US" sz="1400" dirty="0">
                <a:solidFill>
                  <a:srgbClr val="1B2140"/>
                </a:solidFill>
              </a:rPr>
              <a:t>书柜：东西放进去，断电也还在。</a:t>
            </a:r>
            <a:endParaRPr lang="en-US" sz="1400" dirty="0"/>
          </a:p>
        </p:txBody>
      </p:sp>
      <p:sp>
        <p:nvSpPr>
          <p:cNvPr id="25" name="Shape 23"/>
          <p:cNvSpPr/>
          <p:nvPr/>
        </p:nvSpPr>
        <p:spPr>
          <a:xfrm>
            <a:off x="8127797" y="1481328"/>
            <a:ext cx="3515258" cy="417576"/>
          </a:xfrm>
          <a:prstGeom prst="roundRect">
            <a:avLst>
              <a:gd name="adj" fmla="val 21898"/>
            </a:avLst>
          </a:prstGeom>
          <a:solidFill>
            <a:srgbClr val="FFFFFF"/>
          </a:solidFill>
          <a:ln w="9525">
            <a:solidFill>
              <a:srgbClr val="DCE2F2"/>
            </a:solidFill>
            <a:prstDash val="solid"/>
          </a:ln>
        </p:spPr>
      </p:sp>
      <p:sp>
        <p:nvSpPr>
          <p:cNvPr id="26" name="Text 24"/>
          <p:cNvSpPr txBox="1"/>
          <p:nvPr/>
        </p:nvSpPr>
        <p:spPr>
          <a:xfrm>
            <a:off x="8264957" y="1572768"/>
            <a:ext cx="3240938" cy="234696"/>
          </a:xfrm>
          <a:prstGeom prst="rect">
            <a:avLst/>
          </a:prstGeom>
          <a:noFill/>
          <a:ln/>
        </p:spPr>
        <p:txBody>
          <a:bodyPr wrap="square" lIns="0" tIns="0" rIns="0" bIns="0" rtlCol="0" anchor="ctr"/>
          <a:lstStyle/>
          <a:p>
            <a:pPr indent="0" marL="0">
              <a:buNone/>
            </a:pPr>
            <a:r>
              <a:rPr lang="en-US" sz="1400" b="1" dirty="0">
                <a:solidFill>
                  <a:srgbClr val="B4501A"/>
                </a:solidFill>
              </a:rPr>
              <a:t>主板｜</a:t>
            </a:r>
            <a:pPr indent="0" marL="0">
              <a:buNone/>
            </a:pPr>
            <a:r>
              <a:rPr lang="en-US" sz="1400" dirty="0">
                <a:solidFill>
                  <a:srgbClr val="1B2140"/>
                </a:solidFill>
              </a:rPr>
              <a:t>连接城市各处的道路网。</a:t>
            </a:r>
            <a:endParaRPr lang="en-US" sz="1400" dirty="0"/>
          </a:p>
        </p:txBody>
      </p:sp>
      <p:sp>
        <p:nvSpPr>
          <p:cNvPr id="27" name="Shape 25"/>
          <p:cNvSpPr/>
          <p:nvPr/>
        </p:nvSpPr>
        <p:spPr>
          <a:xfrm>
            <a:off x="8127797" y="2008632"/>
            <a:ext cx="3515258" cy="652272"/>
          </a:xfrm>
          <a:prstGeom prst="roundRect">
            <a:avLst>
              <a:gd name="adj" fmla="val 14019"/>
            </a:avLst>
          </a:prstGeom>
          <a:solidFill>
            <a:srgbClr val="FFFFFF"/>
          </a:solidFill>
          <a:ln w="9525">
            <a:solidFill>
              <a:srgbClr val="DCE2F2"/>
            </a:solidFill>
            <a:prstDash val="solid"/>
          </a:ln>
        </p:spPr>
      </p:sp>
      <p:sp>
        <p:nvSpPr>
          <p:cNvPr id="28" name="Text 26"/>
          <p:cNvSpPr txBox="1"/>
          <p:nvPr/>
        </p:nvSpPr>
        <p:spPr>
          <a:xfrm>
            <a:off x="8264957" y="2100072"/>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晶体管｜</a:t>
            </a:r>
            <a:pPr indent="0" marL="0">
              <a:buNone/>
            </a:pPr>
            <a:r>
              <a:rPr lang="en-US" sz="1400" dirty="0">
                <a:solidFill>
                  <a:srgbClr val="1B2140"/>
                </a:solidFill>
              </a:rPr>
              <a:t>一个极小的、由电控制的开关。</a:t>
            </a:r>
            <a:endParaRPr lang="en-US" sz="1400" dirty="0"/>
          </a:p>
        </p:txBody>
      </p:sp>
      <p:sp>
        <p:nvSpPr>
          <p:cNvPr id="29" name="Shape 27"/>
          <p:cNvSpPr/>
          <p:nvPr/>
        </p:nvSpPr>
        <p:spPr>
          <a:xfrm>
            <a:off x="8127797" y="2770632"/>
            <a:ext cx="3515258" cy="652272"/>
          </a:xfrm>
          <a:prstGeom prst="roundRect">
            <a:avLst>
              <a:gd name="adj" fmla="val 14019"/>
            </a:avLst>
          </a:prstGeom>
          <a:solidFill>
            <a:srgbClr val="FFFFFF"/>
          </a:solidFill>
          <a:ln w="9525">
            <a:solidFill>
              <a:srgbClr val="DCE2F2"/>
            </a:solidFill>
            <a:prstDash val="solid"/>
          </a:ln>
        </p:spPr>
      </p:sp>
      <p:sp>
        <p:nvSpPr>
          <p:cNvPr id="30" name="Text 28"/>
          <p:cNvSpPr txBox="1"/>
          <p:nvPr/>
        </p:nvSpPr>
        <p:spPr>
          <a:xfrm>
            <a:off x="8264957" y="2862072"/>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集成电路 / 芯片｜</a:t>
            </a:r>
            <a:pPr indent="0" marL="0">
              <a:buNone/>
            </a:pPr>
            <a:r>
              <a:rPr lang="en-US" sz="1400" dirty="0">
                <a:solidFill>
                  <a:srgbClr val="1B2140"/>
                </a:solidFill>
              </a:rPr>
              <a:t>把整座城市的电线和开关缩印在一张指甲大的“地图”上。</a:t>
            </a:r>
            <a:endParaRPr lang="en-US" sz="1400" dirty="0"/>
          </a:p>
        </p:txBody>
      </p:sp>
      <p:sp>
        <p:nvSpPr>
          <p:cNvPr id="31" name="Shape 29"/>
          <p:cNvSpPr/>
          <p:nvPr/>
        </p:nvSpPr>
        <p:spPr>
          <a:xfrm>
            <a:off x="8127797" y="3532632"/>
            <a:ext cx="3515258" cy="652272"/>
          </a:xfrm>
          <a:prstGeom prst="roundRect">
            <a:avLst>
              <a:gd name="adj" fmla="val 14019"/>
            </a:avLst>
          </a:prstGeom>
          <a:solidFill>
            <a:srgbClr val="FFFFFF"/>
          </a:solidFill>
          <a:ln w="9525">
            <a:solidFill>
              <a:srgbClr val="DCE2F2"/>
            </a:solidFill>
            <a:prstDash val="solid"/>
          </a:ln>
        </p:spPr>
      </p:sp>
      <p:sp>
        <p:nvSpPr>
          <p:cNvPr id="32" name="Text 30"/>
          <p:cNvSpPr txBox="1"/>
          <p:nvPr/>
        </p:nvSpPr>
        <p:spPr>
          <a:xfrm>
            <a:off x="8264957" y="3624072"/>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微处理器｜</a:t>
            </a:r>
            <a:pPr indent="0" marL="0">
              <a:buNone/>
            </a:pPr>
            <a:r>
              <a:rPr lang="en-US" sz="1400" dirty="0">
                <a:solidFill>
                  <a:srgbClr val="1B2140"/>
                </a:solidFill>
              </a:rPr>
              <a:t>装进一颗芯片里的计算机大脑。</a:t>
            </a:r>
            <a:endParaRPr lang="en-US" sz="1400" dirty="0"/>
          </a:p>
        </p:txBody>
      </p:sp>
      <p:sp>
        <p:nvSpPr>
          <p:cNvPr id="33" name="Shape 31"/>
          <p:cNvSpPr/>
          <p:nvPr/>
        </p:nvSpPr>
        <p:spPr>
          <a:xfrm>
            <a:off x="8127797" y="4294632"/>
            <a:ext cx="3515258" cy="652272"/>
          </a:xfrm>
          <a:prstGeom prst="roundRect">
            <a:avLst>
              <a:gd name="adj" fmla="val 14019"/>
            </a:avLst>
          </a:prstGeom>
          <a:solidFill>
            <a:srgbClr val="FFFFFF"/>
          </a:solidFill>
          <a:ln w="9525">
            <a:solidFill>
              <a:srgbClr val="DCE2F2"/>
            </a:solidFill>
            <a:prstDash val="solid"/>
          </a:ln>
        </p:spPr>
      </p:sp>
      <p:sp>
        <p:nvSpPr>
          <p:cNvPr id="34" name="Text 32"/>
          <p:cNvSpPr txBox="1"/>
          <p:nvPr/>
        </p:nvSpPr>
        <p:spPr>
          <a:xfrm>
            <a:off x="8264957" y="4386072"/>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摩尔定律｜</a:t>
            </a:r>
            <a:pPr indent="0" marL="0">
              <a:buNone/>
            </a:pPr>
            <a:r>
              <a:rPr lang="en-US" sz="1400" dirty="0">
                <a:solidFill>
                  <a:srgbClr val="1B2140"/>
                </a:solidFill>
              </a:rPr>
              <a:t>芯片界的“成长节拍器”——但节拍会变慢。</a:t>
            </a:r>
            <a:endParaRPr lang="en-US" sz="1400" dirty="0"/>
          </a:p>
        </p:txBody>
      </p:sp>
      <p:sp>
        <p:nvSpPr>
          <p:cNvPr id="35" name="Text 33"/>
          <p:cNvSpPr txBox="1"/>
          <p:nvPr/>
        </p:nvSpPr>
        <p:spPr>
          <a:xfrm>
            <a:off x="548640" y="6035040"/>
            <a:ext cx="11094415" cy="256032"/>
          </a:xfrm>
          <a:prstGeom prst="rect">
            <a:avLst/>
          </a:prstGeom>
          <a:noFill/>
          <a:ln/>
        </p:spPr>
        <p:txBody>
          <a:bodyPr wrap="square" lIns="0" tIns="0" rIns="0" bIns="0" rtlCol="0" anchor="t"/>
          <a:lstStyle/>
          <a:p>
            <a:pPr indent="0" marL="0">
              <a:buNone/>
            </a:pPr>
            <a:r>
              <a:rPr lang="en-US" sz="1100" dirty="0">
                <a:solidFill>
                  <a:srgbClr val="5A6280"/>
                </a:solidFill>
              </a:rPr>
              <a:t>卡片上是儿童能懂的比喻；英文名与不失真的准确解释见本页备注（正文相应页面也有）。</a:t>
            </a:r>
            <a:endParaRPr lang="en-US" sz="11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术语表（2/4）</a:t>
            </a:r>
            <a:endParaRPr lang="en-US" sz="3600" dirty="0"/>
          </a:p>
        </p:txBody>
      </p:sp>
      <p:sp>
        <p:nvSpPr>
          <p:cNvPr id="5" name="Shape 3"/>
          <p:cNvSpPr/>
          <p:nvPr/>
        </p:nvSpPr>
        <p:spPr>
          <a:xfrm>
            <a:off x="548640" y="1481328"/>
            <a:ext cx="3515258" cy="652272"/>
          </a:xfrm>
          <a:prstGeom prst="roundRect">
            <a:avLst>
              <a:gd name="adj" fmla="val 14019"/>
            </a:avLst>
          </a:prstGeom>
          <a:solidFill>
            <a:srgbClr val="FFFFFF"/>
          </a:solidFill>
          <a:ln w="9525">
            <a:solidFill>
              <a:srgbClr val="DCE2F2"/>
            </a:solidFill>
            <a:prstDash val="solid"/>
          </a:ln>
        </p:spPr>
      </p:sp>
      <p:sp>
        <p:nvSpPr>
          <p:cNvPr id="6" name="Text 4"/>
          <p:cNvSpPr txBox="1"/>
          <p:nvPr/>
        </p:nvSpPr>
        <p:spPr>
          <a:xfrm>
            <a:off x="685800" y="1572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真空管｜</a:t>
            </a:r>
            <a:pPr indent="0" marL="0">
              <a:buNone/>
            </a:pPr>
            <a:r>
              <a:rPr lang="en-US" sz="1400" dirty="0">
                <a:solidFill>
                  <a:srgbClr val="1B2140"/>
                </a:solidFill>
              </a:rPr>
              <a:t>会发热发光的玻璃“电子阀门”。</a:t>
            </a:r>
            <a:endParaRPr lang="en-US" sz="1400" dirty="0"/>
          </a:p>
        </p:txBody>
      </p:sp>
      <p:sp>
        <p:nvSpPr>
          <p:cNvPr id="7" name="Shape 5"/>
          <p:cNvSpPr/>
          <p:nvPr/>
        </p:nvSpPr>
        <p:spPr>
          <a:xfrm>
            <a:off x="548640" y="2243328"/>
            <a:ext cx="3515258" cy="652272"/>
          </a:xfrm>
          <a:prstGeom prst="roundRect">
            <a:avLst>
              <a:gd name="adj" fmla="val 14019"/>
            </a:avLst>
          </a:prstGeom>
          <a:solidFill>
            <a:srgbClr val="FFFFFF"/>
          </a:solidFill>
          <a:ln w="9525">
            <a:solidFill>
              <a:srgbClr val="DCE2F2"/>
            </a:solidFill>
            <a:prstDash val="solid"/>
          </a:ln>
        </p:spPr>
      </p:sp>
      <p:sp>
        <p:nvSpPr>
          <p:cNvPr id="8" name="Text 6"/>
          <p:cNvSpPr txBox="1"/>
          <p:nvPr/>
        </p:nvSpPr>
        <p:spPr>
          <a:xfrm>
            <a:off x="685800" y="2334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存储程序｜</a:t>
            </a:r>
            <a:pPr indent="0" marL="0">
              <a:buNone/>
            </a:pPr>
            <a:r>
              <a:rPr lang="en-US" sz="1400" dirty="0">
                <a:solidFill>
                  <a:srgbClr val="1B2140"/>
                </a:solidFill>
              </a:rPr>
              <a:t>把菜谱和食材放在同一个冰箱里，想换菜谱随时拿。</a:t>
            </a:r>
            <a:endParaRPr lang="en-US" sz="1400" dirty="0"/>
          </a:p>
        </p:txBody>
      </p:sp>
      <p:sp>
        <p:nvSpPr>
          <p:cNvPr id="9" name="Shape 7"/>
          <p:cNvSpPr/>
          <p:nvPr/>
        </p:nvSpPr>
        <p:spPr>
          <a:xfrm>
            <a:off x="548640" y="3005328"/>
            <a:ext cx="3515258" cy="652272"/>
          </a:xfrm>
          <a:prstGeom prst="roundRect">
            <a:avLst>
              <a:gd name="adj" fmla="val 14019"/>
            </a:avLst>
          </a:prstGeom>
          <a:solidFill>
            <a:srgbClr val="FFFFFF"/>
          </a:solidFill>
          <a:ln w="9525">
            <a:solidFill>
              <a:srgbClr val="DCE2F2"/>
            </a:solidFill>
            <a:prstDash val="solid"/>
          </a:ln>
        </p:spPr>
      </p:sp>
      <p:sp>
        <p:nvSpPr>
          <p:cNvPr id="10" name="Text 8"/>
          <p:cNvSpPr txBox="1"/>
          <p:nvPr/>
        </p:nvSpPr>
        <p:spPr>
          <a:xfrm>
            <a:off x="685800" y="3096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大型机｜</a:t>
            </a:r>
            <a:pPr indent="0" marL="0">
              <a:buNone/>
            </a:pPr>
            <a:r>
              <a:rPr lang="en-US" sz="1400" dirty="0">
                <a:solidFill>
                  <a:srgbClr val="1B2140"/>
                </a:solidFill>
              </a:rPr>
              <a:t>银行的“超级账房先生”，可靠又能同时服务很多人。</a:t>
            </a:r>
            <a:endParaRPr lang="en-US" sz="1400" dirty="0"/>
          </a:p>
        </p:txBody>
      </p:sp>
      <p:sp>
        <p:nvSpPr>
          <p:cNvPr id="11" name="Shape 9"/>
          <p:cNvSpPr/>
          <p:nvPr/>
        </p:nvSpPr>
        <p:spPr>
          <a:xfrm>
            <a:off x="548640" y="3767328"/>
            <a:ext cx="3515258" cy="652272"/>
          </a:xfrm>
          <a:prstGeom prst="roundRect">
            <a:avLst>
              <a:gd name="adj" fmla="val 14019"/>
            </a:avLst>
          </a:prstGeom>
          <a:solidFill>
            <a:srgbClr val="FFFFFF"/>
          </a:solidFill>
          <a:ln w="9525">
            <a:solidFill>
              <a:srgbClr val="DCE2F2"/>
            </a:solidFill>
            <a:prstDash val="solid"/>
          </a:ln>
        </p:spPr>
      </p:sp>
      <p:sp>
        <p:nvSpPr>
          <p:cNvPr id="12" name="Text 10"/>
          <p:cNvSpPr txBox="1"/>
          <p:nvPr/>
        </p:nvSpPr>
        <p:spPr>
          <a:xfrm>
            <a:off x="685800" y="3858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超级计算机｜</a:t>
            </a:r>
            <a:pPr indent="0" marL="0">
              <a:buNone/>
            </a:pPr>
            <a:r>
              <a:rPr lang="en-US" sz="1400" dirty="0">
                <a:solidFill>
                  <a:srgbClr val="1B2140"/>
                </a:solidFill>
              </a:rPr>
              <a:t>成千上万个计算大脑一起解一道超级难题。</a:t>
            </a:r>
            <a:endParaRPr lang="en-US" sz="1400" dirty="0"/>
          </a:p>
        </p:txBody>
      </p:sp>
      <p:sp>
        <p:nvSpPr>
          <p:cNvPr id="13" name="Shape 11"/>
          <p:cNvSpPr/>
          <p:nvPr/>
        </p:nvSpPr>
        <p:spPr>
          <a:xfrm>
            <a:off x="548640" y="4529328"/>
            <a:ext cx="3515258" cy="652272"/>
          </a:xfrm>
          <a:prstGeom prst="roundRect">
            <a:avLst>
              <a:gd name="adj" fmla="val 14019"/>
            </a:avLst>
          </a:prstGeom>
          <a:solidFill>
            <a:srgbClr val="FFFFFF"/>
          </a:solidFill>
          <a:ln w="9525">
            <a:solidFill>
              <a:srgbClr val="DCE2F2"/>
            </a:solidFill>
            <a:prstDash val="solid"/>
          </a:ln>
        </p:spPr>
      </p:sp>
      <p:sp>
        <p:nvSpPr>
          <p:cNvPr id="14" name="Text 12"/>
          <p:cNvSpPr txBox="1"/>
          <p:nvPr/>
        </p:nvSpPr>
        <p:spPr>
          <a:xfrm>
            <a:off x="685800" y="4620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服务器｜</a:t>
            </a:r>
            <a:pPr indent="0" marL="0">
              <a:buNone/>
            </a:pPr>
            <a:r>
              <a:rPr lang="en-US" sz="1400" dirty="0">
                <a:solidFill>
                  <a:srgbClr val="1B2140"/>
                </a:solidFill>
              </a:rPr>
              <a:t>餐厅里的服务员——你点菜，它给你送来。</a:t>
            </a:r>
            <a:endParaRPr lang="en-US" sz="1400" dirty="0"/>
          </a:p>
        </p:txBody>
      </p:sp>
      <p:sp>
        <p:nvSpPr>
          <p:cNvPr id="15" name="Shape 13"/>
          <p:cNvSpPr/>
          <p:nvPr/>
        </p:nvSpPr>
        <p:spPr>
          <a:xfrm>
            <a:off x="4338218" y="1481328"/>
            <a:ext cx="3515258" cy="886968"/>
          </a:xfrm>
          <a:prstGeom prst="roundRect">
            <a:avLst>
              <a:gd name="adj" fmla="val 10309"/>
            </a:avLst>
          </a:prstGeom>
          <a:solidFill>
            <a:srgbClr val="FFFFFF"/>
          </a:solidFill>
          <a:ln w="9525">
            <a:solidFill>
              <a:srgbClr val="DCE2F2"/>
            </a:solidFill>
            <a:prstDash val="solid"/>
          </a:ln>
        </p:spPr>
      </p:sp>
      <p:sp>
        <p:nvSpPr>
          <p:cNvPr id="16" name="Text 14"/>
          <p:cNvSpPr txBox="1"/>
          <p:nvPr/>
        </p:nvSpPr>
        <p:spPr>
          <a:xfrm>
            <a:off x="4475378" y="1572768"/>
            <a:ext cx="3240938" cy="704088"/>
          </a:xfrm>
          <a:prstGeom prst="rect">
            <a:avLst/>
          </a:prstGeom>
          <a:noFill/>
          <a:ln/>
        </p:spPr>
        <p:txBody>
          <a:bodyPr wrap="square" lIns="0" tIns="0" rIns="0" bIns="0" rtlCol="0" anchor="ctr"/>
          <a:lstStyle/>
          <a:p>
            <a:pPr indent="0" marL="0">
              <a:buNone/>
            </a:pPr>
            <a:r>
              <a:rPr lang="en-US" sz="1400" b="1" dirty="0">
                <a:solidFill>
                  <a:srgbClr val="5A2FD3"/>
                </a:solidFill>
              </a:rPr>
              <a:t>操作系统｜</a:t>
            </a:r>
            <a:pPr indent="0" marL="0">
              <a:buNone/>
            </a:pPr>
            <a:r>
              <a:rPr lang="en-US" sz="1400" dirty="0">
                <a:solidFill>
                  <a:srgbClr val="1B2140"/>
                </a:solidFill>
              </a:rPr>
              <a:t>学校的教务处：安排教室、时间和资源，让每个班级（程序）有序上课。</a:t>
            </a:r>
            <a:endParaRPr lang="en-US" sz="1400" dirty="0"/>
          </a:p>
        </p:txBody>
      </p:sp>
      <p:sp>
        <p:nvSpPr>
          <p:cNvPr id="17" name="Shape 15"/>
          <p:cNvSpPr/>
          <p:nvPr/>
        </p:nvSpPr>
        <p:spPr>
          <a:xfrm>
            <a:off x="4338218" y="2478024"/>
            <a:ext cx="3515258" cy="652272"/>
          </a:xfrm>
          <a:prstGeom prst="roundRect">
            <a:avLst>
              <a:gd name="adj" fmla="val 14019"/>
            </a:avLst>
          </a:prstGeom>
          <a:solidFill>
            <a:srgbClr val="FFFFFF"/>
          </a:solidFill>
          <a:ln w="9525">
            <a:solidFill>
              <a:srgbClr val="DCE2F2"/>
            </a:solidFill>
            <a:prstDash val="solid"/>
          </a:ln>
        </p:spPr>
      </p:sp>
      <p:sp>
        <p:nvSpPr>
          <p:cNvPr id="18" name="Text 16"/>
          <p:cNvSpPr txBox="1"/>
          <p:nvPr/>
        </p:nvSpPr>
        <p:spPr>
          <a:xfrm>
            <a:off x="4475378" y="2569464"/>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内核｜</a:t>
            </a:r>
            <a:pPr indent="0" marL="0">
              <a:buNone/>
            </a:pPr>
            <a:r>
              <a:rPr lang="en-US" sz="1400" dirty="0">
                <a:solidFill>
                  <a:srgbClr val="1B2140"/>
                </a:solidFill>
              </a:rPr>
              <a:t>教务处里最核心的“校长办公室”。</a:t>
            </a:r>
            <a:endParaRPr lang="en-US" sz="1400" dirty="0"/>
          </a:p>
        </p:txBody>
      </p:sp>
      <p:sp>
        <p:nvSpPr>
          <p:cNvPr id="19" name="Shape 17"/>
          <p:cNvSpPr/>
          <p:nvPr/>
        </p:nvSpPr>
        <p:spPr>
          <a:xfrm>
            <a:off x="4338218" y="3240024"/>
            <a:ext cx="3515258" cy="417576"/>
          </a:xfrm>
          <a:prstGeom prst="roundRect">
            <a:avLst>
              <a:gd name="adj" fmla="val 21898"/>
            </a:avLst>
          </a:prstGeom>
          <a:solidFill>
            <a:srgbClr val="FFFFFF"/>
          </a:solidFill>
          <a:ln w="9525">
            <a:solidFill>
              <a:srgbClr val="DCE2F2"/>
            </a:solidFill>
            <a:prstDash val="solid"/>
          </a:ln>
        </p:spPr>
      </p:sp>
      <p:sp>
        <p:nvSpPr>
          <p:cNvPr id="20" name="Text 18"/>
          <p:cNvSpPr txBox="1"/>
          <p:nvPr/>
        </p:nvSpPr>
        <p:spPr>
          <a:xfrm>
            <a:off x="4475378" y="3331464"/>
            <a:ext cx="3240938" cy="234696"/>
          </a:xfrm>
          <a:prstGeom prst="rect">
            <a:avLst/>
          </a:prstGeom>
          <a:noFill/>
          <a:ln/>
        </p:spPr>
        <p:txBody>
          <a:bodyPr wrap="square" lIns="0" tIns="0" rIns="0" bIns="0" rtlCol="0" anchor="ctr"/>
          <a:lstStyle/>
          <a:p>
            <a:pPr indent="0" marL="0">
              <a:buNone/>
            </a:pPr>
            <a:r>
              <a:rPr lang="en-US" sz="1400" b="1" dirty="0">
                <a:solidFill>
                  <a:srgbClr val="16855E"/>
                </a:solidFill>
              </a:rPr>
              <a:t>应用程序｜</a:t>
            </a:r>
            <a:pPr indent="0" marL="0">
              <a:buNone/>
            </a:pPr>
            <a:r>
              <a:rPr lang="en-US" sz="1400" dirty="0">
                <a:solidFill>
                  <a:srgbClr val="1B2140"/>
                </a:solidFill>
              </a:rPr>
              <a:t>在教室里上课的各个班级。</a:t>
            </a:r>
            <a:endParaRPr lang="en-US" sz="1400" dirty="0"/>
          </a:p>
        </p:txBody>
      </p:sp>
      <p:sp>
        <p:nvSpPr>
          <p:cNvPr id="21" name="Shape 19"/>
          <p:cNvSpPr/>
          <p:nvPr/>
        </p:nvSpPr>
        <p:spPr>
          <a:xfrm>
            <a:off x="4338218" y="3767328"/>
            <a:ext cx="3515258" cy="652272"/>
          </a:xfrm>
          <a:prstGeom prst="roundRect">
            <a:avLst>
              <a:gd name="adj" fmla="val 14019"/>
            </a:avLst>
          </a:prstGeom>
          <a:solidFill>
            <a:srgbClr val="FFFFFF"/>
          </a:solidFill>
          <a:ln w="9525">
            <a:solidFill>
              <a:srgbClr val="DCE2F2"/>
            </a:solidFill>
            <a:prstDash val="solid"/>
          </a:ln>
        </p:spPr>
      </p:sp>
      <p:sp>
        <p:nvSpPr>
          <p:cNvPr id="22" name="Text 20"/>
          <p:cNvSpPr txBox="1"/>
          <p:nvPr/>
        </p:nvSpPr>
        <p:spPr>
          <a:xfrm>
            <a:off x="4475378" y="3858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开源｜</a:t>
            </a:r>
            <a:pPr indent="0" marL="0">
              <a:buNone/>
            </a:pPr>
            <a:r>
              <a:rPr lang="en-US" sz="1400" dirty="0">
                <a:solidFill>
                  <a:srgbClr val="1B2140"/>
                </a:solidFill>
              </a:rPr>
              <a:t>公开的菜谱，大家可以学习、改进，但要遵守分享规则。</a:t>
            </a:r>
            <a:endParaRPr lang="en-US" sz="1400" dirty="0"/>
          </a:p>
        </p:txBody>
      </p:sp>
      <p:sp>
        <p:nvSpPr>
          <p:cNvPr id="23" name="Shape 21"/>
          <p:cNvSpPr/>
          <p:nvPr/>
        </p:nvSpPr>
        <p:spPr>
          <a:xfrm>
            <a:off x="4338218" y="4529328"/>
            <a:ext cx="3515258" cy="1121664"/>
          </a:xfrm>
          <a:prstGeom prst="roundRect">
            <a:avLst>
              <a:gd name="adj" fmla="val 8152"/>
            </a:avLst>
          </a:prstGeom>
          <a:solidFill>
            <a:srgbClr val="FFFFFF"/>
          </a:solidFill>
          <a:ln w="9525">
            <a:solidFill>
              <a:srgbClr val="DCE2F2"/>
            </a:solidFill>
            <a:prstDash val="solid"/>
          </a:ln>
        </p:spPr>
      </p:sp>
      <p:sp>
        <p:nvSpPr>
          <p:cNvPr id="24" name="Text 22"/>
          <p:cNvSpPr txBox="1"/>
          <p:nvPr/>
        </p:nvSpPr>
        <p:spPr>
          <a:xfrm>
            <a:off x="4475378" y="4620768"/>
            <a:ext cx="3240938" cy="938784"/>
          </a:xfrm>
          <a:prstGeom prst="rect">
            <a:avLst/>
          </a:prstGeom>
          <a:noFill/>
          <a:ln/>
        </p:spPr>
        <p:txBody>
          <a:bodyPr wrap="square" lIns="0" tIns="0" rIns="0" bIns="0" rtlCol="0" anchor="ctr"/>
          <a:lstStyle/>
          <a:p>
            <a:pPr indent="0" marL="0">
              <a:buNone/>
            </a:pPr>
            <a:r>
              <a:rPr lang="en-US" sz="1400" b="1" dirty="0">
                <a:solidFill>
                  <a:srgbClr val="5A2FD3"/>
                </a:solidFill>
              </a:rPr>
              <a:t>UNIX / Linux / macOS｜</a:t>
            </a:r>
            <a:pPr indent="0" marL="0">
              <a:buNone/>
            </a:pPr>
            <a:r>
              <a:rPr lang="en-US" sz="1400" dirty="0">
                <a:solidFill>
                  <a:srgbClr val="1B2140"/>
                </a:solidFill>
              </a:rPr>
              <a:t>UNIX是“老祖宗”；macOS是有血缘的后代；Linux是学了祖宗本领、但自己长大的“新家族”。</a:t>
            </a:r>
            <a:endParaRPr lang="en-US" sz="1400" dirty="0"/>
          </a:p>
        </p:txBody>
      </p:sp>
      <p:sp>
        <p:nvSpPr>
          <p:cNvPr id="25" name="Shape 23"/>
          <p:cNvSpPr/>
          <p:nvPr/>
        </p:nvSpPr>
        <p:spPr>
          <a:xfrm>
            <a:off x="8127797" y="1481328"/>
            <a:ext cx="3515258" cy="652272"/>
          </a:xfrm>
          <a:prstGeom prst="roundRect">
            <a:avLst>
              <a:gd name="adj" fmla="val 14019"/>
            </a:avLst>
          </a:prstGeom>
          <a:solidFill>
            <a:srgbClr val="FFFFFF"/>
          </a:solidFill>
          <a:ln w="9525">
            <a:solidFill>
              <a:srgbClr val="DCE2F2"/>
            </a:solidFill>
            <a:prstDash val="solid"/>
          </a:ln>
        </p:spPr>
      </p:sp>
      <p:sp>
        <p:nvSpPr>
          <p:cNvPr id="26" name="Text 24"/>
          <p:cNvSpPr txBox="1"/>
          <p:nvPr/>
        </p:nvSpPr>
        <p:spPr>
          <a:xfrm>
            <a:off x="8264957" y="1572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互联网｜</a:t>
            </a:r>
            <a:pPr indent="0" marL="0">
              <a:buNone/>
            </a:pPr>
            <a:r>
              <a:rPr lang="en-US" sz="1400" dirty="0">
                <a:solidFill>
                  <a:srgbClr val="1B2140"/>
                </a:solidFill>
              </a:rPr>
              <a:t>连接全世界城市的高速公路网。</a:t>
            </a:r>
            <a:endParaRPr lang="en-US" sz="1400" dirty="0"/>
          </a:p>
        </p:txBody>
      </p:sp>
      <p:sp>
        <p:nvSpPr>
          <p:cNvPr id="27" name="Shape 25"/>
          <p:cNvSpPr/>
          <p:nvPr/>
        </p:nvSpPr>
        <p:spPr>
          <a:xfrm>
            <a:off x="8127797" y="2243328"/>
            <a:ext cx="3515258" cy="652272"/>
          </a:xfrm>
          <a:prstGeom prst="roundRect">
            <a:avLst>
              <a:gd name="adj" fmla="val 14019"/>
            </a:avLst>
          </a:prstGeom>
          <a:solidFill>
            <a:srgbClr val="FFFFFF"/>
          </a:solidFill>
          <a:ln w="9525">
            <a:solidFill>
              <a:srgbClr val="DCE2F2"/>
            </a:solidFill>
            <a:prstDash val="solid"/>
          </a:ln>
        </p:spPr>
      </p:sp>
      <p:sp>
        <p:nvSpPr>
          <p:cNvPr id="28" name="Text 26"/>
          <p:cNvSpPr txBox="1"/>
          <p:nvPr/>
        </p:nvSpPr>
        <p:spPr>
          <a:xfrm>
            <a:off x="8264957" y="2334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万维网｜</a:t>
            </a:r>
            <a:pPr indent="0" marL="0">
              <a:buNone/>
            </a:pPr>
            <a:r>
              <a:rPr lang="en-US" sz="1400" dirty="0">
                <a:solidFill>
                  <a:srgbClr val="1B2140"/>
                </a:solidFill>
              </a:rPr>
              <a:t>高速公路上的一座座图书馆和商店。</a:t>
            </a:r>
            <a:endParaRPr lang="en-US" sz="1400" dirty="0"/>
          </a:p>
        </p:txBody>
      </p:sp>
      <p:sp>
        <p:nvSpPr>
          <p:cNvPr id="29" name="Shape 27"/>
          <p:cNvSpPr/>
          <p:nvPr/>
        </p:nvSpPr>
        <p:spPr>
          <a:xfrm>
            <a:off x="8127797" y="3005328"/>
            <a:ext cx="3515258" cy="652272"/>
          </a:xfrm>
          <a:prstGeom prst="roundRect">
            <a:avLst>
              <a:gd name="adj" fmla="val 14019"/>
            </a:avLst>
          </a:prstGeom>
          <a:solidFill>
            <a:srgbClr val="FFFFFF"/>
          </a:solidFill>
          <a:ln w="9525">
            <a:solidFill>
              <a:srgbClr val="DCE2F2"/>
            </a:solidFill>
            <a:prstDash val="solid"/>
          </a:ln>
        </p:spPr>
      </p:sp>
      <p:sp>
        <p:nvSpPr>
          <p:cNvPr id="30" name="Text 28"/>
          <p:cNvSpPr txBox="1"/>
          <p:nvPr/>
        </p:nvSpPr>
        <p:spPr>
          <a:xfrm>
            <a:off x="8264957" y="3096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协议｜</a:t>
            </a:r>
            <a:pPr indent="0" marL="0">
              <a:buNone/>
            </a:pPr>
            <a:r>
              <a:rPr lang="en-US" sz="1400" dirty="0">
                <a:solidFill>
                  <a:srgbClr val="1B2140"/>
                </a:solidFill>
              </a:rPr>
              <a:t>大家约定好的交通规则和说话方式。</a:t>
            </a:r>
            <a:endParaRPr lang="en-US" sz="1400" dirty="0"/>
          </a:p>
        </p:txBody>
      </p:sp>
      <p:sp>
        <p:nvSpPr>
          <p:cNvPr id="31" name="Shape 29"/>
          <p:cNvSpPr/>
          <p:nvPr/>
        </p:nvSpPr>
        <p:spPr>
          <a:xfrm>
            <a:off x="8127797" y="3767328"/>
            <a:ext cx="3515258" cy="652272"/>
          </a:xfrm>
          <a:prstGeom prst="roundRect">
            <a:avLst>
              <a:gd name="adj" fmla="val 14019"/>
            </a:avLst>
          </a:prstGeom>
          <a:solidFill>
            <a:srgbClr val="FFFFFF"/>
          </a:solidFill>
          <a:ln w="9525">
            <a:solidFill>
              <a:srgbClr val="DCE2F2"/>
            </a:solidFill>
            <a:prstDash val="solid"/>
          </a:ln>
        </p:spPr>
      </p:sp>
      <p:sp>
        <p:nvSpPr>
          <p:cNvPr id="32" name="Text 30"/>
          <p:cNvSpPr txBox="1"/>
          <p:nvPr/>
        </p:nvSpPr>
        <p:spPr>
          <a:xfrm>
            <a:off x="8264957" y="3858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TCP/IP｜</a:t>
            </a:r>
            <a:pPr indent="0" marL="0">
              <a:buNone/>
            </a:pPr>
            <a:r>
              <a:rPr lang="en-US" sz="1400" dirty="0">
                <a:solidFill>
                  <a:srgbClr val="1B2140"/>
                </a:solidFill>
              </a:rPr>
              <a:t>IP负责写地址，TCP负责确认包裹一件不少。</a:t>
            </a:r>
            <a:endParaRPr lang="en-US" sz="1400" dirty="0"/>
          </a:p>
        </p:txBody>
      </p:sp>
      <p:sp>
        <p:nvSpPr>
          <p:cNvPr id="33" name="Shape 31"/>
          <p:cNvSpPr/>
          <p:nvPr/>
        </p:nvSpPr>
        <p:spPr>
          <a:xfrm>
            <a:off x="8127797" y="4529328"/>
            <a:ext cx="3515258" cy="417576"/>
          </a:xfrm>
          <a:prstGeom prst="roundRect">
            <a:avLst>
              <a:gd name="adj" fmla="val 21898"/>
            </a:avLst>
          </a:prstGeom>
          <a:solidFill>
            <a:srgbClr val="FFFFFF"/>
          </a:solidFill>
          <a:ln w="9525">
            <a:solidFill>
              <a:srgbClr val="DCE2F2"/>
            </a:solidFill>
            <a:prstDash val="solid"/>
          </a:ln>
        </p:spPr>
      </p:sp>
      <p:sp>
        <p:nvSpPr>
          <p:cNvPr id="34" name="Text 32"/>
          <p:cNvSpPr txBox="1"/>
          <p:nvPr/>
        </p:nvSpPr>
        <p:spPr>
          <a:xfrm>
            <a:off x="8264957" y="4620768"/>
            <a:ext cx="3240938" cy="234696"/>
          </a:xfrm>
          <a:prstGeom prst="rect">
            <a:avLst/>
          </a:prstGeom>
          <a:noFill/>
          <a:ln/>
        </p:spPr>
        <p:txBody>
          <a:bodyPr wrap="square" lIns="0" tIns="0" rIns="0" bIns="0" rtlCol="0" anchor="ctr"/>
          <a:lstStyle/>
          <a:p>
            <a:pPr indent="0" marL="0">
              <a:buNone/>
            </a:pPr>
            <a:r>
              <a:rPr lang="en-US" sz="1400" b="1" dirty="0">
                <a:solidFill>
                  <a:srgbClr val="B4501A"/>
                </a:solidFill>
              </a:rPr>
              <a:t>IP地址｜</a:t>
            </a:r>
            <a:pPr indent="0" marL="0">
              <a:buNone/>
            </a:pPr>
            <a:r>
              <a:rPr lang="en-US" sz="1400" dirty="0">
                <a:solidFill>
                  <a:srgbClr val="1B2140"/>
                </a:solidFill>
              </a:rPr>
              <a:t>网络世界里的门牌号。</a:t>
            </a:r>
            <a:endParaRPr lang="en-US" sz="1400" dirty="0"/>
          </a:p>
        </p:txBody>
      </p:sp>
      <p:sp>
        <p:nvSpPr>
          <p:cNvPr id="35" name="Text 33"/>
          <p:cNvSpPr txBox="1"/>
          <p:nvPr/>
        </p:nvSpPr>
        <p:spPr>
          <a:xfrm>
            <a:off x="548640" y="6035040"/>
            <a:ext cx="11094415" cy="256032"/>
          </a:xfrm>
          <a:prstGeom prst="rect">
            <a:avLst/>
          </a:prstGeom>
          <a:noFill/>
          <a:ln/>
        </p:spPr>
        <p:txBody>
          <a:bodyPr wrap="square" lIns="0" tIns="0" rIns="0" bIns="0" rtlCol="0" anchor="t"/>
          <a:lstStyle/>
          <a:p>
            <a:pPr indent="0" marL="0">
              <a:buNone/>
            </a:pPr>
            <a:r>
              <a:rPr lang="en-US" sz="1100" dirty="0">
                <a:solidFill>
                  <a:srgbClr val="5A6280"/>
                </a:solidFill>
              </a:rPr>
              <a:t>卡片上是儿童能懂的比喻；英文名与不失真的准确解释见本页备注（正文相应页面也有）。</a:t>
            </a:r>
            <a:endParaRPr lang="en-US" sz="11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术语表（3/4）</a:t>
            </a:r>
            <a:endParaRPr lang="en-US" sz="3600" dirty="0"/>
          </a:p>
        </p:txBody>
      </p:sp>
      <p:sp>
        <p:nvSpPr>
          <p:cNvPr id="5" name="Shape 3"/>
          <p:cNvSpPr/>
          <p:nvPr/>
        </p:nvSpPr>
        <p:spPr>
          <a:xfrm>
            <a:off x="548640" y="1481328"/>
            <a:ext cx="3515258" cy="652272"/>
          </a:xfrm>
          <a:prstGeom prst="roundRect">
            <a:avLst>
              <a:gd name="adj" fmla="val 14019"/>
            </a:avLst>
          </a:prstGeom>
          <a:solidFill>
            <a:srgbClr val="FFFFFF"/>
          </a:solidFill>
          <a:ln w="9525">
            <a:solidFill>
              <a:srgbClr val="DCE2F2"/>
            </a:solidFill>
            <a:prstDash val="solid"/>
          </a:ln>
        </p:spPr>
      </p:sp>
      <p:sp>
        <p:nvSpPr>
          <p:cNvPr id="6" name="Text 4"/>
          <p:cNvSpPr txBox="1"/>
          <p:nvPr/>
        </p:nvSpPr>
        <p:spPr>
          <a:xfrm>
            <a:off x="685800" y="1572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数据包｜</a:t>
            </a:r>
            <a:pPr indent="0" marL="0">
              <a:buNone/>
            </a:pPr>
            <a:r>
              <a:rPr lang="en-US" sz="1400" dirty="0">
                <a:solidFill>
                  <a:srgbClr val="1B2140"/>
                </a:solidFill>
              </a:rPr>
              <a:t>把一封长信剪成很多张编了号的明信片分别寄出。</a:t>
            </a:r>
            <a:endParaRPr lang="en-US" sz="1400" dirty="0"/>
          </a:p>
        </p:txBody>
      </p:sp>
      <p:sp>
        <p:nvSpPr>
          <p:cNvPr id="7" name="Shape 5"/>
          <p:cNvSpPr/>
          <p:nvPr/>
        </p:nvSpPr>
        <p:spPr>
          <a:xfrm>
            <a:off x="548640" y="2243328"/>
            <a:ext cx="3515258" cy="652272"/>
          </a:xfrm>
          <a:prstGeom prst="roundRect">
            <a:avLst>
              <a:gd name="adj" fmla="val 14019"/>
            </a:avLst>
          </a:prstGeom>
          <a:solidFill>
            <a:srgbClr val="FFFFFF"/>
          </a:solidFill>
          <a:ln w="9525">
            <a:solidFill>
              <a:srgbClr val="DCE2F2"/>
            </a:solidFill>
            <a:prstDash val="solid"/>
          </a:ln>
        </p:spPr>
      </p:sp>
      <p:sp>
        <p:nvSpPr>
          <p:cNvPr id="8" name="Text 6"/>
          <p:cNvSpPr txBox="1"/>
          <p:nvPr/>
        </p:nvSpPr>
        <p:spPr>
          <a:xfrm>
            <a:off x="685800" y="2334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域名系统｜</a:t>
            </a:r>
            <a:pPr indent="0" marL="0">
              <a:buNone/>
            </a:pPr>
            <a:r>
              <a:rPr lang="en-US" sz="1400" dirty="0">
                <a:solidFill>
                  <a:srgbClr val="1B2140"/>
                </a:solidFill>
              </a:rPr>
              <a:t>网络电话簿：查名字，得到号码。</a:t>
            </a:r>
            <a:endParaRPr lang="en-US" sz="1400" dirty="0"/>
          </a:p>
        </p:txBody>
      </p:sp>
      <p:sp>
        <p:nvSpPr>
          <p:cNvPr id="9" name="Shape 7"/>
          <p:cNvSpPr/>
          <p:nvPr/>
        </p:nvSpPr>
        <p:spPr>
          <a:xfrm>
            <a:off x="548640" y="3005328"/>
            <a:ext cx="3515258" cy="652272"/>
          </a:xfrm>
          <a:prstGeom prst="roundRect">
            <a:avLst>
              <a:gd name="adj" fmla="val 14019"/>
            </a:avLst>
          </a:prstGeom>
          <a:solidFill>
            <a:srgbClr val="FFFFFF"/>
          </a:solidFill>
          <a:ln w="9525">
            <a:solidFill>
              <a:srgbClr val="DCE2F2"/>
            </a:solidFill>
            <a:prstDash val="solid"/>
          </a:ln>
        </p:spPr>
      </p:sp>
      <p:sp>
        <p:nvSpPr>
          <p:cNvPr id="10" name="Text 8"/>
          <p:cNvSpPr txBox="1"/>
          <p:nvPr/>
        </p:nvSpPr>
        <p:spPr>
          <a:xfrm>
            <a:off x="685800" y="3096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路由器｜</a:t>
            </a:r>
            <a:pPr indent="0" marL="0">
              <a:buNone/>
            </a:pPr>
            <a:r>
              <a:rPr lang="en-US" sz="1400" dirty="0">
                <a:solidFill>
                  <a:srgbClr val="1B2140"/>
                </a:solidFill>
              </a:rPr>
              <a:t>十字路口的交警，为包裹选择通往其他城市（网络）的路。</a:t>
            </a:r>
            <a:endParaRPr lang="en-US" sz="1400" dirty="0"/>
          </a:p>
        </p:txBody>
      </p:sp>
      <p:sp>
        <p:nvSpPr>
          <p:cNvPr id="11" name="Shape 9"/>
          <p:cNvSpPr/>
          <p:nvPr/>
        </p:nvSpPr>
        <p:spPr>
          <a:xfrm>
            <a:off x="548640" y="3767328"/>
            <a:ext cx="3515258" cy="652272"/>
          </a:xfrm>
          <a:prstGeom prst="roundRect">
            <a:avLst>
              <a:gd name="adj" fmla="val 14019"/>
            </a:avLst>
          </a:prstGeom>
          <a:solidFill>
            <a:srgbClr val="FFFFFF"/>
          </a:solidFill>
          <a:ln w="9525">
            <a:solidFill>
              <a:srgbClr val="DCE2F2"/>
            </a:solidFill>
            <a:prstDash val="solid"/>
          </a:ln>
        </p:spPr>
      </p:sp>
      <p:sp>
        <p:nvSpPr>
          <p:cNvPr id="12" name="Text 10"/>
          <p:cNvSpPr txBox="1"/>
          <p:nvPr/>
        </p:nvSpPr>
        <p:spPr>
          <a:xfrm>
            <a:off x="685800" y="3858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交换机｜</a:t>
            </a:r>
            <a:pPr indent="0" marL="0">
              <a:buNone/>
            </a:pPr>
            <a:r>
              <a:rPr lang="en-US" sz="1400" dirty="0">
                <a:solidFill>
                  <a:srgbClr val="1B2140"/>
                </a:solidFill>
              </a:rPr>
              <a:t>小区里的快递分拣员，只在小区（同一局域网）内送件。</a:t>
            </a:r>
            <a:endParaRPr lang="en-US" sz="1400" dirty="0"/>
          </a:p>
        </p:txBody>
      </p:sp>
      <p:sp>
        <p:nvSpPr>
          <p:cNvPr id="13" name="Shape 11"/>
          <p:cNvSpPr/>
          <p:nvPr/>
        </p:nvSpPr>
        <p:spPr>
          <a:xfrm>
            <a:off x="548640" y="4529328"/>
            <a:ext cx="3515258" cy="652272"/>
          </a:xfrm>
          <a:prstGeom prst="roundRect">
            <a:avLst>
              <a:gd name="adj" fmla="val 14019"/>
            </a:avLst>
          </a:prstGeom>
          <a:solidFill>
            <a:srgbClr val="FFFFFF"/>
          </a:solidFill>
          <a:ln w="9525">
            <a:solidFill>
              <a:srgbClr val="DCE2F2"/>
            </a:solidFill>
            <a:prstDash val="solid"/>
          </a:ln>
        </p:spPr>
      </p:sp>
      <p:sp>
        <p:nvSpPr>
          <p:cNvPr id="14" name="Text 12"/>
          <p:cNvSpPr txBox="1"/>
          <p:nvPr/>
        </p:nvSpPr>
        <p:spPr>
          <a:xfrm>
            <a:off x="685800" y="4620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无线接入点｜</a:t>
            </a:r>
            <a:pPr indent="0" marL="0">
              <a:buNone/>
            </a:pPr>
            <a:r>
              <a:rPr lang="en-US" sz="1400" dirty="0">
                <a:solidFill>
                  <a:srgbClr val="1B2140"/>
                </a:solidFill>
              </a:rPr>
              <a:t>把网线“变成”看不见的无线信号的发射站。</a:t>
            </a:r>
            <a:endParaRPr lang="en-US" sz="1400" dirty="0"/>
          </a:p>
        </p:txBody>
      </p:sp>
      <p:sp>
        <p:nvSpPr>
          <p:cNvPr id="15" name="Shape 13"/>
          <p:cNvSpPr/>
          <p:nvPr/>
        </p:nvSpPr>
        <p:spPr>
          <a:xfrm>
            <a:off x="4338218" y="1481328"/>
            <a:ext cx="3515258" cy="652272"/>
          </a:xfrm>
          <a:prstGeom prst="roundRect">
            <a:avLst>
              <a:gd name="adj" fmla="val 14019"/>
            </a:avLst>
          </a:prstGeom>
          <a:solidFill>
            <a:srgbClr val="FFFFFF"/>
          </a:solidFill>
          <a:ln w="9525">
            <a:solidFill>
              <a:srgbClr val="DCE2F2"/>
            </a:solidFill>
            <a:prstDash val="solid"/>
          </a:ln>
        </p:spPr>
      </p:sp>
      <p:sp>
        <p:nvSpPr>
          <p:cNvPr id="16" name="Text 14"/>
          <p:cNvSpPr txBox="1"/>
          <p:nvPr/>
        </p:nvSpPr>
        <p:spPr>
          <a:xfrm>
            <a:off x="4475378" y="1572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Wi-Fi｜</a:t>
            </a:r>
            <a:pPr indent="0" marL="0">
              <a:buNone/>
            </a:pPr>
            <a:r>
              <a:rPr lang="en-US" sz="1400" dirty="0">
                <a:solidFill>
                  <a:srgbClr val="1B2140"/>
                </a:solidFill>
              </a:rPr>
              <a:t>从家门口到你手里的最后几米“无线小路”。</a:t>
            </a:r>
            <a:endParaRPr lang="en-US" sz="1400" dirty="0"/>
          </a:p>
        </p:txBody>
      </p:sp>
      <p:sp>
        <p:nvSpPr>
          <p:cNvPr id="17" name="Shape 15"/>
          <p:cNvSpPr/>
          <p:nvPr/>
        </p:nvSpPr>
        <p:spPr>
          <a:xfrm>
            <a:off x="4338218" y="2243328"/>
            <a:ext cx="3515258" cy="652272"/>
          </a:xfrm>
          <a:prstGeom prst="roundRect">
            <a:avLst>
              <a:gd name="adj" fmla="val 14019"/>
            </a:avLst>
          </a:prstGeom>
          <a:solidFill>
            <a:srgbClr val="FFFFFF"/>
          </a:solidFill>
          <a:ln w="9525">
            <a:solidFill>
              <a:srgbClr val="DCE2F2"/>
            </a:solidFill>
            <a:prstDash val="solid"/>
          </a:ln>
        </p:spPr>
      </p:sp>
      <p:sp>
        <p:nvSpPr>
          <p:cNvPr id="18" name="Text 16"/>
          <p:cNvSpPr txBox="1"/>
          <p:nvPr/>
        </p:nvSpPr>
        <p:spPr>
          <a:xfrm>
            <a:off x="4475378" y="2334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光猫 / 调制解调器｜</a:t>
            </a:r>
            <a:pPr indent="0" marL="0">
              <a:buNone/>
            </a:pPr>
            <a:r>
              <a:rPr lang="en-US" sz="1400" dirty="0">
                <a:solidFill>
                  <a:srgbClr val="1B2140"/>
                </a:solidFill>
              </a:rPr>
              <a:t>翻译官：把光纤里的光信号翻译成家里设备懂的电信号。</a:t>
            </a:r>
            <a:endParaRPr lang="en-US" sz="1400" dirty="0"/>
          </a:p>
        </p:txBody>
      </p:sp>
      <p:sp>
        <p:nvSpPr>
          <p:cNvPr id="19" name="Shape 17"/>
          <p:cNvSpPr/>
          <p:nvPr/>
        </p:nvSpPr>
        <p:spPr>
          <a:xfrm>
            <a:off x="4338218" y="3005328"/>
            <a:ext cx="3515258" cy="652272"/>
          </a:xfrm>
          <a:prstGeom prst="roundRect">
            <a:avLst>
              <a:gd name="adj" fmla="val 14019"/>
            </a:avLst>
          </a:prstGeom>
          <a:solidFill>
            <a:srgbClr val="FFFFFF"/>
          </a:solidFill>
          <a:ln w="9525">
            <a:solidFill>
              <a:srgbClr val="DCE2F2"/>
            </a:solidFill>
            <a:prstDash val="solid"/>
          </a:ln>
        </p:spPr>
      </p:sp>
      <p:sp>
        <p:nvSpPr>
          <p:cNvPr id="20" name="Text 18"/>
          <p:cNvSpPr txBox="1"/>
          <p:nvPr/>
        </p:nvSpPr>
        <p:spPr>
          <a:xfrm>
            <a:off x="4475378" y="3096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互联网服务提供商｜</a:t>
            </a:r>
            <a:pPr indent="0" marL="0">
              <a:buNone/>
            </a:pPr>
            <a:r>
              <a:rPr lang="en-US" sz="1400" dirty="0">
                <a:solidFill>
                  <a:srgbClr val="1B2140"/>
                </a:solidFill>
              </a:rPr>
              <a:t>把你家小路接到高速公路上的公路公司。</a:t>
            </a:r>
            <a:endParaRPr lang="en-US" sz="1400" dirty="0"/>
          </a:p>
        </p:txBody>
      </p:sp>
      <p:sp>
        <p:nvSpPr>
          <p:cNvPr id="21" name="Shape 19"/>
          <p:cNvSpPr/>
          <p:nvPr/>
        </p:nvSpPr>
        <p:spPr>
          <a:xfrm>
            <a:off x="4338218" y="3767328"/>
            <a:ext cx="3515258" cy="417576"/>
          </a:xfrm>
          <a:prstGeom prst="roundRect">
            <a:avLst>
              <a:gd name="adj" fmla="val 21898"/>
            </a:avLst>
          </a:prstGeom>
          <a:solidFill>
            <a:srgbClr val="FFFFFF"/>
          </a:solidFill>
          <a:ln w="9525">
            <a:solidFill>
              <a:srgbClr val="DCE2F2"/>
            </a:solidFill>
            <a:prstDash val="solid"/>
          </a:ln>
        </p:spPr>
      </p:sp>
      <p:sp>
        <p:nvSpPr>
          <p:cNvPr id="22" name="Text 20"/>
          <p:cNvSpPr txBox="1"/>
          <p:nvPr/>
        </p:nvSpPr>
        <p:spPr>
          <a:xfrm>
            <a:off x="4475378" y="3858768"/>
            <a:ext cx="3240938" cy="234696"/>
          </a:xfrm>
          <a:prstGeom prst="rect">
            <a:avLst/>
          </a:prstGeom>
          <a:noFill/>
          <a:ln/>
        </p:spPr>
        <p:txBody>
          <a:bodyPr wrap="square" lIns="0" tIns="0" rIns="0" bIns="0" rtlCol="0" anchor="ctr"/>
          <a:lstStyle/>
          <a:p>
            <a:pPr indent="0" marL="0">
              <a:buNone/>
            </a:pPr>
            <a:r>
              <a:rPr lang="en-US" sz="1400" b="1" dirty="0">
                <a:solidFill>
                  <a:srgbClr val="1F55C9"/>
                </a:solidFill>
              </a:rPr>
              <a:t>带宽｜</a:t>
            </a:r>
            <a:pPr indent="0" marL="0">
              <a:buNone/>
            </a:pPr>
            <a:r>
              <a:rPr lang="en-US" sz="1400" dirty="0">
                <a:solidFill>
                  <a:srgbClr val="1B2140"/>
                </a:solidFill>
              </a:rPr>
              <a:t>马路有多少条车道。</a:t>
            </a:r>
            <a:endParaRPr lang="en-US" sz="1400" dirty="0"/>
          </a:p>
        </p:txBody>
      </p:sp>
      <p:sp>
        <p:nvSpPr>
          <p:cNvPr id="23" name="Shape 21"/>
          <p:cNvSpPr/>
          <p:nvPr/>
        </p:nvSpPr>
        <p:spPr>
          <a:xfrm>
            <a:off x="4338218" y="4294632"/>
            <a:ext cx="3515258" cy="417576"/>
          </a:xfrm>
          <a:prstGeom prst="roundRect">
            <a:avLst>
              <a:gd name="adj" fmla="val 21898"/>
            </a:avLst>
          </a:prstGeom>
          <a:solidFill>
            <a:srgbClr val="FFFFFF"/>
          </a:solidFill>
          <a:ln w="9525">
            <a:solidFill>
              <a:srgbClr val="DCE2F2"/>
            </a:solidFill>
            <a:prstDash val="solid"/>
          </a:ln>
        </p:spPr>
      </p:sp>
      <p:sp>
        <p:nvSpPr>
          <p:cNvPr id="24" name="Text 22"/>
          <p:cNvSpPr txBox="1"/>
          <p:nvPr/>
        </p:nvSpPr>
        <p:spPr>
          <a:xfrm>
            <a:off x="4475378" y="4386072"/>
            <a:ext cx="3240938" cy="234696"/>
          </a:xfrm>
          <a:prstGeom prst="rect">
            <a:avLst/>
          </a:prstGeom>
          <a:noFill/>
          <a:ln/>
        </p:spPr>
        <p:txBody>
          <a:bodyPr wrap="square" lIns="0" tIns="0" rIns="0" bIns="0" rtlCol="0" anchor="ctr"/>
          <a:lstStyle/>
          <a:p>
            <a:pPr indent="0" marL="0">
              <a:buNone/>
            </a:pPr>
            <a:r>
              <a:rPr lang="en-US" sz="1400" b="1" dirty="0">
                <a:solidFill>
                  <a:srgbClr val="5A2FD3"/>
                </a:solidFill>
              </a:rPr>
              <a:t>延迟｜</a:t>
            </a:r>
            <a:pPr indent="0" marL="0">
              <a:buNone/>
            </a:pPr>
            <a:r>
              <a:rPr lang="en-US" sz="1400" dirty="0">
                <a:solidFill>
                  <a:srgbClr val="1B2140"/>
                </a:solidFill>
              </a:rPr>
              <a:t>从出发到到达要花多长时间。</a:t>
            </a:r>
            <a:endParaRPr lang="en-US" sz="1400" dirty="0"/>
          </a:p>
        </p:txBody>
      </p:sp>
      <p:sp>
        <p:nvSpPr>
          <p:cNvPr id="25" name="Shape 23"/>
          <p:cNvSpPr/>
          <p:nvPr/>
        </p:nvSpPr>
        <p:spPr>
          <a:xfrm>
            <a:off x="8127797" y="1481328"/>
            <a:ext cx="3515258" cy="652272"/>
          </a:xfrm>
          <a:prstGeom prst="roundRect">
            <a:avLst>
              <a:gd name="adj" fmla="val 14019"/>
            </a:avLst>
          </a:prstGeom>
          <a:solidFill>
            <a:srgbClr val="FFFFFF"/>
          </a:solidFill>
          <a:ln w="9525">
            <a:solidFill>
              <a:srgbClr val="DCE2F2"/>
            </a:solidFill>
            <a:prstDash val="solid"/>
          </a:ln>
        </p:spPr>
      </p:sp>
      <p:sp>
        <p:nvSpPr>
          <p:cNvPr id="26" name="Text 24"/>
          <p:cNvSpPr txBox="1"/>
          <p:nvPr/>
        </p:nvSpPr>
        <p:spPr>
          <a:xfrm>
            <a:off x="8264957" y="1572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局域网｜</a:t>
            </a:r>
            <a:pPr indent="0" marL="0">
              <a:buNone/>
            </a:pPr>
            <a:r>
              <a:rPr lang="en-US" sz="1400" dirty="0">
                <a:solidFill>
                  <a:srgbClr val="1B2140"/>
                </a:solidFill>
              </a:rPr>
              <a:t>一栋楼或一个学校内部的道路。</a:t>
            </a:r>
            <a:endParaRPr lang="en-US" sz="1400" dirty="0"/>
          </a:p>
        </p:txBody>
      </p:sp>
      <p:sp>
        <p:nvSpPr>
          <p:cNvPr id="27" name="Shape 25"/>
          <p:cNvSpPr/>
          <p:nvPr/>
        </p:nvSpPr>
        <p:spPr>
          <a:xfrm>
            <a:off x="8127797" y="2243328"/>
            <a:ext cx="3515258" cy="652272"/>
          </a:xfrm>
          <a:prstGeom prst="roundRect">
            <a:avLst>
              <a:gd name="adj" fmla="val 14019"/>
            </a:avLst>
          </a:prstGeom>
          <a:solidFill>
            <a:srgbClr val="FFFFFF"/>
          </a:solidFill>
          <a:ln w="9525">
            <a:solidFill>
              <a:srgbClr val="DCE2F2"/>
            </a:solidFill>
            <a:prstDash val="solid"/>
          </a:ln>
        </p:spPr>
      </p:sp>
      <p:sp>
        <p:nvSpPr>
          <p:cNvPr id="28" name="Text 26"/>
          <p:cNvSpPr txBox="1"/>
          <p:nvPr/>
        </p:nvSpPr>
        <p:spPr>
          <a:xfrm>
            <a:off x="8264957" y="2334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数据中心｜</a:t>
            </a:r>
            <a:pPr indent="0" marL="0">
              <a:buNone/>
            </a:pPr>
            <a:r>
              <a:rPr lang="en-US" sz="1400" dirty="0">
                <a:solidFill>
                  <a:srgbClr val="1B2140"/>
                </a:solidFill>
              </a:rPr>
              <a:t>存放成千上万台服务器的“计算工厂”。</a:t>
            </a:r>
            <a:endParaRPr lang="en-US" sz="1400" dirty="0"/>
          </a:p>
        </p:txBody>
      </p:sp>
      <p:sp>
        <p:nvSpPr>
          <p:cNvPr id="29" name="Shape 27"/>
          <p:cNvSpPr/>
          <p:nvPr/>
        </p:nvSpPr>
        <p:spPr>
          <a:xfrm>
            <a:off x="8127797" y="3005328"/>
            <a:ext cx="3515258" cy="652272"/>
          </a:xfrm>
          <a:prstGeom prst="roundRect">
            <a:avLst>
              <a:gd name="adj" fmla="val 14019"/>
            </a:avLst>
          </a:prstGeom>
          <a:solidFill>
            <a:srgbClr val="FFFFFF"/>
          </a:solidFill>
          <a:ln w="9525">
            <a:solidFill>
              <a:srgbClr val="DCE2F2"/>
            </a:solidFill>
            <a:prstDash val="solid"/>
          </a:ln>
        </p:spPr>
      </p:sp>
      <p:sp>
        <p:nvSpPr>
          <p:cNvPr id="30" name="Text 28"/>
          <p:cNvSpPr txBox="1"/>
          <p:nvPr/>
        </p:nvSpPr>
        <p:spPr>
          <a:xfrm>
            <a:off x="8264957" y="3096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云计算｜</a:t>
            </a:r>
            <a:pPr indent="0" marL="0">
              <a:buNone/>
            </a:pPr>
            <a:r>
              <a:rPr lang="en-US" sz="1400" dirty="0">
                <a:solidFill>
                  <a:srgbClr val="1B2140"/>
                </a:solidFill>
              </a:rPr>
              <a:t>像用自来水一样按需使用计算能力。</a:t>
            </a:r>
            <a:endParaRPr lang="en-US" sz="1400" dirty="0"/>
          </a:p>
        </p:txBody>
      </p:sp>
      <p:sp>
        <p:nvSpPr>
          <p:cNvPr id="31" name="Shape 29"/>
          <p:cNvSpPr/>
          <p:nvPr/>
        </p:nvSpPr>
        <p:spPr>
          <a:xfrm>
            <a:off x="8127797" y="3767328"/>
            <a:ext cx="3515258" cy="652272"/>
          </a:xfrm>
          <a:prstGeom prst="roundRect">
            <a:avLst>
              <a:gd name="adj" fmla="val 14019"/>
            </a:avLst>
          </a:prstGeom>
          <a:solidFill>
            <a:srgbClr val="FFFFFF"/>
          </a:solidFill>
          <a:ln w="9525">
            <a:solidFill>
              <a:srgbClr val="DCE2F2"/>
            </a:solidFill>
            <a:prstDash val="solid"/>
          </a:ln>
        </p:spPr>
      </p:sp>
      <p:sp>
        <p:nvSpPr>
          <p:cNvPr id="32" name="Text 30"/>
          <p:cNvSpPr txBox="1"/>
          <p:nvPr/>
        </p:nvSpPr>
        <p:spPr>
          <a:xfrm>
            <a:off x="8264957" y="3858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人工智能｜</a:t>
            </a:r>
            <a:pPr indent="0" marL="0">
              <a:buNone/>
            </a:pPr>
            <a:r>
              <a:rPr lang="en-US" sz="1400" dirty="0">
                <a:solidFill>
                  <a:srgbClr val="1B2140"/>
                </a:solidFill>
              </a:rPr>
              <a:t>从大量例子里总结规律的“学习型程序”。</a:t>
            </a:r>
            <a:endParaRPr lang="en-US" sz="1400" dirty="0"/>
          </a:p>
        </p:txBody>
      </p:sp>
      <p:sp>
        <p:nvSpPr>
          <p:cNvPr id="33" name="Shape 31"/>
          <p:cNvSpPr/>
          <p:nvPr/>
        </p:nvSpPr>
        <p:spPr>
          <a:xfrm>
            <a:off x="8127797" y="4529328"/>
            <a:ext cx="3515258" cy="886968"/>
          </a:xfrm>
          <a:prstGeom prst="roundRect">
            <a:avLst>
              <a:gd name="adj" fmla="val 10309"/>
            </a:avLst>
          </a:prstGeom>
          <a:solidFill>
            <a:srgbClr val="FFFFFF"/>
          </a:solidFill>
          <a:ln w="9525">
            <a:solidFill>
              <a:srgbClr val="DCE2F2"/>
            </a:solidFill>
            <a:prstDash val="solid"/>
          </a:ln>
        </p:spPr>
      </p:sp>
      <p:sp>
        <p:nvSpPr>
          <p:cNvPr id="34" name="Text 32"/>
          <p:cNvSpPr txBox="1"/>
          <p:nvPr/>
        </p:nvSpPr>
        <p:spPr>
          <a:xfrm>
            <a:off x="8264957" y="4620768"/>
            <a:ext cx="3240938" cy="704088"/>
          </a:xfrm>
          <a:prstGeom prst="rect">
            <a:avLst/>
          </a:prstGeom>
          <a:noFill/>
          <a:ln/>
        </p:spPr>
        <p:txBody>
          <a:bodyPr wrap="square" lIns="0" tIns="0" rIns="0" bIns="0" rtlCol="0" anchor="ctr"/>
          <a:lstStyle/>
          <a:p>
            <a:pPr indent="0" marL="0">
              <a:buNone/>
            </a:pPr>
            <a:r>
              <a:rPr lang="en-US" sz="1400" b="1" dirty="0">
                <a:solidFill>
                  <a:srgbClr val="B4501A"/>
                </a:solidFill>
              </a:rPr>
              <a:t>传统程序 vs AI｜</a:t>
            </a:r>
            <a:pPr indent="0" marL="0">
              <a:buNone/>
            </a:pPr>
            <a:r>
              <a:rPr lang="en-US" sz="1400" dirty="0">
                <a:solidFill>
                  <a:srgbClr val="1B2140"/>
                </a:solidFill>
              </a:rPr>
              <a:t>传统程序像照着菜谱做菜；AI像尝了很多道菜后自己总结做法。</a:t>
            </a:r>
            <a:endParaRPr lang="en-US" sz="1400" dirty="0"/>
          </a:p>
        </p:txBody>
      </p:sp>
      <p:sp>
        <p:nvSpPr>
          <p:cNvPr id="35" name="Text 33"/>
          <p:cNvSpPr txBox="1"/>
          <p:nvPr/>
        </p:nvSpPr>
        <p:spPr>
          <a:xfrm>
            <a:off x="548640" y="6035040"/>
            <a:ext cx="11094415" cy="256032"/>
          </a:xfrm>
          <a:prstGeom prst="rect">
            <a:avLst/>
          </a:prstGeom>
          <a:noFill/>
          <a:ln/>
        </p:spPr>
        <p:txBody>
          <a:bodyPr wrap="square" lIns="0" tIns="0" rIns="0" bIns="0" rtlCol="0" anchor="t"/>
          <a:lstStyle/>
          <a:p>
            <a:pPr indent="0" marL="0">
              <a:buNone/>
            </a:pPr>
            <a:r>
              <a:rPr lang="en-US" sz="1100" dirty="0">
                <a:solidFill>
                  <a:srgbClr val="5A6280"/>
                </a:solidFill>
              </a:rPr>
              <a:t>卡片上是儿童能懂的比喻；英文名与不失真的准确解释见本页备注（正文相应页面也有）。</a:t>
            </a:r>
            <a:endParaRPr lang="en-US" sz="11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术语表（4/4）</a:t>
            </a:r>
            <a:endParaRPr lang="en-US" sz="3600" dirty="0"/>
          </a:p>
        </p:txBody>
      </p:sp>
      <p:sp>
        <p:nvSpPr>
          <p:cNvPr id="5" name="Shape 3"/>
          <p:cNvSpPr/>
          <p:nvPr/>
        </p:nvSpPr>
        <p:spPr>
          <a:xfrm>
            <a:off x="548640" y="1481328"/>
            <a:ext cx="3515258" cy="652272"/>
          </a:xfrm>
          <a:prstGeom prst="roundRect">
            <a:avLst>
              <a:gd name="adj" fmla="val 14019"/>
            </a:avLst>
          </a:prstGeom>
          <a:solidFill>
            <a:srgbClr val="FFFFFF"/>
          </a:solidFill>
          <a:ln w="9525">
            <a:solidFill>
              <a:srgbClr val="DCE2F2"/>
            </a:solidFill>
            <a:prstDash val="solid"/>
          </a:ln>
        </p:spPr>
      </p:sp>
      <p:sp>
        <p:nvSpPr>
          <p:cNvPr id="6" name="Text 4"/>
          <p:cNvSpPr txBox="1"/>
          <p:nvPr/>
        </p:nvSpPr>
        <p:spPr>
          <a:xfrm>
            <a:off x="685800" y="1572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机器学习｜</a:t>
            </a:r>
            <a:pPr indent="0" marL="0">
              <a:buNone/>
            </a:pPr>
            <a:r>
              <a:rPr lang="en-US" sz="1400" dirty="0">
                <a:solidFill>
                  <a:srgbClr val="1B2140"/>
                </a:solidFill>
              </a:rPr>
              <a:t>做了很多练习题后，自己找到解题规律。</a:t>
            </a:r>
            <a:endParaRPr lang="en-US" sz="1400" dirty="0"/>
          </a:p>
        </p:txBody>
      </p:sp>
      <p:sp>
        <p:nvSpPr>
          <p:cNvPr id="7" name="Shape 5"/>
          <p:cNvSpPr/>
          <p:nvPr/>
        </p:nvSpPr>
        <p:spPr>
          <a:xfrm>
            <a:off x="548640" y="2243328"/>
            <a:ext cx="3515258" cy="652272"/>
          </a:xfrm>
          <a:prstGeom prst="roundRect">
            <a:avLst>
              <a:gd name="adj" fmla="val 14019"/>
            </a:avLst>
          </a:prstGeom>
          <a:solidFill>
            <a:srgbClr val="FFFFFF"/>
          </a:solidFill>
          <a:ln w="9525">
            <a:solidFill>
              <a:srgbClr val="DCE2F2"/>
            </a:solidFill>
            <a:prstDash val="solid"/>
          </a:ln>
        </p:spPr>
      </p:sp>
      <p:sp>
        <p:nvSpPr>
          <p:cNvPr id="8" name="Text 6"/>
          <p:cNvSpPr txBox="1"/>
          <p:nvPr/>
        </p:nvSpPr>
        <p:spPr>
          <a:xfrm>
            <a:off x="685800" y="2334768"/>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神经网络 / 深度学习｜</a:t>
            </a:r>
            <a:pPr indent="0" marL="0">
              <a:buNone/>
            </a:pPr>
            <a:r>
              <a:rPr lang="en-US" sz="1400" dirty="0">
                <a:solidFill>
                  <a:srgbClr val="1B2140"/>
                </a:solidFill>
              </a:rPr>
              <a:t>许多层互相连接的“小旋钮”，一起调节得出答案。</a:t>
            </a:r>
            <a:endParaRPr lang="en-US" sz="1400" dirty="0"/>
          </a:p>
        </p:txBody>
      </p:sp>
      <p:sp>
        <p:nvSpPr>
          <p:cNvPr id="9" name="Shape 7"/>
          <p:cNvSpPr/>
          <p:nvPr/>
        </p:nvSpPr>
        <p:spPr>
          <a:xfrm>
            <a:off x="548640" y="3005328"/>
            <a:ext cx="3515258" cy="652272"/>
          </a:xfrm>
          <a:prstGeom prst="roundRect">
            <a:avLst>
              <a:gd name="adj" fmla="val 14019"/>
            </a:avLst>
          </a:prstGeom>
          <a:solidFill>
            <a:srgbClr val="FFFFFF"/>
          </a:solidFill>
          <a:ln w="9525">
            <a:solidFill>
              <a:srgbClr val="DCE2F2"/>
            </a:solidFill>
            <a:prstDash val="solid"/>
          </a:ln>
        </p:spPr>
      </p:sp>
      <p:sp>
        <p:nvSpPr>
          <p:cNvPr id="10" name="Text 8"/>
          <p:cNvSpPr txBox="1"/>
          <p:nvPr/>
        </p:nvSpPr>
        <p:spPr>
          <a:xfrm>
            <a:off x="685800" y="3096768"/>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大语言模型｜</a:t>
            </a:r>
            <a:pPr indent="0" marL="0">
              <a:buNone/>
            </a:pPr>
            <a:r>
              <a:rPr lang="en-US" sz="1400" dirty="0">
                <a:solidFill>
                  <a:srgbClr val="1B2140"/>
                </a:solidFill>
              </a:rPr>
              <a:t>读过海量文字、特别会“接话”的模型——但它也会编造。</a:t>
            </a:r>
            <a:endParaRPr lang="en-US" sz="1400" dirty="0"/>
          </a:p>
        </p:txBody>
      </p:sp>
      <p:sp>
        <p:nvSpPr>
          <p:cNvPr id="11" name="Shape 9"/>
          <p:cNvSpPr/>
          <p:nvPr/>
        </p:nvSpPr>
        <p:spPr>
          <a:xfrm>
            <a:off x="548640" y="3767328"/>
            <a:ext cx="3515258" cy="652272"/>
          </a:xfrm>
          <a:prstGeom prst="roundRect">
            <a:avLst>
              <a:gd name="adj" fmla="val 14019"/>
            </a:avLst>
          </a:prstGeom>
          <a:solidFill>
            <a:srgbClr val="FFFFFF"/>
          </a:solidFill>
          <a:ln w="9525">
            <a:solidFill>
              <a:srgbClr val="DCE2F2"/>
            </a:solidFill>
            <a:prstDash val="solid"/>
          </a:ln>
        </p:spPr>
      </p:sp>
      <p:sp>
        <p:nvSpPr>
          <p:cNvPr id="12" name="Text 10"/>
          <p:cNvSpPr txBox="1"/>
          <p:nvPr/>
        </p:nvSpPr>
        <p:spPr>
          <a:xfrm>
            <a:off x="685800" y="3858768"/>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生成式AI｜</a:t>
            </a:r>
            <a:pPr indent="0" marL="0">
              <a:buNone/>
            </a:pPr>
            <a:r>
              <a:rPr lang="en-US" sz="1400" dirty="0">
                <a:solidFill>
                  <a:srgbClr val="1B2140"/>
                </a:solidFill>
              </a:rPr>
              <a:t>能根据要求画画、写字、作曲的AI。</a:t>
            </a:r>
            <a:endParaRPr lang="en-US" sz="1400" dirty="0"/>
          </a:p>
        </p:txBody>
      </p:sp>
      <p:sp>
        <p:nvSpPr>
          <p:cNvPr id="13" name="Shape 11"/>
          <p:cNvSpPr/>
          <p:nvPr/>
        </p:nvSpPr>
        <p:spPr>
          <a:xfrm>
            <a:off x="548640" y="4529328"/>
            <a:ext cx="3515258" cy="652272"/>
          </a:xfrm>
          <a:prstGeom prst="roundRect">
            <a:avLst>
              <a:gd name="adj" fmla="val 14019"/>
            </a:avLst>
          </a:prstGeom>
          <a:solidFill>
            <a:srgbClr val="FFFFFF"/>
          </a:solidFill>
          <a:ln w="9525">
            <a:solidFill>
              <a:srgbClr val="DCE2F2"/>
            </a:solidFill>
            <a:prstDash val="solid"/>
          </a:ln>
        </p:spPr>
      </p:sp>
      <p:sp>
        <p:nvSpPr>
          <p:cNvPr id="14" name="Text 12"/>
          <p:cNvSpPr txBox="1"/>
          <p:nvPr/>
        </p:nvSpPr>
        <p:spPr>
          <a:xfrm>
            <a:off x="685800" y="4620768"/>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边缘计算｜</a:t>
            </a:r>
            <a:pPr indent="0" marL="0">
              <a:buNone/>
            </a:pPr>
            <a:r>
              <a:rPr lang="en-US" sz="1400" dirty="0">
                <a:solidFill>
                  <a:srgbClr val="1B2140"/>
                </a:solidFill>
              </a:rPr>
              <a:t>在家门口就把事办了，不用跑去远方的总部。</a:t>
            </a:r>
            <a:endParaRPr lang="en-US" sz="1400" dirty="0"/>
          </a:p>
        </p:txBody>
      </p:sp>
      <p:sp>
        <p:nvSpPr>
          <p:cNvPr id="15" name="Shape 13"/>
          <p:cNvSpPr/>
          <p:nvPr/>
        </p:nvSpPr>
        <p:spPr>
          <a:xfrm>
            <a:off x="4338218" y="1481328"/>
            <a:ext cx="3515258" cy="886968"/>
          </a:xfrm>
          <a:prstGeom prst="roundRect">
            <a:avLst>
              <a:gd name="adj" fmla="val 10309"/>
            </a:avLst>
          </a:prstGeom>
          <a:solidFill>
            <a:srgbClr val="FFFFFF"/>
          </a:solidFill>
          <a:ln w="9525">
            <a:solidFill>
              <a:srgbClr val="DCE2F2"/>
            </a:solidFill>
            <a:prstDash val="solid"/>
          </a:ln>
        </p:spPr>
      </p:sp>
      <p:sp>
        <p:nvSpPr>
          <p:cNvPr id="16" name="Text 14"/>
          <p:cNvSpPr txBox="1"/>
          <p:nvPr/>
        </p:nvSpPr>
        <p:spPr>
          <a:xfrm>
            <a:off x="4475378" y="1572768"/>
            <a:ext cx="3240938" cy="704088"/>
          </a:xfrm>
          <a:prstGeom prst="rect">
            <a:avLst/>
          </a:prstGeom>
          <a:noFill/>
          <a:ln/>
        </p:spPr>
        <p:txBody>
          <a:bodyPr wrap="square" lIns="0" tIns="0" rIns="0" bIns="0" rtlCol="0" anchor="ctr"/>
          <a:lstStyle/>
          <a:p>
            <a:pPr indent="0" marL="0">
              <a:buNone/>
            </a:pPr>
            <a:r>
              <a:rPr lang="en-US" sz="1400" b="1" dirty="0">
                <a:solidFill>
                  <a:srgbClr val="5A2FD3"/>
                </a:solidFill>
              </a:rPr>
              <a:t>量子计算｜</a:t>
            </a:r>
            <a:pPr indent="0" marL="0">
              <a:buNone/>
            </a:pPr>
            <a:r>
              <a:rPr lang="en-US" sz="1400" dirty="0">
                <a:solidFill>
                  <a:srgbClr val="1B2140"/>
                </a:solidFill>
              </a:rPr>
              <a:t>利用微观世界奇特规则的一种新型计算方式，目前仍在实验室阶段。</a:t>
            </a:r>
            <a:endParaRPr lang="en-US" sz="1400" dirty="0"/>
          </a:p>
        </p:txBody>
      </p:sp>
      <p:sp>
        <p:nvSpPr>
          <p:cNvPr id="17" name="Shape 15"/>
          <p:cNvSpPr/>
          <p:nvPr/>
        </p:nvSpPr>
        <p:spPr>
          <a:xfrm>
            <a:off x="4338218" y="2478024"/>
            <a:ext cx="3515258" cy="652272"/>
          </a:xfrm>
          <a:prstGeom prst="roundRect">
            <a:avLst>
              <a:gd name="adj" fmla="val 14019"/>
            </a:avLst>
          </a:prstGeom>
          <a:solidFill>
            <a:srgbClr val="FFFFFF"/>
          </a:solidFill>
          <a:ln w="9525">
            <a:solidFill>
              <a:srgbClr val="DCE2F2"/>
            </a:solidFill>
            <a:prstDash val="solid"/>
          </a:ln>
        </p:spPr>
      </p:sp>
      <p:sp>
        <p:nvSpPr>
          <p:cNvPr id="18" name="Text 16"/>
          <p:cNvSpPr txBox="1"/>
          <p:nvPr/>
        </p:nvSpPr>
        <p:spPr>
          <a:xfrm>
            <a:off x="4475378" y="2569464"/>
            <a:ext cx="3240938" cy="469392"/>
          </a:xfrm>
          <a:prstGeom prst="rect">
            <a:avLst/>
          </a:prstGeom>
          <a:noFill/>
          <a:ln/>
        </p:spPr>
        <p:txBody>
          <a:bodyPr wrap="square" lIns="0" tIns="0" rIns="0" bIns="0" rtlCol="0" anchor="ctr"/>
          <a:lstStyle/>
          <a:p>
            <a:pPr indent="0" marL="0">
              <a:buNone/>
            </a:pPr>
            <a:r>
              <a:rPr lang="en-US" sz="1400" b="1" dirty="0">
                <a:solidFill>
                  <a:srgbClr val="B4501A"/>
                </a:solidFill>
              </a:rPr>
              <a:t>5G｜</a:t>
            </a:r>
            <a:pPr indent="0" marL="0">
              <a:buNone/>
            </a:pPr>
            <a:r>
              <a:rPr lang="en-US" sz="1400" dirty="0">
                <a:solidFill>
                  <a:srgbClr val="1B2140"/>
                </a:solidFill>
              </a:rPr>
              <a:t>更宽、更快、能同时跑更多车的移动通信公路。</a:t>
            </a:r>
            <a:endParaRPr lang="en-US" sz="1400" dirty="0"/>
          </a:p>
        </p:txBody>
      </p:sp>
      <p:sp>
        <p:nvSpPr>
          <p:cNvPr id="19" name="Shape 17"/>
          <p:cNvSpPr/>
          <p:nvPr/>
        </p:nvSpPr>
        <p:spPr>
          <a:xfrm>
            <a:off x="4338218" y="3240024"/>
            <a:ext cx="3515258" cy="652272"/>
          </a:xfrm>
          <a:prstGeom prst="roundRect">
            <a:avLst>
              <a:gd name="adj" fmla="val 14019"/>
            </a:avLst>
          </a:prstGeom>
          <a:solidFill>
            <a:srgbClr val="FFFFFF"/>
          </a:solidFill>
          <a:ln w="9525">
            <a:solidFill>
              <a:srgbClr val="DCE2F2"/>
            </a:solidFill>
            <a:prstDash val="solid"/>
          </a:ln>
        </p:spPr>
      </p:sp>
      <p:sp>
        <p:nvSpPr>
          <p:cNvPr id="20" name="Text 18"/>
          <p:cNvSpPr txBox="1"/>
          <p:nvPr/>
        </p:nvSpPr>
        <p:spPr>
          <a:xfrm>
            <a:off x="4475378" y="3331464"/>
            <a:ext cx="3240938" cy="469392"/>
          </a:xfrm>
          <a:prstGeom prst="rect">
            <a:avLst/>
          </a:prstGeom>
          <a:noFill/>
          <a:ln/>
        </p:spPr>
        <p:txBody>
          <a:bodyPr wrap="square" lIns="0" tIns="0" rIns="0" bIns="0" rtlCol="0" anchor="ctr"/>
          <a:lstStyle/>
          <a:p>
            <a:pPr indent="0" marL="0">
              <a:buNone/>
            </a:pPr>
            <a:r>
              <a:rPr lang="en-US" sz="1400" b="1" dirty="0">
                <a:solidFill>
                  <a:srgbClr val="16855E"/>
                </a:solidFill>
              </a:rPr>
              <a:t>数字鸿沟｜</a:t>
            </a:r>
            <a:pPr indent="0" marL="0">
              <a:buNone/>
            </a:pPr>
            <a:r>
              <a:rPr lang="en-US" sz="1400" dirty="0">
                <a:solidFill>
                  <a:srgbClr val="1B2140"/>
                </a:solidFill>
              </a:rPr>
              <a:t>有的人有快车，有的人还在走路。</a:t>
            </a:r>
            <a:endParaRPr lang="en-US" sz="1400" dirty="0"/>
          </a:p>
        </p:txBody>
      </p:sp>
      <p:sp>
        <p:nvSpPr>
          <p:cNvPr id="21" name="Shape 19"/>
          <p:cNvSpPr/>
          <p:nvPr/>
        </p:nvSpPr>
        <p:spPr>
          <a:xfrm>
            <a:off x="4338218" y="4002024"/>
            <a:ext cx="3515258" cy="652272"/>
          </a:xfrm>
          <a:prstGeom prst="roundRect">
            <a:avLst>
              <a:gd name="adj" fmla="val 14019"/>
            </a:avLst>
          </a:prstGeom>
          <a:solidFill>
            <a:srgbClr val="FFFFFF"/>
          </a:solidFill>
          <a:ln w="9525">
            <a:solidFill>
              <a:srgbClr val="DCE2F2"/>
            </a:solidFill>
            <a:prstDash val="solid"/>
          </a:ln>
        </p:spPr>
      </p:sp>
      <p:sp>
        <p:nvSpPr>
          <p:cNvPr id="22" name="Text 20"/>
          <p:cNvSpPr txBox="1"/>
          <p:nvPr/>
        </p:nvSpPr>
        <p:spPr>
          <a:xfrm>
            <a:off x="4475378" y="4093464"/>
            <a:ext cx="3240938" cy="469392"/>
          </a:xfrm>
          <a:prstGeom prst="rect">
            <a:avLst/>
          </a:prstGeom>
          <a:noFill/>
          <a:ln/>
        </p:spPr>
        <p:txBody>
          <a:bodyPr wrap="square" lIns="0" tIns="0" rIns="0" bIns="0" rtlCol="0" anchor="ctr"/>
          <a:lstStyle/>
          <a:p>
            <a:pPr indent="0" marL="0">
              <a:buNone/>
            </a:pPr>
            <a:r>
              <a:rPr lang="en-US" sz="1400" b="1" dirty="0">
                <a:solidFill>
                  <a:srgbClr val="1F55C9"/>
                </a:solidFill>
              </a:rPr>
              <a:t>电源｜</a:t>
            </a:r>
            <a:pPr indent="0" marL="0">
              <a:buNone/>
            </a:pPr>
            <a:r>
              <a:rPr lang="en-US" sz="1400" dirty="0">
                <a:solidFill>
                  <a:srgbClr val="1B2140"/>
                </a:solidFill>
              </a:rPr>
              <a:t>计算机的“心脏”，把电送到每个部件。</a:t>
            </a:r>
            <a:endParaRPr lang="en-US" sz="1400" dirty="0"/>
          </a:p>
        </p:txBody>
      </p:sp>
      <p:sp>
        <p:nvSpPr>
          <p:cNvPr id="23" name="Shape 21"/>
          <p:cNvSpPr/>
          <p:nvPr/>
        </p:nvSpPr>
        <p:spPr>
          <a:xfrm>
            <a:off x="4338218" y="4764024"/>
            <a:ext cx="3515258" cy="652272"/>
          </a:xfrm>
          <a:prstGeom prst="roundRect">
            <a:avLst>
              <a:gd name="adj" fmla="val 14019"/>
            </a:avLst>
          </a:prstGeom>
          <a:solidFill>
            <a:srgbClr val="FFFFFF"/>
          </a:solidFill>
          <a:ln w="9525">
            <a:solidFill>
              <a:srgbClr val="DCE2F2"/>
            </a:solidFill>
            <a:prstDash val="solid"/>
          </a:ln>
        </p:spPr>
      </p:sp>
      <p:sp>
        <p:nvSpPr>
          <p:cNvPr id="24" name="Text 22"/>
          <p:cNvSpPr txBox="1"/>
          <p:nvPr/>
        </p:nvSpPr>
        <p:spPr>
          <a:xfrm>
            <a:off x="4475378" y="4855464"/>
            <a:ext cx="3240938" cy="469392"/>
          </a:xfrm>
          <a:prstGeom prst="rect">
            <a:avLst/>
          </a:prstGeom>
          <a:noFill/>
          <a:ln/>
        </p:spPr>
        <p:txBody>
          <a:bodyPr wrap="square" lIns="0" tIns="0" rIns="0" bIns="0" rtlCol="0" anchor="ctr"/>
          <a:lstStyle/>
          <a:p>
            <a:pPr indent="0" marL="0">
              <a:buNone/>
            </a:pPr>
            <a:r>
              <a:rPr lang="en-US" sz="1400" b="1" dirty="0">
                <a:solidFill>
                  <a:srgbClr val="5A2FD3"/>
                </a:solidFill>
              </a:rPr>
              <a:t>网卡｜</a:t>
            </a:r>
            <a:pPr indent="0" marL="0">
              <a:buNone/>
            </a:pPr>
            <a:r>
              <a:rPr lang="en-US" sz="1400" dirty="0">
                <a:solidFill>
                  <a:srgbClr val="1B2140"/>
                </a:solidFill>
              </a:rPr>
              <a:t>计算机的“邮递员”，负责收发网络包裹。</a:t>
            </a:r>
            <a:endParaRPr lang="en-US" sz="1400" dirty="0"/>
          </a:p>
        </p:txBody>
      </p:sp>
      <p:sp>
        <p:nvSpPr>
          <p:cNvPr id="25" name="Text 23"/>
          <p:cNvSpPr txBox="1"/>
          <p:nvPr/>
        </p:nvSpPr>
        <p:spPr>
          <a:xfrm>
            <a:off x="548640" y="6035040"/>
            <a:ext cx="11094415" cy="256032"/>
          </a:xfrm>
          <a:prstGeom prst="rect">
            <a:avLst/>
          </a:prstGeom>
          <a:noFill/>
          <a:ln/>
        </p:spPr>
        <p:txBody>
          <a:bodyPr wrap="square" lIns="0" tIns="0" rIns="0" bIns="0" rtlCol="0" anchor="t"/>
          <a:lstStyle/>
          <a:p>
            <a:pPr indent="0" marL="0">
              <a:buNone/>
            </a:pPr>
            <a:r>
              <a:rPr lang="en-US" sz="1100" dirty="0">
                <a:solidFill>
                  <a:srgbClr val="5A6280"/>
                </a:solidFill>
              </a:rPr>
              <a:t>卡片上是儿童能懂的比喻；英文名与不失真的准确解释见本页备注（正文相应页面也有）。</a:t>
            </a:r>
            <a:endParaRPr lang="en-US" sz="11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资料来源（1/2）</a:t>
            </a:r>
            <a:endParaRPr lang="en-US" sz="3600" dirty="0"/>
          </a:p>
        </p:txBody>
      </p:sp>
      <p:sp>
        <p:nvSpPr>
          <p:cNvPr id="5" name="Text 3"/>
          <p:cNvSpPr txBox="1"/>
          <p:nvPr/>
        </p:nvSpPr>
        <p:spPr>
          <a:xfrm>
            <a:off x="548640" y="1298448"/>
            <a:ext cx="11094415" cy="256032"/>
          </a:xfrm>
          <a:prstGeom prst="rect">
            <a:avLst/>
          </a:prstGeom>
          <a:noFill/>
          <a:ln/>
        </p:spPr>
        <p:txBody>
          <a:bodyPr wrap="square" lIns="0" tIns="0" rIns="0" bIns="0" rtlCol="0" anchor="t"/>
          <a:lstStyle/>
          <a:p>
            <a:pPr indent="0" marL="0">
              <a:buNone/>
            </a:pPr>
            <a:r>
              <a:rPr lang="en-US" sz="1200" dirty="0">
                <a:solidFill>
                  <a:srgbClr val="5A6280"/>
                </a:solidFill>
              </a:rPr>
              <a:t>共 65 条，访问日期均为 2026-10-24；各条标题见备注。</a:t>
            </a:r>
            <a:endParaRPr lang="en-US" sz="1200" dirty="0"/>
          </a:p>
        </p:txBody>
      </p:sp>
      <p:sp>
        <p:nvSpPr>
          <p:cNvPr id="6" name="Text 4"/>
          <p:cNvSpPr txBox="1"/>
          <p:nvPr/>
        </p:nvSpPr>
        <p:spPr>
          <a:xfrm>
            <a:off x="548640" y="164592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1" invalidUrl="" action="" tgtFrame="" tooltip="" history="1" highlightClick="0" endSnd="0">
                  <a:extLst>
                    <a:ext uri="{A12FA001-AC4F-418D-AE19-62706E023703}">
                      <ahyp:hlinkClr xmlns:ahyp="http://schemas.microsoft.com/office/drawing/2018/hyperlinkcolor" val="tx"/>
                    </a:ext>
                  </a:extLst>
                </a:hlinkClick>
              </a:rPr>
              <a:t>https://www.computerhistory.org/timeline/</a:t>
            </a:r>
            <a:endParaRPr lang="en-US" sz="1000" dirty="0"/>
          </a:p>
        </p:txBody>
      </p:sp>
      <p:sp>
        <p:nvSpPr>
          <p:cNvPr id="7" name="Text 5"/>
          <p:cNvSpPr txBox="1"/>
          <p:nvPr/>
        </p:nvSpPr>
        <p:spPr>
          <a:xfrm>
            <a:off x="548640" y="187756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2" invalidUrl="" action="" tgtFrame="" tooltip="" history="1" highlightClick="0" endSnd="0">
                  <a:extLst>
                    <a:ext uri="{A12FA001-AC4F-418D-AE19-62706E023703}">
                      <ahyp:hlinkClr xmlns:ahyp="http://schemas.microsoft.com/office/drawing/2018/hyperlinkcolor" val="tx"/>
                    </a:ext>
                  </a:extLst>
                </a:hlinkClick>
              </a:rPr>
              <a:t>https://www.computerhistory.org/timeline/computers/</a:t>
            </a:r>
            <a:endParaRPr lang="en-US" sz="1000" dirty="0"/>
          </a:p>
        </p:txBody>
      </p:sp>
      <p:sp>
        <p:nvSpPr>
          <p:cNvPr id="8" name="Text 6"/>
          <p:cNvSpPr txBox="1"/>
          <p:nvPr/>
        </p:nvSpPr>
        <p:spPr>
          <a:xfrm>
            <a:off x="548640" y="210921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3" invalidUrl="" action="" tgtFrame="" tooltip="" history="1" highlightClick="0" endSnd="0">
                  <a:extLst>
                    <a:ext uri="{A12FA001-AC4F-418D-AE19-62706E023703}">
                      <ahyp:hlinkClr xmlns:ahyp="http://schemas.microsoft.com/office/drawing/2018/hyperlinkcolor" val="tx"/>
                    </a:ext>
                  </a:extLst>
                </a:hlinkClick>
              </a:rPr>
              <a:t>https://www.computerhistory.org/timeline/networking-the-web/</a:t>
            </a:r>
            <a:endParaRPr lang="en-US" sz="1000" dirty="0"/>
          </a:p>
        </p:txBody>
      </p:sp>
      <p:sp>
        <p:nvSpPr>
          <p:cNvPr id="9" name="Text 7"/>
          <p:cNvSpPr txBox="1"/>
          <p:nvPr/>
        </p:nvSpPr>
        <p:spPr>
          <a:xfrm>
            <a:off x="548640" y="234086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4" invalidUrl="" action="" tgtFrame="" tooltip="" history="1" highlightClick="0" endSnd="0">
                  <a:extLst>
                    <a:ext uri="{A12FA001-AC4F-418D-AE19-62706E023703}">
                      <ahyp:hlinkClr xmlns:ahyp="http://schemas.microsoft.com/office/drawing/2018/hyperlinkcolor" val="tx"/>
                    </a:ext>
                  </a:extLst>
                </a:hlinkClick>
              </a:rPr>
              <a:t>https://www.computerhistory.org/timeline/ai-robotics/</a:t>
            </a:r>
            <a:endParaRPr lang="en-US" sz="1000" dirty="0"/>
          </a:p>
        </p:txBody>
      </p:sp>
      <p:sp>
        <p:nvSpPr>
          <p:cNvPr id="10" name="Text 8"/>
          <p:cNvSpPr txBox="1"/>
          <p:nvPr/>
        </p:nvSpPr>
        <p:spPr>
          <a:xfrm>
            <a:off x="548640" y="257251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5" invalidUrl="" action="" tgtFrame="" tooltip="" history="1" highlightClick="0" endSnd="0">
                  <a:extLst>
                    <a:ext uri="{A12FA001-AC4F-418D-AE19-62706E023703}">
                      <ahyp:hlinkClr xmlns:ahyp="http://schemas.microsoft.com/office/drawing/2018/hyperlinkcolor" val="tx"/>
                    </a:ext>
                  </a:extLst>
                </a:hlinkClick>
              </a:rPr>
              <a:t>https://www.computerhistory.org/revolution/</a:t>
            </a:r>
            <a:endParaRPr lang="en-US" sz="1000" dirty="0"/>
          </a:p>
        </p:txBody>
      </p:sp>
      <p:sp>
        <p:nvSpPr>
          <p:cNvPr id="11" name="Text 9"/>
          <p:cNvSpPr txBox="1"/>
          <p:nvPr/>
        </p:nvSpPr>
        <p:spPr>
          <a:xfrm>
            <a:off x="548640" y="280416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6" invalidUrl="" action="" tgtFrame="" tooltip="" history="1" highlightClick="0" endSnd="0">
                  <a:extLst>
                    <a:ext uri="{A12FA001-AC4F-418D-AE19-62706E023703}">
                      <ahyp:hlinkClr xmlns:ahyp="http://schemas.microsoft.com/office/drawing/2018/hyperlinkcolor" val="tx"/>
                    </a:ext>
                  </a:extLst>
                </a:hlinkClick>
              </a:rPr>
              <a:t>https://www.computerhistory.org/babbage/</a:t>
            </a:r>
            <a:endParaRPr lang="en-US" sz="1000" dirty="0"/>
          </a:p>
        </p:txBody>
      </p:sp>
      <p:sp>
        <p:nvSpPr>
          <p:cNvPr id="12" name="Text 10"/>
          <p:cNvSpPr txBox="1"/>
          <p:nvPr/>
        </p:nvSpPr>
        <p:spPr>
          <a:xfrm>
            <a:off x="548640" y="303580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7" invalidUrl="" action="" tgtFrame="" tooltip="" history="1" highlightClick="0" endSnd="0">
                  <a:extLst>
                    <a:ext uri="{A12FA001-AC4F-418D-AE19-62706E023703}">
                      <ahyp:hlinkClr xmlns:ahyp="http://schemas.microsoft.com/office/drawing/2018/hyperlinkcolor" val="tx"/>
                    </a:ext>
                  </a:extLst>
                </a:hlinkClick>
              </a:rPr>
              <a:t>https://www.computerhistory.org/babbage/adalovelace/</a:t>
            </a:r>
            <a:endParaRPr lang="en-US" sz="1000" dirty="0"/>
          </a:p>
        </p:txBody>
      </p:sp>
      <p:sp>
        <p:nvSpPr>
          <p:cNvPr id="13" name="Text 11"/>
          <p:cNvSpPr txBox="1"/>
          <p:nvPr/>
        </p:nvSpPr>
        <p:spPr>
          <a:xfrm>
            <a:off x="548640" y="326745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计算机历史博物馆｜</a:t>
            </a:r>
            <a:pPr indent="0" marL="0">
              <a:buNone/>
            </a:pPr>
            <a:r>
              <a:rPr lang="en-US" sz="1000" u="sng" dirty="0">
                <a:solidFill>
                  <a:srgbClr val="1F55C9"/>
                </a:solidFill>
                <a:hlinkClick r:id="rId8" invalidUrl="" action="" tgtFrame="" tooltip="" history="1" highlightClick="0" endSnd="0">
                  <a:extLst>
                    <a:ext uri="{A12FA001-AC4F-418D-AE19-62706E023703}">
                      <ahyp:hlinkClr xmlns:ahyp="http://schemas.microsoft.com/office/drawing/2018/hyperlinkcolor" val="tx"/>
                    </a:ext>
                  </a:extLst>
                </a:hlinkClick>
              </a:rPr>
              <a:t>https://www.computerhistory.org/siliconengine/</a:t>
            </a:r>
            <a:endParaRPr lang="en-US" sz="1000" dirty="0"/>
          </a:p>
        </p:txBody>
      </p:sp>
      <p:sp>
        <p:nvSpPr>
          <p:cNvPr id="14" name="Text 12"/>
          <p:cNvSpPr txBox="1"/>
          <p:nvPr/>
        </p:nvSpPr>
        <p:spPr>
          <a:xfrm>
            <a:off x="548640" y="349910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联合国教科文组织｜</a:t>
            </a:r>
            <a:pPr indent="0" marL="0">
              <a:buNone/>
            </a:pPr>
            <a:r>
              <a:rPr lang="en-US" sz="1000" u="sng" dirty="0">
                <a:solidFill>
                  <a:srgbClr val="1F55C9"/>
                </a:solidFill>
                <a:hlinkClick r:id="rId9" invalidUrl="" action="" tgtFrame="" tooltip="" history="1" highlightClick="0" endSnd="0">
                  <a:extLst>
                    <a:ext uri="{A12FA001-AC4F-418D-AE19-62706E023703}">
                      <ahyp:hlinkClr xmlns:ahyp="http://schemas.microsoft.com/office/drawing/2018/hyperlinkcolor" val="tx"/>
                    </a:ext>
                  </a:extLst>
                </a:hlinkClick>
              </a:rPr>
              <a:t>https://ich.unesco.org/en/RL/chinese-zhusuan-knowledge-and-practices-of-mathematical-calculation-through-the-abacus-00853</a:t>
            </a:r>
            <a:endParaRPr lang="en-US" sz="1000" dirty="0"/>
          </a:p>
        </p:txBody>
      </p:sp>
      <p:sp>
        <p:nvSpPr>
          <p:cNvPr id="15" name="Text 13"/>
          <p:cNvSpPr txBox="1"/>
          <p:nvPr/>
        </p:nvSpPr>
        <p:spPr>
          <a:xfrm>
            <a:off x="548640" y="389839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科克大学｜</a:t>
            </a:r>
            <a:pPr indent="0" marL="0">
              <a:buNone/>
            </a:pPr>
            <a:r>
              <a:rPr lang="en-US" sz="1000" u="sng" dirty="0">
                <a:solidFill>
                  <a:srgbClr val="1F55C9"/>
                </a:solidFill>
                <a:hlinkClick r:id="rId10" invalidUrl="" action="" tgtFrame="" tooltip="" history="1" highlightClick="0" endSnd="0">
                  <a:extLst>
                    <a:ext uri="{A12FA001-AC4F-418D-AE19-62706E023703}">
                      <ahyp:hlinkClr xmlns:ahyp="http://schemas.microsoft.com/office/drawing/2018/hyperlinkcolor" val="tx"/>
                    </a:ext>
                  </a:extLst>
                </a:hlinkClick>
              </a:rPr>
              <a:t>https://georgeboole.com/</a:t>
            </a:r>
            <a:endParaRPr lang="en-US" sz="1000" dirty="0"/>
          </a:p>
        </p:txBody>
      </p:sp>
      <p:sp>
        <p:nvSpPr>
          <p:cNvPr id="16" name="Text 14"/>
          <p:cNvSpPr txBox="1"/>
          <p:nvPr/>
        </p:nvSpPr>
        <p:spPr>
          <a:xfrm>
            <a:off x="548640" y="413004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美国人口普查局｜</a:t>
            </a:r>
            <a:pPr indent="0" marL="0">
              <a:buNone/>
            </a:pPr>
            <a:r>
              <a:rPr lang="en-US" sz="1000" u="sng" dirty="0">
                <a:solidFill>
                  <a:srgbClr val="1F55C9"/>
                </a:solidFill>
                <a:hlinkClick r:id="rId11" invalidUrl="" action="" tgtFrame="" tooltip="" history="1" highlightClick="0" endSnd="0">
                  <a:extLst>
                    <a:ext uri="{A12FA001-AC4F-418D-AE19-62706E023703}">
                      <ahyp:hlinkClr xmlns:ahyp="http://schemas.microsoft.com/office/drawing/2018/hyperlinkcolor" val="tx"/>
                    </a:ext>
                  </a:extLst>
                </a:hlinkClick>
              </a:rPr>
              <a:t>https://www.census.gov/about/history/bureau-history/census-innovations/technology/tabulation-and-processing.html</a:t>
            </a:r>
            <a:endParaRPr lang="en-US" sz="1000" dirty="0"/>
          </a:p>
        </p:txBody>
      </p:sp>
      <p:sp>
        <p:nvSpPr>
          <p:cNvPr id="17" name="Text 15"/>
          <p:cNvSpPr txBox="1"/>
          <p:nvPr/>
        </p:nvSpPr>
        <p:spPr>
          <a:xfrm>
            <a:off x="548640" y="452932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Hodges《图灵》网站｜</a:t>
            </a:r>
            <a:pPr indent="0" marL="0">
              <a:buNone/>
            </a:pPr>
            <a:r>
              <a:rPr lang="en-US" sz="1000" u="sng" dirty="0">
                <a:solidFill>
                  <a:srgbClr val="1F55C9"/>
                </a:solidFill>
                <a:hlinkClick r:id="rId12" invalidUrl="" action="" tgtFrame="" tooltip="" history="1" highlightClick="0" endSnd="0">
                  <a:extLst>
                    <a:ext uri="{A12FA001-AC4F-418D-AE19-62706E023703}">
                      <ahyp:hlinkClr xmlns:ahyp="http://schemas.microsoft.com/office/drawing/2018/hyperlinkcolor" val="tx"/>
                    </a:ext>
                  </a:extLst>
                </a:hlinkClick>
              </a:rPr>
              <a:t>https://www.turing.org.uk/</a:t>
            </a:r>
            <a:endParaRPr lang="en-US" sz="1000" dirty="0"/>
          </a:p>
        </p:txBody>
      </p:sp>
      <p:sp>
        <p:nvSpPr>
          <p:cNvPr id="18" name="Text 16"/>
          <p:cNvSpPr txBox="1"/>
          <p:nvPr/>
        </p:nvSpPr>
        <p:spPr>
          <a:xfrm>
            <a:off x="548640" y="476097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祖泽研究所｜</a:t>
            </a:r>
            <a:pPr indent="0" marL="0">
              <a:buNone/>
            </a:pPr>
            <a:r>
              <a:rPr lang="en-US" sz="1000" u="sng" dirty="0">
                <a:solidFill>
                  <a:srgbClr val="1F55C9"/>
                </a:solidFill>
                <a:hlinkClick r:id="rId13" invalidUrl="" action="" tgtFrame="" tooltip="" history="1" highlightClick="0" endSnd="0">
                  <a:extLst>
                    <a:ext uri="{A12FA001-AC4F-418D-AE19-62706E023703}">
                      <ahyp:hlinkClr xmlns:ahyp="http://schemas.microsoft.com/office/drawing/2018/hyperlinkcolor" val="tx"/>
                    </a:ext>
                  </a:extLst>
                </a:hlinkClick>
              </a:rPr>
              <a:t>https://zuse.zib.de/</a:t>
            </a:r>
            <a:endParaRPr lang="en-US" sz="1000" dirty="0"/>
          </a:p>
        </p:txBody>
      </p:sp>
      <p:sp>
        <p:nvSpPr>
          <p:cNvPr id="19" name="Text 17"/>
          <p:cNvSpPr txBox="1"/>
          <p:nvPr/>
        </p:nvSpPr>
        <p:spPr>
          <a:xfrm>
            <a:off x="548640" y="499262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爱荷华州立大学｜</a:t>
            </a:r>
            <a:pPr indent="0" marL="0">
              <a:buNone/>
            </a:pPr>
            <a:r>
              <a:rPr lang="en-US" sz="1000" u="sng" dirty="0">
                <a:solidFill>
                  <a:srgbClr val="1F55C9"/>
                </a:solidFill>
                <a:hlinkClick r:id="rId14" invalidUrl="" action="" tgtFrame="" tooltip="" history="1" highlightClick="0" endSnd="0">
                  <a:extLst>
                    <a:ext uri="{A12FA001-AC4F-418D-AE19-62706E023703}">
                      <ahyp:hlinkClr xmlns:ahyp="http://schemas.microsoft.com/office/drawing/2018/hyperlinkcolor" val="tx"/>
                    </a:ext>
                  </a:extLst>
                </a:hlinkClick>
              </a:rPr>
              <a:t>https://jva.cs.iastate.edu/</a:t>
            </a:r>
            <a:endParaRPr lang="en-US" sz="1000" dirty="0"/>
          </a:p>
        </p:txBody>
      </p:sp>
      <p:sp>
        <p:nvSpPr>
          <p:cNvPr id="20" name="Text 18"/>
          <p:cNvSpPr txBox="1"/>
          <p:nvPr/>
        </p:nvSpPr>
        <p:spPr>
          <a:xfrm>
            <a:off x="548640" y="522427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哈佛CHSI｜</a:t>
            </a:r>
            <a:pPr indent="0" marL="0">
              <a:buNone/>
            </a:pPr>
            <a:r>
              <a:rPr lang="en-US" sz="1000" u="sng" dirty="0">
                <a:solidFill>
                  <a:srgbClr val="1F55C9"/>
                </a:solidFill>
                <a:hlinkClick r:id="rId15" invalidUrl="" action="" tgtFrame="" tooltip="" history="1" highlightClick="0" endSnd="0">
                  <a:extLst>
                    <a:ext uri="{A12FA001-AC4F-418D-AE19-62706E023703}">
                      <ahyp:hlinkClr xmlns:ahyp="http://schemas.microsoft.com/office/drawing/2018/hyperlinkcolor" val="tx"/>
                    </a:ext>
                  </a:extLst>
                </a:hlinkClick>
              </a:rPr>
              <a:t>https://chsi.harvard.edu/markone/</a:t>
            </a:r>
            <a:endParaRPr lang="en-US" sz="1000" dirty="0"/>
          </a:p>
        </p:txBody>
      </p:sp>
      <p:sp>
        <p:nvSpPr>
          <p:cNvPr id="21" name="Text 19"/>
          <p:cNvSpPr txBox="1"/>
          <p:nvPr/>
        </p:nvSpPr>
        <p:spPr>
          <a:xfrm>
            <a:off x="548640" y="545592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英国国家计算博物馆｜</a:t>
            </a:r>
            <a:pPr indent="0" marL="0">
              <a:buNone/>
            </a:pPr>
            <a:r>
              <a:rPr lang="en-US" sz="1000" u="sng" dirty="0">
                <a:solidFill>
                  <a:srgbClr val="1F55C9"/>
                </a:solidFill>
                <a:hlinkClick r:id="rId16" invalidUrl="" action="" tgtFrame="" tooltip="" history="1" highlightClick="0" endSnd="0">
                  <a:extLst>
                    <a:ext uri="{A12FA001-AC4F-418D-AE19-62706E023703}">
                      <ahyp:hlinkClr xmlns:ahyp="http://schemas.microsoft.com/office/drawing/2018/hyperlinkcolor" val="tx"/>
                    </a:ext>
                  </a:extLst>
                </a:hlinkClick>
              </a:rPr>
              <a:t>https://www.tnmoc.org/colossus</a:t>
            </a:r>
            <a:endParaRPr lang="en-US" sz="1000" dirty="0"/>
          </a:p>
        </p:txBody>
      </p:sp>
      <p:sp>
        <p:nvSpPr>
          <p:cNvPr id="22" name="Text 20"/>
          <p:cNvSpPr txBox="1"/>
          <p:nvPr/>
        </p:nvSpPr>
        <p:spPr>
          <a:xfrm>
            <a:off x="548640" y="568756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英国国家计算博物馆｜</a:t>
            </a:r>
            <a:pPr indent="0" marL="0">
              <a:buNone/>
            </a:pPr>
            <a:r>
              <a:rPr lang="en-US" sz="1000" u="sng" dirty="0">
                <a:solidFill>
                  <a:srgbClr val="1F55C9"/>
                </a:solidFill>
                <a:hlinkClick r:id="rId17" invalidUrl="" action="" tgtFrame="" tooltip="" history="1" highlightClick="0" endSnd="0">
                  <a:extLst>
                    <a:ext uri="{A12FA001-AC4F-418D-AE19-62706E023703}">
                      <ahyp:hlinkClr xmlns:ahyp="http://schemas.microsoft.com/office/drawing/2018/hyperlinkcolor" val="tx"/>
                    </a:ext>
                  </a:extLst>
                </a:hlinkClick>
              </a:rPr>
              <a:t>https://www.tnmoc.org/edsac</a:t>
            </a:r>
            <a:endParaRPr lang="en-US" sz="1000" dirty="0"/>
          </a:p>
        </p:txBody>
      </p:sp>
      <p:sp>
        <p:nvSpPr>
          <p:cNvPr id="23" name="Text 21"/>
          <p:cNvSpPr txBox="1"/>
          <p:nvPr/>
        </p:nvSpPr>
        <p:spPr>
          <a:xfrm>
            <a:off x="548640" y="5919216"/>
            <a:ext cx="5387188" cy="335280"/>
          </a:xfrm>
          <a:prstGeom prst="rect">
            <a:avLst/>
          </a:prstGeom>
          <a:noFill/>
          <a:ln/>
        </p:spPr>
        <p:txBody>
          <a:bodyPr wrap="square" lIns="0" tIns="0" rIns="0" bIns="0" rtlCol="0" anchor="t"/>
          <a:lstStyle/>
          <a:p>
            <a:pPr indent="0" marL="0">
              <a:buNone/>
            </a:pPr>
            <a:r>
              <a:rPr lang="en-US" sz="1000" b="1" dirty="0">
                <a:solidFill>
                  <a:srgbClr val="1B2140"/>
                </a:solidFill>
              </a:rPr>
              <a:t>宾夕法尼亚大学工程学院｜</a:t>
            </a:r>
            <a:pPr indent="0" marL="0">
              <a:buNone/>
            </a:pPr>
            <a:r>
              <a:rPr lang="en-US" sz="1000" u="sng" dirty="0">
                <a:solidFill>
                  <a:srgbClr val="1F55C9"/>
                </a:solidFill>
                <a:hlinkClick r:id="rId18" invalidUrl="" action="" tgtFrame="" tooltip="" history="1" highlightClick="0" endSnd="0">
                  <a:extLst>
                    <a:ext uri="{A12FA001-AC4F-418D-AE19-62706E023703}">
                      <ahyp:hlinkClr xmlns:ahyp="http://schemas.microsoft.com/office/drawing/2018/hyperlinkcolor" val="tx"/>
                    </a:ext>
                  </a:extLst>
                </a:hlinkClick>
              </a:rPr>
              <a:t>https://www.seas.upenn.edu/about/history-heritage/eniac/</a:t>
            </a:r>
            <a:endParaRPr lang="en-US" sz="1000" dirty="0"/>
          </a:p>
        </p:txBody>
      </p:sp>
      <p:sp>
        <p:nvSpPr>
          <p:cNvPr id="24" name="Text 22"/>
          <p:cNvSpPr txBox="1"/>
          <p:nvPr/>
        </p:nvSpPr>
        <p:spPr>
          <a:xfrm>
            <a:off x="6255868" y="16459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英国科学与工业博物馆｜</a:t>
            </a:r>
            <a:pPr indent="0" marL="0">
              <a:buNone/>
            </a:pPr>
            <a:r>
              <a:rPr lang="en-US" sz="1000" u="sng" dirty="0">
                <a:solidFill>
                  <a:srgbClr val="1F55C9"/>
                </a:solidFill>
                <a:hlinkClick r:id="rId19" invalidUrl="" action="" tgtFrame="" tooltip="" history="1" highlightClick="0" endSnd="0">
                  <a:extLst>
                    <a:ext uri="{A12FA001-AC4F-418D-AE19-62706E023703}">
                      <ahyp:hlinkClr xmlns:ahyp="http://schemas.microsoft.com/office/drawing/2018/hyperlinkcolor" val="tx"/>
                    </a:ext>
                  </a:extLst>
                </a:hlinkClick>
              </a:rPr>
              <a:t>https://www.scienceandindustrymuseum.org.uk/objects-and-stories/baby-and-modern-computing</a:t>
            </a:r>
            <a:endParaRPr lang="en-US" sz="1000" dirty="0"/>
          </a:p>
        </p:txBody>
      </p:sp>
      <p:sp>
        <p:nvSpPr>
          <p:cNvPr id="25" name="Text 23"/>
          <p:cNvSpPr txBox="1"/>
          <p:nvPr/>
        </p:nvSpPr>
        <p:spPr>
          <a:xfrm>
            <a:off x="6255868" y="204520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诺贝尔奖官网｜</a:t>
            </a:r>
            <a:pPr indent="0" marL="0">
              <a:buNone/>
            </a:pPr>
            <a:r>
              <a:rPr lang="en-US" sz="1000" u="sng" dirty="0">
                <a:solidFill>
                  <a:srgbClr val="1F55C9"/>
                </a:solidFill>
                <a:hlinkClick r:id="rId20" invalidUrl="" action="" tgtFrame="" tooltip="" history="1" highlightClick="0" endSnd="0">
                  <a:extLst>
                    <a:ext uri="{A12FA001-AC4F-418D-AE19-62706E023703}">
                      <ahyp:hlinkClr xmlns:ahyp="http://schemas.microsoft.com/office/drawing/2018/hyperlinkcolor" val="tx"/>
                    </a:ext>
                  </a:extLst>
                </a:hlinkClick>
              </a:rPr>
              <a:t>https://www.nobelprize.org/prizes/physics/1956/summary/</a:t>
            </a:r>
            <a:endParaRPr lang="en-US" sz="1000" dirty="0"/>
          </a:p>
        </p:txBody>
      </p:sp>
      <p:sp>
        <p:nvSpPr>
          <p:cNvPr id="26" name="Text 24"/>
          <p:cNvSpPr txBox="1"/>
          <p:nvPr/>
        </p:nvSpPr>
        <p:spPr>
          <a:xfrm>
            <a:off x="6255868" y="227685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诺贝尔奖官网｜</a:t>
            </a:r>
            <a:pPr indent="0" marL="0">
              <a:buNone/>
            </a:pPr>
            <a:r>
              <a:rPr lang="en-US" sz="1000" u="sng" dirty="0">
                <a:solidFill>
                  <a:srgbClr val="1F55C9"/>
                </a:solidFill>
                <a:hlinkClick r:id="rId21" invalidUrl="" action="" tgtFrame="" tooltip="" history="1" highlightClick="0" endSnd="0">
                  <a:extLst>
                    <a:ext uri="{A12FA001-AC4F-418D-AE19-62706E023703}">
                      <ahyp:hlinkClr xmlns:ahyp="http://schemas.microsoft.com/office/drawing/2018/hyperlinkcolor" val="tx"/>
                    </a:ext>
                  </a:extLst>
                </a:hlinkClick>
              </a:rPr>
              <a:t>https://www.nobelprize.org/prizes/physics/2000/summary/</a:t>
            </a:r>
            <a:endParaRPr lang="en-US" sz="1000" dirty="0"/>
          </a:p>
        </p:txBody>
      </p:sp>
      <p:sp>
        <p:nvSpPr>
          <p:cNvPr id="27" name="Text 25"/>
          <p:cNvSpPr txBox="1"/>
          <p:nvPr/>
        </p:nvSpPr>
        <p:spPr>
          <a:xfrm>
            <a:off x="6255868" y="250850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Intel｜</a:t>
            </a:r>
            <a:pPr indent="0" marL="0">
              <a:buNone/>
            </a:pPr>
            <a:r>
              <a:rPr lang="en-US" sz="1000" u="sng" dirty="0">
                <a:solidFill>
                  <a:srgbClr val="1F55C9"/>
                </a:solidFill>
                <a:hlinkClick r:id="rId22" invalidUrl="" action="" tgtFrame="" tooltip="" history="1" highlightClick="0" endSnd="0">
                  <a:extLst>
                    <a:ext uri="{A12FA001-AC4F-418D-AE19-62706E023703}">
                      <ahyp:hlinkClr xmlns:ahyp="http://schemas.microsoft.com/office/drawing/2018/hyperlinkcolor" val="tx"/>
                    </a:ext>
                  </a:extLst>
                </a:hlinkClick>
              </a:rPr>
              <a:t>https://www.intel.com/content/www/us/en/history/museum-story-of-intel-4004.html</a:t>
            </a:r>
            <a:endParaRPr lang="en-US" sz="1000" dirty="0"/>
          </a:p>
        </p:txBody>
      </p:sp>
      <p:sp>
        <p:nvSpPr>
          <p:cNvPr id="28" name="Text 26"/>
          <p:cNvSpPr txBox="1"/>
          <p:nvPr/>
        </p:nvSpPr>
        <p:spPr>
          <a:xfrm>
            <a:off x="6255868" y="290779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IBM｜</a:t>
            </a:r>
            <a:pPr indent="0" marL="0">
              <a:buNone/>
            </a:pPr>
            <a:r>
              <a:rPr lang="en-US" sz="1000" u="sng" dirty="0">
                <a:solidFill>
                  <a:srgbClr val="1F55C9"/>
                </a:solidFill>
                <a:hlinkClick r:id="rId23" invalidUrl="" action="" tgtFrame="" tooltip="" history="1" highlightClick="0" endSnd="0">
                  <a:extLst>
                    <a:ext uri="{A12FA001-AC4F-418D-AE19-62706E023703}">
                      <ahyp:hlinkClr xmlns:ahyp="http://schemas.microsoft.com/office/drawing/2018/hyperlinkcolor" val="tx"/>
                    </a:ext>
                  </a:extLst>
                </a:hlinkClick>
              </a:rPr>
              <a:t>https://www.ibm.com/history/system-360</a:t>
            </a:r>
            <a:endParaRPr lang="en-US" sz="1000" dirty="0"/>
          </a:p>
        </p:txBody>
      </p:sp>
      <p:sp>
        <p:nvSpPr>
          <p:cNvPr id="29" name="Text 27"/>
          <p:cNvSpPr txBox="1"/>
          <p:nvPr/>
        </p:nvSpPr>
        <p:spPr>
          <a:xfrm>
            <a:off x="6255868" y="313944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The Open Group｜</a:t>
            </a:r>
            <a:pPr indent="0" marL="0">
              <a:buNone/>
            </a:pPr>
            <a:r>
              <a:rPr lang="en-US" sz="1000" u="sng" dirty="0">
                <a:solidFill>
                  <a:srgbClr val="1F55C9"/>
                </a:solidFill>
                <a:hlinkClick r:id="rId24" invalidUrl="" action="" tgtFrame="" tooltip="" history="1" highlightClick="0" endSnd="0">
                  <a:extLst>
                    <a:ext uri="{A12FA001-AC4F-418D-AE19-62706E023703}">
                      <ahyp:hlinkClr xmlns:ahyp="http://schemas.microsoft.com/office/drawing/2018/hyperlinkcolor" val="tx"/>
                    </a:ext>
                  </a:extLst>
                </a:hlinkClick>
              </a:rPr>
              <a:t>https://www.unix.org/unix_history.html</a:t>
            </a:r>
            <a:endParaRPr lang="en-US" sz="1000" dirty="0"/>
          </a:p>
        </p:txBody>
      </p:sp>
      <p:sp>
        <p:nvSpPr>
          <p:cNvPr id="30" name="Text 28"/>
          <p:cNvSpPr txBox="1"/>
          <p:nvPr/>
        </p:nvSpPr>
        <p:spPr>
          <a:xfrm>
            <a:off x="6255868" y="337108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GNU/自由软件基金会｜</a:t>
            </a:r>
            <a:pPr indent="0" marL="0">
              <a:buNone/>
            </a:pPr>
            <a:r>
              <a:rPr lang="en-US" sz="1000" u="sng" dirty="0">
                <a:solidFill>
                  <a:srgbClr val="1F55C9"/>
                </a:solidFill>
                <a:hlinkClick r:id="rId25" invalidUrl="" action="" tgtFrame="" tooltip="" history="1" highlightClick="0" endSnd="0">
                  <a:extLst>
                    <a:ext uri="{A12FA001-AC4F-418D-AE19-62706E023703}">
                      <ahyp:hlinkClr xmlns:ahyp="http://schemas.microsoft.com/office/drawing/2018/hyperlinkcolor" val="tx"/>
                    </a:ext>
                  </a:extLst>
                </a:hlinkClick>
              </a:rPr>
              <a:t>https://www.gnu.org/gnu/initial-announcement.html</a:t>
            </a:r>
            <a:endParaRPr lang="en-US" sz="1000" dirty="0"/>
          </a:p>
        </p:txBody>
      </p:sp>
      <p:sp>
        <p:nvSpPr>
          <p:cNvPr id="31" name="Text 29"/>
          <p:cNvSpPr txBox="1"/>
          <p:nvPr/>
        </p:nvSpPr>
        <p:spPr>
          <a:xfrm>
            <a:off x="6255868" y="360273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GNU/自由软件基金会｜</a:t>
            </a:r>
            <a:pPr indent="0" marL="0">
              <a:buNone/>
            </a:pPr>
            <a:r>
              <a:rPr lang="en-US" sz="1000" u="sng" dirty="0">
                <a:solidFill>
                  <a:srgbClr val="1F55C9"/>
                </a:solidFill>
                <a:hlinkClick r:id="rId26" invalidUrl="" action="" tgtFrame="" tooltip="" history="1" highlightClick="0" endSnd="0">
                  <a:extLst>
                    <a:ext uri="{A12FA001-AC4F-418D-AE19-62706E023703}">
                      <ahyp:hlinkClr xmlns:ahyp="http://schemas.microsoft.com/office/drawing/2018/hyperlinkcolor" val="tx"/>
                    </a:ext>
                  </a:extLst>
                </a:hlinkClick>
              </a:rPr>
              <a:t>https://www.gnu.org/gnu/linux-and-gnu.html</a:t>
            </a:r>
            <a:endParaRPr lang="en-US" sz="1000" dirty="0"/>
          </a:p>
        </p:txBody>
      </p:sp>
      <p:sp>
        <p:nvSpPr>
          <p:cNvPr id="32" name="Text 30"/>
          <p:cNvSpPr txBox="1"/>
          <p:nvPr/>
        </p:nvSpPr>
        <p:spPr>
          <a:xfrm>
            <a:off x="6255868" y="383438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kernel.org｜</a:t>
            </a:r>
            <a:pPr indent="0" marL="0">
              <a:buNone/>
            </a:pPr>
            <a:r>
              <a:rPr lang="en-US" sz="1000" u="sng" dirty="0">
                <a:solidFill>
                  <a:srgbClr val="1F55C9"/>
                </a:solidFill>
                <a:hlinkClick r:id="rId27" invalidUrl="" action="" tgtFrame="" tooltip="" history="1" highlightClick="0" endSnd="0">
                  <a:extLst>
                    <a:ext uri="{A12FA001-AC4F-418D-AE19-62706E023703}">
                      <ahyp:hlinkClr xmlns:ahyp="http://schemas.microsoft.com/office/drawing/2018/hyperlinkcolor" val="tx"/>
                    </a:ext>
                  </a:extLst>
                </a:hlinkClick>
              </a:rPr>
              <a:t>https://www.kernel.org/</a:t>
            </a:r>
            <a:endParaRPr lang="en-US" sz="1000" dirty="0"/>
          </a:p>
        </p:txBody>
      </p:sp>
      <p:sp>
        <p:nvSpPr>
          <p:cNvPr id="33" name="Text 31"/>
          <p:cNvSpPr txBox="1"/>
          <p:nvPr/>
        </p:nvSpPr>
        <p:spPr>
          <a:xfrm>
            <a:off x="6255868" y="406603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互联网协会ISOC｜</a:t>
            </a:r>
            <a:pPr indent="0" marL="0">
              <a:buNone/>
            </a:pPr>
            <a:r>
              <a:rPr lang="en-US" sz="1000" u="sng" dirty="0">
                <a:solidFill>
                  <a:srgbClr val="1F55C9"/>
                </a:solidFill>
                <a:hlinkClick r:id="rId28" invalidUrl="" action="" tgtFrame="" tooltip="" history="1" highlightClick="0" endSnd="0">
                  <a:extLst>
                    <a:ext uri="{A12FA001-AC4F-418D-AE19-62706E023703}">
                      <ahyp:hlinkClr xmlns:ahyp="http://schemas.microsoft.com/office/drawing/2018/hyperlinkcolor" val="tx"/>
                    </a:ext>
                  </a:extLst>
                </a:hlinkClick>
              </a:rPr>
              <a:t>https://www.internetsociety.org/internet/history-internet/brief-history-internet/</a:t>
            </a:r>
            <a:endParaRPr lang="en-US" sz="1000" dirty="0"/>
          </a:p>
        </p:txBody>
      </p:sp>
      <p:sp>
        <p:nvSpPr>
          <p:cNvPr id="34" name="Text 32"/>
          <p:cNvSpPr txBox="1"/>
          <p:nvPr/>
        </p:nvSpPr>
        <p:spPr>
          <a:xfrm>
            <a:off x="6255868" y="446532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IETF RFC｜</a:t>
            </a:r>
            <a:pPr indent="0" marL="0">
              <a:buNone/>
            </a:pPr>
            <a:r>
              <a:rPr lang="en-US" sz="1000" u="sng" dirty="0">
                <a:solidFill>
                  <a:srgbClr val="1F55C9"/>
                </a:solidFill>
                <a:hlinkClick r:id="rId29" invalidUrl="" action="" tgtFrame="" tooltip="" history="1" highlightClick="0" endSnd="0">
                  <a:extLst>
                    <a:ext uri="{A12FA001-AC4F-418D-AE19-62706E023703}">
                      <ahyp:hlinkClr xmlns:ahyp="http://schemas.microsoft.com/office/drawing/2018/hyperlinkcolor" val="tx"/>
                    </a:ext>
                  </a:extLst>
                </a:hlinkClick>
              </a:rPr>
              <a:t>https://www.rfc-editor.org/rfc/rfc675</a:t>
            </a:r>
            <a:endParaRPr lang="en-US" sz="1000" dirty="0"/>
          </a:p>
        </p:txBody>
      </p:sp>
      <p:sp>
        <p:nvSpPr>
          <p:cNvPr id="35" name="Text 33"/>
          <p:cNvSpPr txBox="1"/>
          <p:nvPr/>
        </p:nvSpPr>
        <p:spPr>
          <a:xfrm>
            <a:off x="6255868" y="469696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IETF RFC｜</a:t>
            </a:r>
            <a:pPr indent="0" marL="0">
              <a:buNone/>
            </a:pPr>
            <a:r>
              <a:rPr lang="en-US" sz="1000" u="sng" dirty="0">
                <a:solidFill>
                  <a:srgbClr val="1F55C9"/>
                </a:solidFill>
                <a:hlinkClick r:id="rId30" invalidUrl="" action="" tgtFrame="" tooltip="" history="1" highlightClick="0" endSnd="0">
                  <a:extLst>
                    <a:ext uri="{A12FA001-AC4F-418D-AE19-62706E023703}">
                      <ahyp:hlinkClr xmlns:ahyp="http://schemas.microsoft.com/office/drawing/2018/hyperlinkcolor" val="tx"/>
                    </a:ext>
                  </a:extLst>
                </a:hlinkClick>
              </a:rPr>
              <a:t>https://www.rfc-editor.org/rfc/rfc801</a:t>
            </a:r>
            <a:endParaRPr lang="en-US" sz="1000" dirty="0"/>
          </a:p>
        </p:txBody>
      </p:sp>
      <p:sp>
        <p:nvSpPr>
          <p:cNvPr id="36" name="Text 34"/>
          <p:cNvSpPr txBox="1"/>
          <p:nvPr/>
        </p:nvSpPr>
        <p:spPr>
          <a:xfrm>
            <a:off x="6255868" y="492861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IETF RFC｜</a:t>
            </a:r>
            <a:pPr indent="0" marL="0">
              <a:buNone/>
            </a:pPr>
            <a:r>
              <a:rPr lang="en-US" sz="1000" u="sng" dirty="0">
                <a:solidFill>
                  <a:srgbClr val="1F55C9"/>
                </a:solidFill>
                <a:hlinkClick r:id="rId31" invalidUrl="" action="" tgtFrame="" tooltip="" history="1" highlightClick="0" endSnd="0">
                  <a:extLst>
                    <a:ext uri="{A12FA001-AC4F-418D-AE19-62706E023703}">
                      <ahyp:hlinkClr xmlns:ahyp="http://schemas.microsoft.com/office/drawing/2018/hyperlinkcolor" val="tx"/>
                    </a:ext>
                  </a:extLst>
                </a:hlinkClick>
              </a:rPr>
              <a:t>https://www.rfc-editor.org/rfc/rfc791</a:t>
            </a:r>
            <a:endParaRPr lang="en-US" sz="1000" dirty="0"/>
          </a:p>
        </p:txBody>
      </p:sp>
      <p:sp>
        <p:nvSpPr>
          <p:cNvPr id="37" name="Text 35"/>
          <p:cNvSpPr txBox="1"/>
          <p:nvPr/>
        </p:nvSpPr>
        <p:spPr>
          <a:xfrm>
            <a:off x="6255868" y="516026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IETF RFC｜</a:t>
            </a:r>
            <a:pPr indent="0" marL="0">
              <a:buNone/>
            </a:pPr>
            <a:r>
              <a:rPr lang="en-US" sz="1000" u="sng" dirty="0">
                <a:solidFill>
                  <a:srgbClr val="1F55C9"/>
                </a:solidFill>
                <a:hlinkClick r:id="rId32" invalidUrl="" action="" tgtFrame="" tooltip="" history="1" highlightClick="0" endSnd="0">
                  <a:extLst>
                    <a:ext uri="{A12FA001-AC4F-418D-AE19-62706E023703}">
                      <ahyp:hlinkClr xmlns:ahyp="http://schemas.microsoft.com/office/drawing/2018/hyperlinkcolor" val="tx"/>
                    </a:ext>
                  </a:extLst>
                </a:hlinkClick>
              </a:rPr>
              <a:t>https://www.rfc-editor.org/rfc/rfc882</a:t>
            </a:r>
            <a:endParaRPr lang="en-US" sz="1000" dirty="0"/>
          </a:p>
        </p:txBody>
      </p:sp>
      <p:sp>
        <p:nvSpPr>
          <p:cNvPr id="38" name="Text 36"/>
          <p:cNvSpPr txBox="1"/>
          <p:nvPr/>
        </p:nvSpPr>
        <p:spPr>
          <a:xfrm>
            <a:off x="6255868" y="539191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欧洲核子研究中心｜</a:t>
            </a:r>
            <a:pPr indent="0" marL="0">
              <a:buNone/>
            </a:pPr>
            <a:r>
              <a:rPr lang="en-US" sz="1000" u="sng" dirty="0">
                <a:solidFill>
                  <a:srgbClr val="1F55C9"/>
                </a:solidFill>
                <a:hlinkClick r:id="rId33" invalidUrl="" action="" tgtFrame="" tooltip="" history="1" highlightClick="0" endSnd="0">
                  <a:extLst>
                    <a:ext uri="{A12FA001-AC4F-418D-AE19-62706E023703}">
                      <ahyp:hlinkClr xmlns:ahyp="http://schemas.microsoft.com/office/drawing/2018/hyperlinkcolor" val="tx"/>
                    </a:ext>
                  </a:extLst>
                </a:hlinkClick>
              </a:rPr>
              <a:t>https://home.cern/science/computing/the-birth-of-the-web/</a:t>
            </a:r>
            <a:endParaRPr lang="en-US" sz="1000" dirty="0"/>
          </a:p>
        </p:txBody>
      </p:sp>
      <p:sp>
        <p:nvSpPr>
          <p:cNvPr id="39" name="Text 37"/>
          <p:cNvSpPr txBox="1"/>
          <p:nvPr/>
        </p:nvSpPr>
        <p:spPr>
          <a:xfrm>
            <a:off x="6255868" y="562356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欧洲核子研究中心｜</a:t>
            </a:r>
            <a:pPr indent="0" marL="0">
              <a:buNone/>
            </a:pPr>
            <a:r>
              <a:rPr lang="en-US" sz="1000" u="sng" dirty="0">
                <a:solidFill>
                  <a:srgbClr val="1F55C9"/>
                </a:solidFill>
                <a:hlinkClick r:id="rId34" invalidUrl="" action="" tgtFrame="" tooltip="" history="1" highlightClick="0" endSnd="0">
                  <a:extLst>
                    <a:ext uri="{A12FA001-AC4F-418D-AE19-62706E023703}">
                      <ahyp:hlinkClr xmlns:ahyp="http://schemas.microsoft.com/office/drawing/2018/hyperlinkcolor" val="tx"/>
                    </a:ext>
                  </a:extLst>
                </a:hlinkClick>
              </a:rPr>
              <a:t>https://info.cern.ch/</a:t>
            </a:r>
            <a:endParaRPr lang="en-US" sz="1000" dirty="0"/>
          </a:p>
        </p:txBody>
      </p:sp>
      <p:sp>
        <p:nvSpPr>
          <p:cNvPr id="40" name="Text 38"/>
          <p:cNvSpPr txBox="1"/>
          <p:nvPr/>
        </p:nvSpPr>
        <p:spPr>
          <a:xfrm>
            <a:off x="6255868" y="585520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Wi-Fi联盟｜</a:t>
            </a:r>
            <a:pPr indent="0" marL="0">
              <a:buNone/>
            </a:pPr>
            <a:r>
              <a:rPr lang="en-US" sz="1000" u="sng" dirty="0">
                <a:solidFill>
                  <a:srgbClr val="1F55C9"/>
                </a:solidFill>
                <a:hlinkClick r:id="rId35" invalidUrl="" action="" tgtFrame="" tooltip="" history="1" highlightClick="0" endSnd="0">
                  <a:extLst>
                    <a:ext uri="{A12FA001-AC4F-418D-AE19-62706E023703}">
                      <ahyp:hlinkClr xmlns:ahyp="http://schemas.microsoft.com/office/drawing/2018/hyperlinkcolor" val="tx"/>
                    </a:ext>
                  </a:extLst>
                </a:hlinkClick>
              </a:rPr>
              <a:t>https://www.wi-fi.org/who-we-are/history</a:t>
            </a:r>
            <a:endParaRPr lang="en-US" sz="1000" dirty="0"/>
          </a:p>
        </p:txBody>
      </p:sp>
      <p:sp>
        <p:nvSpPr>
          <p:cNvPr id="41" name="Text 39"/>
          <p:cNvSpPr txBox="1"/>
          <p:nvPr/>
        </p:nvSpPr>
        <p:spPr>
          <a:xfrm>
            <a:off x="6255868" y="608685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IEEE 802.11｜</a:t>
            </a:r>
            <a:pPr indent="0" marL="0">
              <a:buNone/>
            </a:pPr>
            <a:r>
              <a:rPr lang="en-US" sz="1000" u="sng" dirty="0">
                <a:solidFill>
                  <a:srgbClr val="1F55C9"/>
                </a:solidFill>
                <a:hlinkClick r:id="rId36" invalidUrl="" action="" tgtFrame="" tooltip="" history="1" highlightClick="0" endSnd="0">
                  <a:extLst>
                    <a:ext uri="{A12FA001-AC4F-418D-AE19-62706E023703}">
                      <ahyp:hlinkClr xmlns:ahyp="http://schemas.microsoft.com/office/drawing/2018/hyperlinkcolor" val="tx"/>
                    </a:ext>
                  </a:extLst>
                </a:hlinkClick>
              </a:rPr>
              <a:t>https://www.ieee802.org/11/</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E6EEFF"/>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rgbClr val="1F55C9"/>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1B2140"/>
                </a:solidFill>
              </a:rPr>
              <a:t>资料来源（2/2）</a:t>
            </a:r>
            <a:endParaRPr lang="en-US" sz="3600" dirty="0"/>
          </a:p>
        </p:txBody>
      </p:sp>
      <p:sp>
        <p:nvSpPr>
          <p:cNvPr id="5" name="Text 3"/>
          <p:cNvSpPr txBox="1"/>
          <p:nvPr/>
        </p:nvSpPr>
        <p:spPr>
          <a:xfrm>
            <a:off x="548640" y="1298448"/>
            <a:ext cx="11094415" cy="256032"/>
          </a:xfrm>
          <a:prstGeom prst="rect">
            <a:avLst/>
          </a:prstGeom>
          <a:noFill/>
          <a:ln/>
        </p:spPr>
        <p:txBody>
          <a:bodyPr wrap="square" lIns="0" tIns="0" rIns="0" bIns="0" rtlCol="0" anchor="t"/>
          <a:lstStyle/>
          <a:p>
            <a:pPr indent="0" marL="0">
              <a:buNone/>
            </a:pPr>
            <a:r>
              <a:rPr lang="en-US" sz="1200" dirty="0">
                <a:solidFill>
                  <a:srgbClr val="5A6280"/>
                </a:solidFill>
              </a:rPr>
              <a:t>共 65 条，访问日期均为 2026-10-24；各条标题见备注。</a:t>
            </a:r>
            <a:endParaRPr lang="en-US" sz="1200" dirty="0"/>
          </a:p>
        </p:txBody>
      </p:sp>
      <p:sp>
        <p:nvSpPr>
          <p:cNvPr id="6" name="Text 4"/>
          <p:cNvSpPr txBox="1"/>
          <p:nvPr/>
        </p:nvSpPr>
        <p:spPr>
          <a:xfrm>
            <a:off x="548640" y="164592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IEEE 802.3｜</a:t>
            </a:r>
            <a:pPr indent="0" marL="0">
              <a:buNone/>
            </a:pPr>
            <a:r>
              <a:rPr lang="en-US" sz="1000" u="sng" dirty="0">
                <a:solidFill>
                  <a:srgbClr val="1F55C9"/>
                </a:solidFill>
                <a:hlinkClick r:id="rId1" invalidUrl="" action="" tgtFrame="" tooltip="" history="1" highlightClick="0" endSnd="0">
                  <a:extLst>
                    <a:ext uri="{A12FA001-AC4F-418D-AE19-62706E023703}">
                      <ahyp:hlinkClr xmlns:ahyp="http://schemas.microsoft.com/office/drawing/2018/hyperlinkcolor" val="tx"/>
                    </a:ext>
                  </a:extLst>
                </a:hlinkClick>
              </a:rPr>
              <a:t>https://www.ieee802.org/3/</a:t>
            </a:r>
            <a:endParaRPr lang="en-US" sz="1000" dirty="0"/>
          </a:p>
        </p:txBody>
      </p:sp>
      <p:sp>
        <p:nvSpPr>
          <p:cNvPr id="7" name="Text 5"/>
          <p:cNvSpPr txBox="1"/>
          <p:nvPr/>
        </p:nvSpPr>
        <p:spPr>
          <a:xfrm>
            <a:off x="548640" y="187756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Apple Newsroom｜</a:t>
            </a:r>
            <a:pPr indent="0" marL="0">
              <a:buNone/>
            </a:pPr>
            <a:r>
              <a:rPr lang="en-US" sz="1000" u="sng" dirty="0">
                <a:solidFill>
                  <a:srgbClr val="1F55C9"/>
                </a:solidFill>
                <a:hlinkClick r:id="rId2" invalidUrl="" action="" tgtFrame="" tooltip="" history="1" highlightClick="0" endSnd="0">
                  <a:extLst>
                    <a:ext uri="{A12FA001-AC4F-418D-AE19-62706E023703}">
                      <ahyp:hlinkClr xmlns:ahyp="http://schemas.microsoft.com/office/drawing/2018/hyperlinkcolor" val="tx"/>
                    </a:ext>
                  </a:extLst>
                </a:hlinkClick>
              </a:rPr>
              <a:t>https://www.apple.com/newsroom/2007/01/09Apple-Reinvents-the-Phone-with-iPhone/</a:t>
            </a:r>
            <a:endParaRPr lang="en-US" sz="1000" dirty="0"/>
          </a:p>
        </p:txBody>
      </p:sp>
      <p:sp>
        <p:nvSpPr>
          <p:cNvPr id="8" name="Text 6"/>
          <p:cNvSpPr txBox="1"/>
          <p:nvPr/>
        </p:nvSpPr>
        <p:spPr>
          <a:xfrm>
            <a:off x="548640" y="227685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Apple Newsroom｜</a:t>
            </a:r>
            <a:pPr indent="0" marL="0">
              <a:buNone/>
            </a:pPr>
            <a:r>
              <a:rPr lang="en-US" sz="1000" u="sng" dirty="0">
                <a:solidFill>
                  <a:srgbClr val="1F55C9"/>
                </a:solidFill>
                <a:hlinkClick r:id="rId3" invalidUrl="" action="" tgtFrame="" tooltip="" history="1" highlightClick="0" endSnd="0">
                  <a:extLst>
                    <a:ext uri="{A12FA001-AC4F-418D-AE19-62706E023703}">
                      <ahyp:hlinkClr xmlns:ahyp="http://schemas.microsoft.com/office/drawing/2018/hyperlinkcolor" val="tx"/>
                    </a:ext>
                  </a:extLst>
                </a:hlinkClick>
              </a:rPr>
              <a:t>https://www.apple.com/newsroom/2010/01/27Apple-Launches-iPad/</a:t>
            </a:r>
            <a:endParaRPr lang="en-US" sz="1000" dirty="0"/>
          </a:p>
        </p:txBody>
      </p:sp>
      <p:sp>
        <p:nvSpPr>
          <p:cNvPr id="9" name="Text 7"/>
          <p:cNvSpPr txBox="1"/>
          <p:nvPr/>
        </p:nvSpPr>
        <p:spPr>
          <a:xfrm>
            <a:off x="548640" y="250850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Android官网｜</a:t>
            </a:r>
            <a:pPr indent="0" marL="0">
              <a:buNone/>
            </a:pPr>
            <a:r>
              <a:rPr lang="en-US" sz="1000" u="sng" dirty="0">
                <a:solidFill>
                  <a:srgbClr val="1F55C9"/>
                </a:solidFill>
                <a:hlinkClick r:id="rId4" invalidUrl="" action="" tgtFrame="" tooltip="" history="1" highlightClick="0" endSnd="0">
                  <a:extLst>
                    <a:ext uri="{A12FA001-AC4F-418D-AE19-62706E023703}">
                      <ahyp:hlinkClr xmlns:ahyp="http://schemas.microsoft.com/office/drawing/2018/hyperlinkcolor" val="tx"/>
                    </a:ext>
                  </a:extLst>
                </a:hlinkClick>
              </a:rPr>
              <a:t>https://www.android.com/history/</a:t>
            </a:r>
            <a:endParaRPr lang="en-US" sz="1000" dirty="0"/>
          </a:p>
        </p:txBody>
      </p:sp>
      <p:sp>
        <p:nvSpPr>
          <p:cNvPr id="10" name="Text 8"/>
          <p:cNvSpPr txBox="1"/>
          <p:nvPr/>
        </p:nvSpPr>
        <p:spPr>
          <a:xfrm>
            <a:off x="548640" y="274015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AWS｜</a:t>
            </a:r>
            <a:pPr indent="0" marL="0">
              <a:buNone/>
            </a:pPr>
            <a:r>
              <a:rPr lang="en-US" sz="1000" u="sng" dirty="0">
                <a:solidFill>
                  <a:srgbClr val="1F55C9"/>
                </a:solidFill>
                <a:hlinkClick r:id="rId5" invalidUrl="" action="" tgtFrame="" tooltip="" history="1" highlightClick="0" endSnd="0">
                  <a:extLst>
                    <a:ext uri="{A12FA001-AC4F-418D-AE19-62706E023703}">
                      <ahyp:hlinkClr xmlns:ahyp="http://schemas.microsoft.com/office/drawing/2018/hyperlinkcolor" val="tx"/>
                    </a:ext>
                  </a:extLst>
                </a:hlinkClick>
              </a:rPr>
              <a:t>https://aws.amazon.com/what-is-cloud-computing/</a:t>
            </a:r>
            <a:endParaRPr lang="en-US" sz="1000" dirty="0"/>
          </a:p>
        </p:txBody>
      </p:sp>
      <p:sp>
        <p:nvSpPr>
          <p:cNvPr id="11" name="Text 9"/>
          <p:cNvSpPr txBox="1"/>
          <p:nvPr/>
        </p:nvSpPr>
        <p:spPr>
          <a:xfrm>
            <a:off x="548640" y="297180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arXiv（Vaswani等）｜</a:t>
            </a:r>
            <a:pPr indent="0" marL="0">
              <a:buNone/>
            </a:pPr>
            <a:r>
              <a:rPr lang="en-US" sz="1000" u="sng" dirty="0">
                <a:solidFill>
                  <a:srgbClr val="1F55C9"/>
                </a:solidFill>
                <a:hlinkClick r:id="rId6" invalidUrl="" action="" tgtFrame="" tooltip="" history="1" highlightClick="0" endSnd="0">
                  <a:extLst>
                    <a:ext uri="{A12FA001-AC4F-418D-AE19-62706E023703}">
                      <ahyp:hlinkClr xmlns:ahyp="http://schemas.microsoft.com/office/drawing/2018/hyperlinkcolor" val="tx"/>
                    </a:ext>
                  </a:extLst>
                </a:hlinkClick>
              </a:rPr>
              <a:t>https://arxiv.org/abs/1706.03762</a:t>
            </a:r>
            <a:endParaRPr lang="en-US" sz="1000" dirty="0"/>
          </a:p>
        </p:txBody>
      </p:sp>
      <p:sp>
        <p:nvSpPr>
          <p:cNvPr id="12" name="Text 10"/>
          <p:cNvSpPr txBox="1"/>
          <p:nvPr/>
        </p:nvSpPr>
        <p:spPr>
          <a:xfrm>
            <a:off x="548640" y="3203448"/>
            <a:ext cx="5387188" cy="335280"/>
          </a:xfrm>
          <a:prstGeom prst="rect">
            <a:avLst/>
          </a:prstGeom>
          <a:noFill/>
          <a:ln/>
        </p:spPr>
        <p:txBody>
          <a:bodyPr wrap="square" lIns="0" tIns="0" rIns="0" bIns="0" rtlCol="0" anchor="t"/>
          <a:lstStyle/>
          <a:p>
            <a:pPr indent="0" marL="0">
              <a:buNone/>
            </a:pPr>
            <a:r>
              <a:rPr lang="en-US" sz="1000" b="1" dirty="0">
                <a:solidFill>
                  <a:srgbClr val="1B2140"/>
                </a:solidFill>
              </a:rPr>
              <a:t>NeurIPS论文集｜</a:t>
            </a:r>
            <a:pPr indent="0" marL="0">
              <a:buNone/>
            </a:pPr>
            <a:r>
              <a:rPr lang="en-US" sz="1000" u="sng" dirty="0">
                <a:solidFill>
                  <a:srgbClr val="1F55C9"/>
                </a:solidFill>
                <a:hlinkClick r:id="rId7" invalidUrl="" action="" tgtFrame="" tooltip="" history="1" highlightClick="0" endSnd="0">
                  <a:extLst>
                    <a:ext uri="{A12FA001-AC4F-418D-AE19-62706E023703}">
                      <ahyp:hlinkClr xmlns:ahyp="http://schemas.microsoft.com/office/drawing/2018/hyperlinkcolor" val="tx"/>
                    </a:ext>
                  </a:extLst>
                </a:hlinkClick>
              </a:rPr>
              <a:t>https://papers.nips.cc/paper/2012/hash/c399862d3b9d6b76c8436e924a68c45b-Abstract.html</a:t>
            </a:r>
            <a:endParaRPr lang="en-US" sz="1000" dirty="0"/>
          </a:p>
        </p:txBody>
      </p:sp>
      <p:sp>
        <p:nvSpPr>
          <p:cNvPr id="13" name="Text 11"/>
          <p:cNvSpPr txBox="1"/>
          <p:nvPr/>
        </p:nvSpPr>
        <p:spPr>
          <a:xfrm>
            <a:off x="548640" y="360273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Google DeepMind｜</a:t>
            </a:r>
            <a:pPr indent="0" marL="0">
              <a:buNone/>
            </a:pPr>
            <a:r>
              <a:rPr lang="en-US" sz="1000" u="sng" dirty="0">
                <a:solidFill>
                  <a:srgbClr val="1F55C9"/>
                </a:solidFill>
                <a:hlinkClick r:id="rId8" invalidUrl="" action="" tgtFrame="" tooltip="" history="1" highlightClick="0" endSnd="0">
                  <a:extLst>
                    <a:ext uri="{A12FA001-AC4F-418D-AE19-62706E023703}">
                      <ahyp:hlinkClr xmlns:ahyp="http://schemas.microsoft.com/office/drawing/2018/hyperlinkcolor" val="tx"/>
                    </a:ext>
                  </a:extLst>
                </a:hlinkClick>
              </a:rPr>
              <a:t>https://deepmind.google/research/breakthroughs/alphago/</a:t>
            </a:r>
            <a:endParaRPr lang="en-US" sz="1000" dirty="0"/>
          </a:p>
        </p:txBody>
      </p:sp>
      <p:sp>
        <p:nvSpPr>
          <p:cNvPr id="14" name="Text 12"/>
          <p:cNvSpPr txBox="1"/>
          <p:nvPr/>
        </p:nvSpPr>
        <p:spPr>
          <a:xfrm>
            <a:off x="548640" y="383438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OpenAI｜</a:t>
            </a:r>
            <a:pPr indent="0" marL="0">
              <a:buNone/>
            </a:pPr>
            <a:r>
              <a:rPr lang="en-US" sz="1000" u="sng" dirty="0">
                <a:solidFill>
                  <a:srgbClr val="1F55C9"/>
                </a:solidFill>
                <a:hlinkClick r:id="rId9" invalidUrl="" action="" tgtFrame="" tooltip="" history="1" highlightClick="0" endSnd="0">
                  <a:extLst>
                    <a:ext uri="{A12FA001-AC4F-418D-AE19-62706E023703}">
                      <ahyp:hlinkClr xmlns:ahyp="http://schemas.microsoft.com/office/drawing/2018/hyperlinkcolor" val="tx"/>
                    </a:ext>
                  </a:extLst>
                </a:hlinkClick>
              </a:rPr>
              <a:t>https://openai.com/index/chatgpt/</a:t>
            </a:r>
            <a:endParaRPr lang="en-US" sz="1000" dirty="0"/>
          </a:p>
        </p:txBody>
      </p:sp>
      <p:sp>
        <p:nvSpPr>
          <p:cNvPr id="15" name="Text 13"/>
          <p:cNvSpPr txBox="1"/>
          <p:nvPr/>
        </p:nvSpPr>
        <p:spPr>
          <a:xfrm>
            <a:off x="548640" y="406603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诺贝尔奖官网｜</a:t>
            </a:r>
            <a:pPr indent="0" marL="0">
              <a:buNone/>
            </a:pPr>
            <a:r>
              <a:rPr lang="en-US" sz="1000" u="sng" dirty="0">
                <a:solidFill>
                  <a:srgbClr val="1F55C9"/>
                </a:solidFill>
                <a:hlinkClick r:id="rId10" invalidUrl="" action="" tgtFrame="" tooltip="" history="1" highlightClick="0" endSnd="0">
                  <a:extLst>
                    <a:ext uri="{A12FA001-AC4F-418D-AE19-62706E023703}">
                      <ahyp:hlinkClr xmlns:ahyp="http://schemas.microsoft.com/office/drawing/2018/hyperlinkcolor" val="tx"/>
                    </a:ext>
                  </a:extLst>
                </a:hlinkClick>
              </a:rPr>
              <a:t>https://www.nobelprize.org/prizes/physics/2024/summary/</a:t>
            </a:r>
            <a:endParaRPr lang="en-US" sz="1000" dirty="0"/>
          </a:p>
        </p:txBody>
      </p:sp>
      <p:sp>
        <p:nvSpPr>
          <p:cNvPr id="16" name="Text 14"/>
          <p:cNvSpPr txBox="1"/>
          <p:nvPr/>
        </p:nvSpPr>
        <p:spPr>
          <a:xfrm>
            <a:off x="548640" y="429768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诺贝尔奖官网｜</a:t>
            </a:r>
            <a:pPr indent="0" marL="0">
              <a:buNone/>
            </a:pPr>
            <a:r>
              <a:rPr lang="en-US" sz="1000" u="sng" dirty="0">
                <a:solidFill>
                  <a:srgbClr val="1F55C9"/>
                </a:solidFill>
                <a:hlinkClick r:id="rId11" invalidUrl="" action="" tgtFrame="" tooltip="" history="1" highlightClick="0" endSnd="0">
                  <a:extLst>
                    <a:ext uri="{A12FA001-AC4F-418D-AE19-62706E023703}">
                      <ahyp:hlinkClr xmlns:ahyp="http://schemas.microsoft.com/office/drawing/2018/hyperlinkcolor" val="tx"/>
                    </a:ext>
                  </a:extLst>
                </a:hlinkClick>
              </a:rPr>
              <a:t>https://www.nobelprize.org/prizes/chemistry/2024/summary/</a:t>
            </a:r>
            <a:endParaRPr lang="en-US" sz="1000" dirty="0"/>
          </a:p>
        </p:txBody>
      </p:sp>
      <p:sp>
        <p:nvSpPr>
          <p:cNvPr id="17" name="Text 15"/>
          <p:cNvSpPr txBox="1"/>
          <p:nvPr/>
        </p:nvSpPr>
        <p:spPr>
          <a:xfrm>
            <a:off x="548640" y="452932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12" invalidUrl="" action="" tgtFrame="" tooltip="" history="1" highlightClick="0" endSnd="0">
                  <a:extLst>
                    <a:ext uri="{A12FA001-AC4F-418D-AE19-62706E023703}">
                      <ahyp:hlinkClr xmlns:ahyp="http://schemas.microsoft.com/office/drawing/2018/hyperlinkcolor" val="tx"/>
                    </a:ext>
                  </a:extLst>
                </a:hlinkClick>
              </a:rPr>
              <a:t>https://www.top500.org/lists/top500/</a:t>
            </a:r>
            <a:endParaRPr lang="en-US" sz="1000" dirty="0"/>
          </a:p>
        </p:txBody>
      </p:sp>
      <p:sp>
        <p:nvSpPr>
          <p:cNvPr id="18" name="Text 16"/>
          <p:cNvSpPr txBox="1"/>
          <p:nvPr/>
        </p:nvSpPr>
        <p:spPr>
          <a:xfrm>
            <a:off x="548640" y="476097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a:t>
            </a:r>
            <a:pPr indent="0" marL="0">
              <a:buNone/>
            </a:pPr>
            <a:r>
              <a:rPr lang="en-US" sz="1000" u="sng" dirty="0">
                <a:solidFill>
                  <a:srgbClr val="1F55C9"/>
                </a:solidFill>
                <a:hlinkClick r:id="rId13" invalidUrl="" action="" tgtFrame="" tooltip="" history="1" highlightClick="0" endSnd="0">
                  <a:extLst>
                    <a:ext uri="{A12FA001-AC4F-418D-AE19-62706E023703}">
                      <ahyp:hlinkClr xmlns:ahyp="http://schemas.microsoft.com/office/drawing/2018/hyperlinkcolor" val="tx"/>
                    </a:ext>
                  </a:extLst>
                </a:hlinkClick>
              </a:rPr>
              <a:t>https://top500.org/lists/top500/2026/06/highs</a:t>
            </a:r>
            <a:endParaRPr lang="en-US" sz="1000" dirty="0"/>
          </a:p>
        </p:txBody>
      </p:sp>
      <p:sp>
        <p:nvSpPr>
          <p:cNvPr id="19" name="Text 17"/>
          <p:cNvSpPr txBox="1"/>
          <p:nvPr/>
        </p:nvSpPr>
        <p:spPr>
          <a:xfrm>
            <a:off x="548640" y="499262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Nature｜</a:t>
            </a:r>
            <a:pPr indent="0" marL="0">
              <a:buNone/>
            </a:pPr>
            <a:r>
              <a:rPr lang="en-US" sz="1000" u="sng" dirty="0">
                <a:solidFill>
                  <a:srgbClr val="1F55C9"/>
                </a:solidFill>
                <a:hlinkClick r:id="rId14" invalidUrl="" action="" tgtFrame="" tooltip="" history="1" highlightClick="0" endSnd="0">
                  <a:extLst>
                    <a:ext uri="{A12FA001-AC4F-418D-AE19-62706E023703}">
                      <ahyp:hlinkClr xmlns:ahyp="http://schemas.microsoft.com/office/drawing/2018/hyperlinkcolor" val="tx"/>
                    </a:ext>
                  </a:extLst>
                </a:hlinkClick>
              </a:rPr>
              <a:t>https://www.nature.com/articles/s41586-019-1666-5</a:t>
            </a:r>
            <a:endParaRPr lang="en-US" sz="1000" dirty="0"/>
          </a:p>
        </p:txBody>
      </p:sp>
      <p:sp>
        <p:nvSpPr>
          <p:cNvPr id="20" name="Text 18"/>
          <p:cNvSpPr txBox="1"/>
          <p:nvPr/>
        </p:nvSpPr>
        <p:spPr>
          <a:xfrm>
            <a:off x="548640" y="522427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Science｜</a:t>
            </a:r>
            <a:pPr indent="0" marL="0">
              <a:buNone/>
            </a:pPr>
            <a:r>
              <a:rPr lang="en-US" sz="1000" u="sng" dirty="0">
                <a:solidFill>
                  <a:srgbClr val="1F55C9"/>
                </a:solidFill>
                <a:hlinkClick r:id="rId15" invalidUrl="" action="" tgtFrame="" tooltip="" history="1" highlightClick="0" endSnd="0">
                  <a:extLst>
                    <a:ext uri="{A12FA001-AC4F-418D-AE19-62706E023703}">
                      <ahyp:hlinkClr xmlns:ahyp="http://schemas.microsoft.com/office/drawing/2018/hyperlinkcolor" val="tx"/>
                    </a:ext>
                  </a:extLst>
                </a:hlinkClick>
              </a:rPr>
              <a:t>https://www.science.org/doi/10.1126/science.abe8770</a:t>
            </a:r>
            <a:endParaRPr lang="en-US" sz="1000" dirty="0"/>
          </a:p>
        </p:txBody>
      </p:sp>
      <p:sp>
        <p:nvSpPr>
          <p:cNvPr id="21" name="Text 19"/>
          <p:cNvSpPr txBox="1"/>
          <p:nvPr/>
        </p:nvSpPr>
        <p:spPr>
          <a:xfrm>
            <a:off x="548640" y="5455920"/>
            <a:ext cx="5387188" cy="335280"/>
          </a:xfrm>
          <a:prstGeom prst="rect">
            <a:avLst/>
          </a:prstGeom>
          <a:noFill/>
          <a:ln/>
        </p:spPr>
        <p:txBody>
          <a:bodyPr wrap="square" lIns="0" tIns="0" rIns="0" bIns="0" rtlCol="0" anchor="t"/>
          <a:lstStyle/>
          <a:p>
            <a:pPr indent="0" marL="0">
              <a:buNone/>
            </a:pPr>
            <a:r>
              <a:rPr lang="en-US" sz="1000" b="1" dirty="0">
                <a:solidFill>
                  <a:srgbClr val="1B2140"/>
                </a:solidFill>
              </a:rPr>
              <a:t>Google博客｜</a:t>
            </a:r>
            <a:pPr indent="0" marL="0">
              <a:buNone/>
            </a:pPr>
            <a:r>
              <a:rPr lang="en-US" sz="1000" u="sng" dirty="0">
                <a:solidFill>
                  <a:srgbClr val="1F55C9"/>
                </a:solidFill>
                <a:hlinkClick r:id="rId16" invalidUrl="" action="" tgtFrame="" tooltip="" history="1" highlightClick="0" endSnd="0">
                  <a:extLst>
                    <a:ext uri="{A12FA001-AC4F-418D-AE19-62706E023703}">
                      <ahyp:hlinkClr xmlns:ahyp="http://schemas.microsoft.com/office/drawing/2018/hyperlinkcolor" val="tx"/>
                    </a:ext>
                  </a:extLst>
                </a:hlinkClick>
              </a:rPr>
              <a:t>https://blog.google/technology/research/google-willow-quantum-chip/</a:t>
            </a:r>
            <a:endParaRPr lang="en-US" sz="1000" dirty="0"/>
          </a:p>
        </p:txBody>
      </p:sp>
      <p:sp>
        <p:nvSpPr>
          <p:cNvPr id="22" name="Text 20"/>
          <p:cNvSpPr txBox="1"/>
          <p:nvPr/>
        </p:nvSpPr>
        <p:spPr>
          <a:xfrm>
            <a:off x="548640" y="585520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中国互联网络信息中心｜</a:t>
            </a:r>
            <a:pPr indent="0" marL="0">
              <a:buNone/>
            </a:pPr>
            <a:r>
              <a:rPr lang="en-US" sz="1000" u="sng" dirty="0">
                <a:solidFill>
                  <a:srgbClr val="1F55C9"/>
                </a:solidFill>
                <a:hlinkClick r:id="rId17" invalidUrl="" action="" tgtFrame="" tooltip="" history="1" highlightClick="0" endSnd="0">
                  <a:extLst>
                    <a:ext uri="{A12FA001-AC4F-418D-AE19-62706E023703}">
                      <ahyp:hlinkClr xmlns:ahyp="http://schemas.microsoft.com/office/drawing/2018/hyperlinkcolor" val="tx"/>
                    </a:ext>
                  </a:extLst>
                </a:hlinkClick>
              </a:rPr>
              <a:t>https://www.cnnic.net.cn/</a:t>
            </a:r>
            <a:endParaRPr lang="en-US" sz="1000" dirty="0"/>
          </a:p>
        </p:txBody>
      </p:sp>
      <p:sp>
        <p:nvSpPr>
          <p:cNvPr id="23" name="Text 21"/>
          <p:cNvSpPr txBox="1"/>
          <p:nvPr/>
        </p:nvSpPr>
        <p:spPr>
          <a:xfrm>
            <a:off x="548640" y="608685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中国科学院计算技术研究所｜</a:t>
            </a:r>
            <a:pPr indent="0" marL="0">
              <a:buNone/>
            </a:pPr>
            <a:r>
              <a:rPr lang="en-US" sz="1000" u="sng" dirty="0">
                <a:solidFill>
                  <a:srgbClr val="1F55C9"/>
                </a:solidFill>
                <a:hlinkClick r:id="rId18" invalidUrl="" action="" tgtFrame="" tooltip="" history="1" highlightClick="0" endSnd="0">
                  <a:extLst>
                    <a:ext uri="{A12FA001-AC4F-418D-AE19-62706E023703}">
                      <ahyp:hlinkClr xmlns:ahyp="http://schemas.microsoft.com/office/drawing/2018/hyperlinkcolor" val="tx"/>
                    </a:ext>
                  </a:extLst>
                </a:hlinkClick>
              </a:rPr>
              <a:t>https://www.ict.ac.cn/</a:t>
            </a:r>
            <a:endParaRPr lang="en-US" sz="1000" dirty="0"/>
          </a:p>
        </p:txBody>
      </p:sp>
      <p:sp>
        <p:nvSpPr>
          <p:cNvPr id="24" name="Text 22"/>
          <p:cNvSpPr txBox="1"/>
          <p:nvPr/>
        </p:nvSpPr>
        <p:spPr>
          <a:xfrm>
            <a:off x="6255868" y="164592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Scratch基金会｜</a:t>
            </a:r>
            <a:pPr indent="0" marL="0">
              <a:buNone/>
            </a:pPr>
            <a:r>
              <a:rPr lang="en-US" sz="1000" u="sng" dirty="0">
                <a:solidFill>
                  <a:srgbClr val="1F55C9"/>
                </a:solidFill>
                <a:hlinkClick r:id="rId19" invalidUrl="" action="" tgtFrame="" tooltip="" history="1" highlightClick="0" endSnd="0">
                  <a:extLst>
                    <a:ext uri="{A12FA001-AC4F-418D-AE19-62706E023703}">
                      <ahyp:hlinkClr xmlns:ahyp="http://schemas.microsoft.com/office/drawing/2018/hyperlinkcolor" val="tx"/>
                    </a:ext>
                  </a:extLst>
                </a:hlinkClick>
              </a:rPr>
              <a:t>https://scratch.mit.edu/about</a:t>
            </a:r>
            <a:endParaRPr lang="en-US" sz="1000" dirty="0"/>
          </a:p>
        </p:txBody>
      </p:sp>
      <p:sp>
        <p:nvSpPr>
          <p:cNvPr id="25" name="Text 23"/>
          <p:cNvSpPr txBox="1"/>
          <p:nvPr/>
        </p:nvSpPr>
        <p:spPr>
          <a:xfrm>
            <a:off x="6255868" y="187756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Python软件基金会｜</a:t>
            </a:r>
            <a:pPr indent="0" marL="0">
              <a:buNone/>
            </a:pPr>
            <a:r>
              <a:rPr lang="en-US" sz="1000" u="sng" dirty="0">
                <a:solidFill>
                  <a:srgbClr val="1F55C9"/>
                </a:solidFill>
                <a:hlinkClick r:id="rId20" invalidUrl="" action="" tgtFrame="" tooltip="" history="1" highlightClick="0" endSnd="0">
                  <a:extLst>
                    <a:ext uri="{A12FA001-AC4F-418D-AE19-62706E023703}">
                      <ahyp:hlinkClr xmlns:ahyp="http://schemas.microsoft.com/office/drawing/2018/hyperlinkcolor" val="tx"/>
                    </a:ext>
                  </a:extLst>
                </a:hlinkClick>
              </a:rPr>
              <a:t>https://docs.python.org/3/faq/general.html</a:t>
            </a:r>
            <a:endParaRPr lang="en-US" sz="1000" dirty="0"/>
          </a:p>
        </p:txBody>
      </p:sp>
      <p:sp>
        <p:nvSpPr>
          <p:cNvPr id="26" name="Text 24"/>
          <p:cNvSpPr txBox="1"/>
          <p:nvPr/>
        </p:nvSpPr>
        <p:spPr>
          <a:xfrm>
            <a:off x="6255868" y="210921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Micro:bit教育基金会｜</a:t>
            </a:r>
            <a:pPr indent="0" marL="0">
              <a:buNone/>
            </a:pPr>
            <a:r>
              <a:rPr lang="en-US" sz="1000" u="sng" dirty="0">
                <a:solidFill>
                  <a:srgbClr val="1F55C9"/>
                </a:solidFill>
                <a:hlinkClick r:id="rId21" invalidUrl="" action="" tgtFrame="" tooltip="" history="1" highlightClick="0" endSnd="0">
                  <a:extLst>
                    <a:ext uri="{A12FA001-AC4F-418D-AE19-62706E023703}">
                      <ahyp:hlinkClr xmlns:ahyp="http://schemas.microsoft.com/office/drawing/2018/hyperlinkcolor" val="tx"/>
                    </a:ext>
                  </a:extLst>
                </a:hlinkClick>
              </a:rPr>
              <a:t>https://microbit.org/about/overview/</a:t>
            </a:r>
            <a:endParaRPr lang="en-US" sz="1000" dirty="0"/>
          </a:p>
        </p:txBody>
      </p:sp>
      <p:sp>
        <p:nvSpPr>
          <p:cNvPr id="27" name="Text 25"/>
          <p:cNvSpPr txBox="1"/>
          <p:nvPr/>
        </p:nvSpPr>
        <p:spPr>
          <a:xfrm>
            <a:off x="6255868" y="2340864"/>
            <a:ext cx="5387188" cy="167640"/>
          </a:xfrm>
          <a:prstGeom prst="rect">
            <a:avLst/>
          </a:prstGeom>
          <a:noFill/>
          <a:ln/>
        </p:spPr>
        <p:txBody>
          <a:bodyPr wrap="square" lIns="0" tIns="0" rIns="0" bIns="0" rtlCol="0" anchor="t"/>
          <a:lstStyle/>
          <a:p>
            <a:pPr indent="0" marL="0">
              <a:buNone/>
            </a:pPr>
            <a:r>
              <a:rPr lang="en-US" sz="1000" b="1" dirty="0">
                <a:solidFill>
                  <a:srgbClr val="1B2140"/>
                </a:solidFill>
              </a:rPr>
              <a:t>Arduino｜</a:t>
            </a:r>
            <a:pPr indent="0" marL="0">
              <a:buNone/>
            </a:pPr>
            <a:r>
              <a:rPr lang="en-US" sz="1000" u="sng" dirty="0">
                <a:solidFill>
                  <a:srgbClr val="1F55C9"/>
                </a:solidFill>
                <a:hlinkClick r:id="rId22" invalidUrl="" action="" tgtFrame="" tooltip="" history="1" highlightClick="0" endSnd="0">
                  <a:extLst>
                    <a:ext uri="{A12FA001-AC4F-418D-AE19-62706E023703}">
                      <ahyp:hlinkClr xmlns:ahyp="http://schemas.microsoft.com/office/drawing/2018/hyperlinkcolor" val="tx"/>
                    </a:ext>
                  </a:extLst>
                </a:hlinkClick>
              </a:rPr>
              <a:t>https://www.arduino.cc/en/about</a:t>
            </a:r>
            <a:endParaRPr lang="en-US" sz="1000" dirty="0"/>
          </a:p>
        </p:txBody>
      </p:sp>
      <p:sp>
        <p:nvSpPr>
          <p:cNvPr id="28" name="Text 26"/>
          <p:cNvSpPr txBox="1"/>
          <p:nvPr/>
        </p:nvSpPr>
        <p:spPr>
          <a:xfrm>
            <a:off x="6255868" y="2572512"/>
            <a:ext cx="5387188" cy="167640"/>
          </a:xfrm>
          <a:prstGeom prst="rect">
            <a:avLst/>
          </a:prstGeom>
          <a:noFill/>
          <a:ln/>
        </p:spPr>
        <p:txBody>
          <a:bodyPr wrap="square" lIns="0" tIns="0" rIns="0" bIns="0" rtlCol="0" anchor="t"/>
          <a:lstStyle/>
          <a:p>
            <a:pPr indent="0" marL="0">
              <a:buNone/>
            </a:pPr>
            <a:r>
              <a:rPr lang="en-US" sz="1000" b="1" dirty="0">
                <a:solidFill>
                  <a:srgbClr val="1B2140"/>
                </a:solidFill>
              </a:rPr>
              <a:t>树莓派基金会｜</a:t>
            </a:r>
            <a:pPr indent="0" marL="0">
              <a:buNone/>
            </a:pPr>
            <a:r>
              <a:rPr lang="en-US" sz="1000" u="sng" dirty="0">
                <a:solidFill>
                  <a:srgbClr val="1F55C9"/>
                </a:solidFill>
                <a:hlinkClick r:id="rId23" invalidUrl="" action="" tgtFrame="" tooltip="" history="1" highlightClick="0" endSnd="0">
                  <a:extLst>
                    <a:ext uri="{A12FA001-AC4F-418D-AE19-62706E023703}">
                      <ahyp:hlinkClr xmlns:ahyp="http://schemas.microsoft.com/office/drawing/2018/hyperlinkcolor" val="tx"/>
                    </a:ext>
                  </a:extLst>
                </a:hlinkClick>
              </a:rPr>
              <a:t>https://www.raspberrypi.org/about/</a:t>
            </a:r>
            <a:endParaRPr lang="en-US" sz="1000" dirty="0"/>
          </a:p>
        </p:txBody>
      </p:sp>
      <p:sp>
        <p:nvSpPr>
          <p:cNvPr id="29" name="Text 27"/>
          <p:cNvSpPr txBox="1"/>
          <p:nvPr/>
        </p:nvSpPr>
        <p:spPr>
          <a:xfrm>
            <a:off x="6255868" y="280416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3GPP｜</a:t>
            </a:r>
            <a:pPr indent="0" marL="0">
              <a:buNone/>
            </a:pPr>
            <a:r>
              <a:rPr lang="en-US" sz="1000" u="sng" dirty="0">
                <a:solidFill>
                  <a:srgbClr val="1F55C9"/>
                </a:solidFill>
                <a:hlinkClick r:id="rId24" invalidUrl="" action="" tgtFrame="" tooltip="" history="1" highlightClick="0" endSnd="0">
                  <a:extLst>
                    <a:ext uri="{A12FA001-AC4F-418D-AE19-62706E023703}">
                      <ahyp:hlinkClr xmlns:ahyp="http://schemas.microsoft.com/office/drawing/2018/hyperlinkcolor" val="tx"/>
                    </a:ext>
                  </a:extLst>
                </a:hlinkClick>
              </a:rPr>
              <a:t>https://www.3gpp.org/technologies/5g-system-overview</a:t>
            </a:r>
            <a:endParaRPr lang="en-US" sz="1000" dirty="0"/>
          </a:p>
        </p:txBody>
      </p:sp>
      <p:sp>
        <p:nvSpPr>
          <p:cNvPr id="30" name="Text 28"/>
          <p:cNvSpPr txBox="1"/>
          <p:nvPr/>
        </p:nvSpPr>
        <p:spPr>
          <a:xfrm>
            <a:off x="6255868" y="3035808"/>
            <a:ext cx="5387188" cy="167640"/>
          </a:xfrm>
          <a:prstGeom prst="rect">
            <a:avLst/>
          </a:prstGeom>
          <a:noFill/>
          <a:ln/>
        </p:spPr>
        <p:txBody>
          <a:bodyPr wrap="square" lIns="0" tIns="0" rIns="0" bIns="0" rtlCol="0" anchor="t"/>
          <a:lstStyle/>
          <a:p>
            <a:pPr indent="0" marL="0">
              <a:buNone/>
            </a:pPr>
            <a:r>
              <a:rPr lang="en-US" sz="1000" b="1" dirty="0">
                <a:solidFill>
                  <a:srgbClr val="1B2140"/>
                </a:solidFill>
              </a:rPr>
              <a:t>EUR-Lex｜</a:t>
            </a:r>
            <a:pPr indent="0" marL="0">
              <a:buNone/>
            </a:pPr>
            <a:r>
              <a:rPr lang="en-US" sz="1000" u="sng" dirty="0">
                <a:solidFill>
                  <a:srgbClr val="1F55C9"/>
                </a:solidFill>
                <a:hlinkClick r:id="rId25" invalidUrl="" action="" tgtFrame="" tooltip="" history="1" highlightClick="0" endSnd="0">
                  <a:extLst>
                    <a:ext uri="{A12FA001-AC4F-418D-AE19-62706E023703}">
                      <ahyp:hlinkClr xmlns:ahyp="http://schemas.microsoft.com/office/drawing/2018/hyperlinkcolor" val="tx"/>
                    </a:ext>
                  </a:extLst>
                </a:hlinkClick>
              </a:rPr>
              <a:t>https://eur-lex.europa.eu/eli/reg/2024/1689/oj</a:t>
            </a:r>
            <a:endParaRPr lang="en-US" sz="1000" dirty="0"/>
          </a:p>
        </p:txBody>
      </p:sp>
      <p:sp>
        <p:nvSpPr>
          <p:cNvPr id="31" name="Text 29"/>
          <p:cNvSpPr txBox="1"/>
          <p:nvPr/>
        </p:nvSpPr>
        <p:spPr>
          <a:xfrm>
            <a:off x="6255868" y="3267456"/>
            <a:ext cx="5387188" cy="167640"/>
          </a:xfrm>
          <a:prstGeom prst="rect">
            <a:avLst/>
          </a:prstGeom>
          <a:noFill/>
          <a:ln/>
        </p:spPr>
        <p:txBody>
          <a:bodyPr wrap="square" lIns="0" tIns="0" rIns="0" bIns="0" rtlCol="0" anchor="t"/>
          <a:lstStyle/>
          <a:p>
            <a:pPr indent="0" marL="0">
              <a:buNone/>
            </a:pPr>
            <a:r>
              <a:rPr lang="en-US" sz="1000" b="1" dirty="0">
                <a:solidFill>
                  <a:srgbClr val="1B2140"/>
                </a:solidFill>
              </a:rPr>
              <a:t>微软｜</a:t>
            </a:r>
            <a:pPr indent="0" marL="0">
              <a:buNone/>
            </a:pPr>
            <a:r>
              <a:rPr lang="en-US" sz="1000" u="sng" dirty="0">
                <a:solidFill>
                  <a:srgbClr val="1F55C9"/>
                </a:solidFill>
                <a:hlinkClick r:id="rId26" invalidUrl="" action="" tgtFrame="" tooltip="" history="1" highlightClick="0" endSnd="0">
                  <a:extLst>
                    <a:ext uri="{A12FA001-AC4F-418D-AE19-62706E023703}">
                      <ahyp:hlinkClr xmlns:ahyp="http://schemas.microsoft.com/office/drawing/2018/hyperlinkcolor" val="tx"/>
                    </a:ext>
                  </a:extLst>
                </a:hlinkClick>
              </a:rPr>
              <a:t>https://www.microsoft.com/en-us/windows/end-of-support</a:t>
            </a:r>
            <a:endParaRPr lang="en-US" sz="1000" dirty="0"/>
          </a:p>
        </p:txBody>
      </p:sp>
      <p:sp>
        <p:nvSpPr>
          <p:cNvPr id="32" name="Text 30"/>
          <p:cNvSpPr txBox="1"/>
          <p:nvPr/>
        </p:nvSpPr>
        <p:spPr>
          <a:xfrm>
            <a:off x="6255868" y="3499104"/>
            <a:ext cx="5387188" cy="335280"/>
          </a:xfrm>
          <a:prstGeom prst="rect">
            <a:avLst/>
          </a:prstGeom>
          <a:noFill/>
          <a:ln/>
        </p:spPr>
        <p:txBody>
          <a:bodyPr wrap="square" lIns="0" tIns="0" rIns="0" bIns="0" rtlCol="0" anchor="t"/>
          <a:lstStyle/>
          <a:p>
            <a:pPr indent="0" marL="0">
              <a:buNone/>
            </a:pPr>
            <a:r>
              <a:rPr lang="en-US" sz="1000" b="1" dirty="0">
                <a:solidFill>
                  <a:srgbClr val="1B2140"/>
                </a:solidFill>
              </a:rPr>
              <a:t>诺基亚贝尔实验室｜</a:t>
            </a:r>
            <a:pPr indent="0" marL="0">
              <a:buNone/>
            </a:pPr>
            <a:r>
              <a:rPr lang="en-US" sz="1000" u="sng" dirty="0">
                <a:solidFill>
                  <a:srgbClr val="1F55C9"/>
                </a:solidFill>
                <a:hlinkClick r:id="rId27" invalidUrl="" action="" tgtFrame="" tooltip="" history="1" highlightClick="0" endSnd="0">
                  <a:extLst>
                    <a:ext uri="{A12FA001-AC4F-418D-AE19-62706E023703}">
                      <ahyp:hlinkClr xmlns:ahyp="http://schemas.microsoft.com/office/drawing/2018/hyperlinkcolor" val="tx"/>
                    </a:ext>
                  </a:extLst>
                </a:hlinkClick>
              </a:rPr>
              <a:t>https://www.bell-labs.com/about/history/innovation-stories/50-years-unix/</a:t>
            </a:r>
            <a:endParaRPr lang="en-US" sz="1000" dirty="0"/>
          </a:p>
        </p:txBody>
      </p:sp>
      <p:sp>
        <p:nvSpPr>
          <p:cNvPr id="33" name="Text 31"/>
          <p:cNvSpPr txBox="1"/>
          <p:nvPr/>
        </p:nvSpPr>
        <p:spPr>
          <a:xfrm>
            <a:off x="6255868" y="3898392"/>
            <a:ext cx="5387188" cy="335280"/>
          </a:xfrm>
          <a:prstGeom prst="rect">
            <a:avLst/>
          </a:prstGeom>
          <a:noFill/>
          <a:ln/>
        </p:spPr>
        <p:txBody>
          <a:bodyPr wrap="square" lIns="0" tIns="0" rIns="0" bIns="0" rtlCol="0" anchor="t"/>
          <a:lstStyle/>
          <a:p>
            <a:pPr indent="0" marL="0">
              <a:buNone/>
            </a:pPr>
            <a:r>
              <a:rPr lang="en-US" sz="1000" b="1" dirty="0">
                <a:solidFill>
                  <a:srgbClr val="1B2140"/>
                </a:solidFill>
              </a:rPr>
              <a:t>欧洲核子研究中心｜</a:t>
            </a:r>
            <a:pPr indent="0" marL="0">
              <a:buNone/>
            </a:pPr>
            <a:r>
              <a:rPr lang="en-US" sz="1000" u="sng" dirty="0">
                <a:solidFill>
                  <a:srgbClr val="1F55C9"/>
                </a:solidFill>
                <a:hlinkClick r:id="rId28" invalidUrl="" action="" tgtFrame="" tooltip="" history="1" highlightClick="0" endSnd="0">
                  <a:extLst>
                    <a:ext uri="{A12FA001-AC4F-418D-AE19-62706E023703}">
                      <ahyp:hlinkClr xmlns:ahyp="http://schemas.microsoft.com/office/drawing/2018/hyperlinkcolor" val="tx"/>
                    </a:ext>
                  </a:extLst>
                </a:hlinkClick>
              </a:rPr>
              <a:t>https://home.cern/science/computing/the-birth-of-the-web/short-history-web/</a:t>
            </a:r>
            <a:endParaRPr lang="en-US" sz="1000" dirty="0"/>
          </a:p>
        </p:txBody>
      </p:sp>
      <p:sp>
        <p:nvSpPr>
          <p:cNvPr id="34" name="Text 32"/>
          <p:cNvSpPr txBox="1"/>
          <p:nvPr/>
        </p:nvSpPr>
        <p:spPr>
          <a:xfrm>
            <a:off x="6255868" y="4297680"/>
            <a:ext cx="5387188" cy="167640"/>
          </a:xfrm>
          <a:prstGeom prst="rect">
            <a:avLst/>
          </a:prstGeom>
          <a:noFill/>
          <a:ln/>
        </p:spPr>
        <p:txBody>
          <a:bodyPr wrap="square" lIns="0" tIns="0" rIns="0" bIns="0" rtlCol="0" anchor="t"/>
          <a:lstStyle/>
          <a:p>
            <a:pPr indent="0" marL="0">
              <a:buNone/>
            </a:pPr>
            <a:r>
              <a:rPr lang="en-US" sz="1000" b="1" dirty="0">
                <a:solidFill>
                  <a:srgbClr val="1B2140"/>
                </a:solidFill>
              </a:rPr>
              <a:t>TOP500 项目｜</a:t>
            </a:r>
            <a:pPr indent="0" marL="0">
              <a:buNone/>
            </a:pPr>
            <a:r>
              <a:rPr lang="en-US" sz="1000" u="sng" dirty="0">
                <a:solidFill>
                  <a:srgbClr val="1F55C9"/>
                </a:solidFill>
                <a:hlinkClick r:id="rId29" invalidUrl="" action="" tgtFrame="" tooltip="" history="1" highlightClick="0" endSnd="0">
                  <a:extLst>
                    <a:ext uri="{A12FA001-AC4F-418D-AE19-62706E023703}">
                      <ahyp:hlinkClr xmlns:ahyp="http://schemas.microsoft.com/office/drawing/2018/hyperlinkcolor" val="tx"/>
                    </a:ext>
                  </a:extLst>
                </a:hlinkClick>
              </a:rPr>
              <a:t>https://top500.org/lists/top500/2026/06/</a:t>
            </a:r>
            <a:endParaRPr lang="en-US" sz="10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5A6280"/>
                </a:solidFill>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spTree>
      <p:nvGrpSpPr>
        <p:cNvPr id="1" name=""/>
        <p:cNvGrpSpPr/>
        <p:nvPr/>
      </p:nvGrpSpPr>
      <p:grpSpPr>
        <a:xfrm>
          <a:off x="0" y="0"/>
          <a:ext cx="0" cy="0"/>
          <a:chOff x="0" y="0"/>
          <a:chExt cx="0" cy="0"/>
        </a:xfrm>
      </p:grpSpPr>
      <p:sp>
        <p:nvSpPr>
          <p:cNvPr id="2" name="Shape 0"/>
          <p:cNvSpPr/>
          <p:nvPr/>
        </p:nvSpPr>
        <p:spPr>
          <a:xfrm>
            <a:off x="548640" y="201168"/>
            <a:ext cx="1584960" cy="292608"/>
          </a:xfrm>
          <a:prstGeom prst="roundRect">
            <a:avLst>
              <a:gd name="adj" fmla="val 50000"/>
            </a:avLst>
          </a:prstGeom>
          <a:solidFill>
            <a:srgbClr val="283062"/>
          </a:solidFill>
          <a:ln/>
        </p:spPr>
      </p:sp>
      <p:sp>
        <p:nvSpPr>
          <p:cNvPr id="3" name="Text 1"/>
          <p:cNvSpPr txBox="1"/>
          <p:nvPr/>
        </p:nvSpPr>
        <p:spPr>
          <a:xfrm>
            <a:off x="548640" y="201168"/>
            <a:ext cx="1584960" cy="292608"/>
          </a:xfrm>
          <a:prstGeom prst="rect">
            <a:avLst/>
          </a:prstGeom>
          <a:noFill/>
          <a:ln/>
        </p:spPr>
        <p:txBody>
          <a:bodyPr wrap="square" lIns="0" tIns="0" rIns="0" bIns="0" rtlCol="0" anchor="ctr"/>
          <a:lstStyle/>
          <a:p>
            <a:pPr algn="ctr" indent="0" marL="0">
              <a:buNone/>
            </a:pPr>
            <a:r>
              <a:rPr lang="en-US" sz="1200" b="1" dirty="0">
                <a:solidFill>
                  <a:schemeClr val="accent5"/>
                </a:solidFill>
              </a:rPr>
              <a:t>术语表与资料来源</a:t>
            </a:r>
            <a:endParaRPr lang="en-US" sz="1200" dirty="0"/>
          </a:p>
        </p:txBody>
      </p:sp>
      <p:sp>
        <p:nvSpPr>
          <p:cNvPr id="4" name="Text 0"/>
          <p:cNvSpPr/>
          <p:nvPr>
            <p:ph idx="100" type="title" hasCustomPrompt="1"/>
          </p:nvPr>
        </p:nvSpPr>
        <p:spPr>
          <a:xfrm>
            <a:off x="548640" y="548640"/>
            <a:ext cx="11094415" cy="713232"/>
          </a:xfrm>
          <a:prstGeom prst="rect">
            <a:avLst/>
          </a:prstGeom>
          <a:noFill/>
          <a:ln/>
        </p:spPr>
        <p:txBody>
          <a:bodyPr wrap="square" lIns="0" tIns="0" rIns="0" bIns="0" rtlCol="0" anchor="ctr"/>
          <a:lstStyle/>
          <a:p>
            <a:pPr algn="l" indent="0" marL="0">
              <a:buNone/>
            </a:pPr>
            <a:r>
              <a:rPr lang="en-US" sz="3600" b="1" dirty="0">
                <a:solidFill>
                  <a:srgbClr val="FFFFFF"/>
                </a:solidFill>
              </a:rPr>
              <a:t>课后任务</a:t>
            </a:r>
            <a:endParaRPr lang="en-US" sz="3600" dirty="0"/>
          </a:p>
        </p:txBody>
      </p:sp>
      <p:sp>
        <p:nvSpPr>
          <p:cNvPr id="5" name="Shape 3"/>
          <p:cNvSpPr/>
          <p:nvPr/>
        </p:nvSpPr>
        <p:spPr>
          <a:xfrm>
            <a:off x="548640" y="1508760"/>
            <a:ext cx="3515258" cy="2148840"/>
          </a:xfrm>
          <a:prstGeom prst="roundRect">
            <a:avLst>
              <a:gd name="adj" fmla="val 5106"/>
            </a:avLst>
          </a:prstGeom>
          <a:solidFill>
            <a:srgbClr val="283062"/>
          </a:solidFill>
          <a:ln w="12700">
            <a:solidFill>
              <a:srgbClr val="3B4686"/>
            </a:solidFill>
            <a:prstDash val="solid"/>
          </a:ln>
        </p:spPr>
      </p:sp>
      <p:sp>
        <p:nvSpPr>
          <p:cNvPr id="6" name="Shape 4"/>
          <p:cNvSpPr/>
          <p:nvPr/>
        </p:nvSpPr>
        <p:spPr>
          <a:xfrm>
            <a:off x="777240" y="1737360"/>
            <a:ext cx="502920" cy="502920"/>
          </a:xfrm>
          <a:prstGeom prst="ellipse">
            <a:avLst/>
          </a:prstGeom>
          <a:solidFill>
            <a:schemeClr val="accent1"/>
          </a:solidFill>
          <a:ln/>
        </p:spPr>
      </p:sp>
      <p:sp>
        <p:nvSpPr>
          <p:cNvPr id="7" name="Text 5"/>
          <p:cNvSpPr txBox="1"/>
          <p:nvPr/>
        </p:nvSpPr>
        <p:spPr>
          <a:xfrm>
            <a:off x="777240" y="17373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8" name="Text 6"/>
          <p:cNvSpPr txBox="1"/>
          <p:nvPr/>
        </p:nvSpPr>
        <p:spPr>
          <a:xfrm>
            <a:off x="1417320" y="1737360"/>
            <a:ext cx="2463698" cy="502920"/>
          </a:xfrm>
          <a:prstGeom prst="rect">
            <a:avLst/>
          </a:prstGeom>
          <a:noFill/>
          <a:ln/>
        </p:spPr>
        <p:txBody>
          <a:bodyPr wrap="square" lIns="0" tIns="0" rIns="0" bIns="0" rtlCol="0" anchor="ctr"/>
          <a:lstStyle/>
          <a:p>
            <a:pPr indent="0" marL="0">
              <a:buNone/>
            </a:pPr>
            <a:r>
              <a:rPr lang="en-US" sz="1800" b="1" dirty="0">
                <a:solidFill>
                  <a:schemeClr val="bg1"/>
                </a:solidFill>
              </a:rPr>
              <a:t>画出我家的网络地图</a:t>
            </a:r>
            <a:endParaRPr lang="en-US" sz="1800" dirty="0"/>
          </a:p>
        </p:txBody>
      </p:sp>
      <p:sp>
        <p:nvSpPr>
          <p:cNvPr id="9" name="Text 7"/>
          <p:cNvSpPr txBox="1"/>
          <p:nvPr/>
        </p:nvSpPr>
        <p:spPr>
          <a:xfrm>
            <a:off x="777240" y="2423160"/>
            <a:ext cx="3058058" cy="1097280"/>
          </a:xfrm>
          <a:prstGeom prst="rect">
            <a:avLst/>
          </a:prstGeom>
          <a:noFill/>
          <a:ln/>
        </p:spPr>
        <p:txBody>
          <a:bodyPr wrap="square" lIns="0" tIns="0" rIns="0" bIns="0" rtlCol="0" anchor="t"/>
          <a:lstStyle/>
          <a:p>
            <a:pPr indent="0" marL="0">
              <a:buNone/>
            </a:pPr>
            <a:r>
              <a:rPr lang="en-US" sz="1500" dirty="0">
                <a:solidFill>
                  <a:schemeClr val="bg1"/>
                </a:solidFill>
              </a:rPr>
              <a:t>在家长同意下观察，标出AP、交换机、路由器功能；不拍密码</a:t>
            </a:r>
            <a:endParaRPr lang="en-US" sz="1500" dirty="0"/>
          </a:p>
        </p:txBody>
      </p:sp>
      <p:sp>
        <p:nvSpPr>
          <p:cNvPr id="10" name="Shape 8"/>
          <p:cNvSpPr/>
          <p:nvPr/>
        </p:nvSpPr>
        <p:spPr>
          <a:xfrm>
            <a:off x="4338218" y="1508760"/>
            <a:ext cx="3515258" cy="2148840"/>
          </a:xfrm>
          <a:prstGeom prst="roundRect">
            <a:avLst>
              <a:gd name="adj" fmla="val 5106"/>
            </a:avLst>
          </a:prstGeom>
          <a:solidFill>
            <a:srgbClr val="283062"/>
          </a:solidFill>
          <a:ln w="12700">
            <a:solidFill>
              <a:srgbClr val="3B4686"/>
            </a:solidFill>
            <a:prstDash val="solid"/>
          </a:ln>
        </p:spPr>
      </p:sp>
      <p:sp>
        <p:nvSpPr>
          <p:cNvPr id="11" name="Shape 9"/>
          <p:cNvSpPr/>
          <p:nvPr/>
        </p:nvSpPr>
        <p:spPr>
          <a:xfrm>
            <a:off x="4566818" y="1737360"/>
            <a:ext cx="502920" cy="502920"/>
          </a:xfrm>
          <a:prstGeom prst="ellipse">
            <a:avLst/>
          </a:prstGeom>
          <a:solidFill>
            <a:schemeClr val="accent3"/>
          </a:solidFill>
          <a:ln/>
        </p:spPr>
      </p:sp>
      <p:sp>
        <p:nvSpPr>
          <p:cNvPr id="12" name="Text 10"/>
          <p:cNvSpPr txBox="1"/>
          <p:nvPr/>
        </p:nvSpPr>
        <p:spPr>
          <a:xfrm>
            <a:off x="4566818" y="173736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3" name="Text 11"/>
          <p:cNvSpPr txBox="1"/>
          <p:nvPr/>
        </p:nvSpPr>
        <p:spPr>
          <a:xfrm>
            <a:off x="5206898" y="1737360"/>
            <a:ext cx="2463698" cy="502920"/>
          </a:xfrm>
          <a:prstGeom prst="rect">
            <a:avLst/>
          </a:prstGeom>
          <a:noFill/>
          <a:ln/>
        </p:spPr>
        <p:txBody>
          <a:bodyPr wrap="square" lIns="0" tIns="0" rIns="0" bIns="0" rtlCol="0" anchor="ctr"/>
          <a:lstStyle/>
          <a:p>
            <a:pPr indent="0" marL="0">
              <a:buNone/>
            </a:pPr>
            <a:r>
              <a:rPr lang="en-US" sz="1800" b="1" dirty="0">
                <a:solidFill>
                  <a:schemeClr val="bg1"/>
                </a:solidFill>
              </a:rPr>
              <a:t>做一条二进制手链</a:t>
            </a:r>
            <a:endParaRPr lang="en-US" sz="1800" dirty="0"/>
          </a:p>
        </p:txBody>
      </p:sp>
      <p:sp>
        <p:nvSpPr>
          <p:cNvPr id="14" name="Text 12"/>
          <p:cNvSpPr txBox="1"/>
          <p:nvPr/>
        </p:nvSpPr>
        <p:spPr>
          <a:xfrm>
            <a:off x="4566818" y="2423160"/>
            <a:ext cx="3058058" cy="1097280"/>
          </a:xfrm>
          <a:prstGeom prst="rect">
            <a:avLst/>
          </a:prstGeom>
          <a:noFill/>
          <a:ln/>
        </p:spPr>
        <p:txBody>
          <a:bodyPr wrap="square" lIns="0" tIns="0" rIns="0" bIns="0" rtlCol="0" anchor="t"/>
          <a:lstStyle/>
          <a:p>
            <a:pPr indent="0" marL="0">
              <a:buNone/>
            </a:pPr>
            <a:r>
              <a:rPr lang="en-US" sz="1500" dirty="0">
                <a:solidFill>
                  <a:schemeClr val="bg1"/>
                </a:solidFill>
              </a:rPr>
              <a:t>用两色珠子写出名字首字母，请家人“解码”</a:t>
            </a:r>
            <a:endParaRPr lang="en-US" sz="1500" dirty="0"/>
          </a:p>
        </p:txBody>
      </p:sp>
      <p:sp>
        <p:nvSpPr>
          <p:cNvPr id="15" name="Shape 13"/>
          <p:cNvSpPr/>
          <p:nvPr/>
        </p:nvSpPr>
        <p:spPr>
          <a:xfrm>
            <a:off x="8127797" y="1508760"/>
            <a:ext cx="3515258" cy="2148840"/>
          </a:xfrm>
          <a:prstGeom prst="roundRect">
            <a:avLst>
              <a:gd name="adj" fmla="val 5106"/>
            </a:avLst>
          </a:prstGeom>
          <a:solidFill>
            <a:srgbClr val="283062"/>
          </a:solidFill>
          <a:ln w="12700">
            <a:solidFill>
              <a:srgbClr val="3B4686"/>
            </a:solidFill>
            <a:prstDash val="solid"/>
          </a:ln>
        </p:spPr>
      </p:sp>
      <p:sp>
        <p:nvSpPr>
          <p:cNvPr id="16" name="Shape 14"/>
          <p:cNvSpPr/>
          <p:nvPr/>
        </p:nvSpPr>
        <p:spPr>
          <a:xfrm>
            <a:off x="8356397" y="1737360"/>
            <a:ext cx="502920" cy="502920"/>
          </a:xfrm>
          <a:prstGeom prst="ellipse">
            <a:avLst/>
          </a:prstGeom>
          <a:solidFill>
            <a:schemeClr val="accent2"/>
          </a:solidFill>
          <a:ln/>
        </p:spPr>
      </p:sp>
      <p:sp>
        <p:nvSpPr>
          <p:cNvPr id="17" name="Text 15"/>
          <p:cNvSpPr txBox="1"/>
          <p:nvPr/>
        </p:nvSpPr>
        <p:spPr>
          <a:xfrm>
            <a:off x="8356397" y="1737360"/>
            <a:ext cx="502920" cy="502920"/>
          </a:xfrm>
          <a:prstGeom prst="rect">
            <a:avLst/>
          </a:prstGeom>
          <a:noFill/>
          <a:ln/>
        </p:spPr>
        <p:txBody>
          <a:bodyPr wrap="square" lIns="0" tIns="0" rIns="0" bIns="0" rtlCol="0" anchor="ctr"/>
          <a:lstStyle/>
          <a:p>
            <a:pPr algn="ctr" indent="0" marL="0">
              <a:buNone/>
            </a:pPr>
            <a:r>
              <a:rPr lang="en-US" sz="1800" b="1" dirty="0">
                <a:solidFill>
                  <a:schemeClr val="tx1"/>
                </a:solidFill>
              </a:rPr>
              <a:t>3</a:t>
            </a:r>
            <a:endParaRPr lang="en-US" sz="1800" dirty="0"/>
          </a:p>
        </p:txBody>
      </p:sp>
      <p:sp>
        <p:nvSpPr>
          <p:cNvPr id="18" name="Text 16"/>
          <p:cNvSpPr txBox="1"/>
          <p:nvPr/>
        </p:nvSpPr>
        <p:spPr>
          <a:xfrm>
            <a:off x="8996477" y="1737360"/>
            <a:ext cx="2463698" cy="502920"/>
          </a:xfrm>
          <a:prstGeom prst="rect">
            <a:avLst/>
          </a:prstGeom>
          <a:noFill/>
          <a:ln/>
        </p:spPr>
        <p:txBody>
          <a:bodyPr wrap="square" lIns="0" tIns="0" rIns="0" bIns="0" rtlCol="0" anchor="ctr"/>
          <a:lstStyle/>
          <a:p>
            <a:pPr indent="0" marL="0">
              <a:buNone/>
            </a:pPr>
            <a:r>
              <a:rPr lang="en-US" sz="1800" b="1" dirty="0">
                <a:solidFill>
                  <a:schemeClr val="bg1"/>
                </a:solidFill>
              </a:rPr>
              <a:t>采访一位家人</a:t>
            </a:r>
            <a:endParaRPr lang="en-US" sz="1800" dirty="0"/>
          </a:p>
        </p:txBody>
      </p:sp>
      <p:sp>
        <p:nvSpPr>
          <p:cNvPr id="19" name="Text 17"/>
          <p:cNvSpPr txBox="1"/>
          <p:nvPr/>
        </p:nvSpPr>
        <p:spPr>
          <a:xfrm>
            <a:off x="8356397" y="2423160"/>
            <a:ext cx="3058058" cy="1097280"/>
          </a:xfrm>
          <a:prstGeom prst="rect">
            <a:avLst/>
          </a:prstGeom>
          <a:noFill/>
          <a:ln/>
        </p:spPr>
        <p:txBody>
          <a:bodyPr wrap="square" lIns="0" tIns="0" rIns="0" bIns="0" rtlCol="0" anchor="t"/>
          <a:lstStyle/>
          <a:p>
            <a:pPr indent="0" marL="0">
              <a:buNone/>
            </a:pPr>
            <a:r>
              <a:rPr lang="en-US" sz="1500" dirty="0">
                <a:solidFill>
                  <a:schemeClr val="bg1"/>
                </a:solidFill>
              </a:rPr>
              <a:t>他第一次用电脑或手机是什么时候？那时它能做什么？</a:t>
            </a:r>
            <a:endParaRPr lang="en-US" sz="1500" dirty="0"/>
          </a:p>
        </p:txBody>
      </p:sp>
      <p:sp>
        <p:nvSpPr>
          <p:cNvPr id="20" name="Text 18"/>
          <p:cNvSpPr txBox="1"/>
          <p:nvPr/>
        </p:nvSpPr>
        <p:spPr>
          <a:xfrm>
            <a:off x="548640" y="3931920"/>
            <a:ext cx="11094415" cy="411480"/>
          </a:xfrm>
          <a:prstGeom prst="rect">
            <a:avLst/>
          </a:prstGeom>
          <a:noFill/>
          <a:ln/>
        </p:spPr>
        <p:txBody>
          <a:bodyPr wrap="square" lIns="0" tIns="0" rIns="0" bIns="0" rtlCol="0" anchor="t"/>
          <a:lstStyle/>
          <a:p>
            <a:pPr indent="0" marL="0">
              <a:buNone/>
            </a:pPr>
            <a:r>
              <a:rPr lang="en-US" sz="1800" b="1" dirty="0">
                <a:solidFill>
                  <a:schemeClr val="accent5"/>
                </a:solidFill>
              </a:rPr>
              <a:t>下一部：第2部《人工智能新时代：AI如何改变世界（2026—2035）》</a:t>
            </a:r>
            <a:endParaRPr lang="en-US" sz="1800" dirty="0"/>
          </a:p>
        </p:txBody>
      </p:sp>
      <p:sp>
        <p:nvSpPr>
          <p:cNvPr id="21" name="Text 19"/>
          <p:cNvSpPr txBox="1"/>
          <p:nvPr/>
        </p:nvSpPr>
        <p:spPr>
          <a:xfrm>
            <a:off x="548640" y="4434840"/>
            <a:ext cx="6949440" cy="822960"/>
          </a:xfrm>
          <a:prstGeom prst="rect">
            <a:avLst/>
          </a:prstGeom>
          <a:noFill/>
          <a:ln/>
        </p:spPr>
        <p:txBody>
          <a:bodyPr wrap="square" lIns="0" tIns="0" rIns="0" bIns="0" rtlCol="0" anchor="t"/>
          <a:lstStyle/>
          <a:p>
            <a:pPr indent="0" marL="0">
              <a:buNone/>
            </a:pPr>
            <a:r>
              <a:rPr lang="en-US" sz="1800" dirty="0">
                <a:solidFill>
                  <a:schemeClr val="bg1"/>
                </a:solidFill>
              </a:rPr>
              <a:t>计算机不是某一个人、某一天、某一个国家发明的——我们每个人都可以成为下一棒。</a:t>
            </a:r>
            <a:endParaRPr lang="en-US" sz="1800" dirty="0"/>
          </a:p>
        </p:txBody>
      </p:sp>
      <p:sp>
        <p:nvSpPr>
          <p:cNvPr id="22" name="Text 20"/>
          <p:cNvSpPr txBox="1"/>
          <p:nvPr/>
        </p:nvSpPr>
        <p:spPr>
          <a:xfrm>
            <a:off x="548640" y="5349240"/>
            <a:ext cx="4572000" cy="731520"/>
          </a:xfrm>
          <a:prstGeom prst="rect">
            <a:avLst/>
          </a:prstGeom>
          <a:noFill/>
          <a:ln/>
        </p:spPr>
        <p:txBody>
          <a:bodyPr wrap="square" lIns="0" tIns="0" rIns="0" bIns="0" rtlCol="0" anchor="t"/>
          <a:lstStyle/>
          <a:p>
            <a:pPr indent="0" marL="0">
              <a:buNone/>
            </a:pPr>
            <a:r>
              <a:rPr lang="en-US" sz="3600" b="1" dirty="0">
                <a:solidFill>
                  <a:schemeClr val="bg1"/>
                </a:solidFill>
              </a:rPr>
              <a:t>谢谢大家！</a:t>
            </a:r>
            <a:endParaRPr lang="en-US" sz="3600" dirty="0"/>
          </a:p>
        </p:txBody>
      </p:sp>
      <p:sp>
        <p:nvSpPr>
          <p:cNvPr id="23" name="Shape 21"/>
          <p:cNvSpPr/>
          <p:nvPr/>
        </p:nvSpPr>
        <p:spPr>
          <a:xfrm>
            <a:off x="8193024" y="4535424"/>
            <a:ext cx="987552" cy="987552"/>
          </a:xfrm>
          <a:prstGeom prst="ellipse">
            <a:avLst/>
          </a:prstGeom>
          <a:solidFill>
            <a:srgbClr val="FFFFFF"/>
          </a:solidFill>
          <a:ln w="25400">
            <a:solidFill>
              <a:srgbClr val="1F55C9"/>
            </a:solidFill>
            <a:prstDash val="solid"/>
          </a:ln>
        </p:spPr>
      </p:sp>
      <p:pic>
        <p:nvPicPr>
          <p:cNvPr id="24" name="Image 0" descr="比特">    </p:cNvPr>
          <p:cNvPicPr>
            <a:picLocks noChangeAspect="1"/>
          </p:cNvPicPr>
          <p:nvPr/>
        </p:nvPicPr>
        <p:blipFill>
          <a:blip r:embed="rId1"/>
          <a:stretch>
            <a:fillRect/>
          </a:stretch>
        </p:blipFill>
        <p:spPr>
          <a:xfrm>
            <a:off x="8229600" y="4572000"/>
            <a:ext cx="914400" cy="914400"/>
          </a:xfrm>
          <a:prstGeom prst="ellipse">
            <a:avLst/>
          </a:prstGeom>
        </p:spPr>
      </p:pic>
      <p:sp>
        <p:nvSpPr>
          <p:cNvPr id="25" name="Text 22"/>
          <p:cNvSpPr txBox="1"/>
          <p:nvPr/>
        </p:nvSpPr>
        <p:spPr>
          <a:xfrm>
            <a:off x="8138160" y="557784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比特</a:t>
            </a:r>
            <a:endParaRPr lang="en-US" sz="1300" dirty="0"/>
          </a:p>
        </p:txBody>
      </p:sp>
      <p:sp>
        <p:nvSpPr>
          <p:cNvPr id="26" name="Shape 23"/>
          <p:cNvSpPr/>
          <p:nvPr/>
        </p:nvSpPr>
        <p:spPr>
          <a:xfrm>
            <a:off x="9336024" y="4535424"/>
            <a:ext cx="987552" cy="987552"/>
          </a:xfrm>
          <a:prstGeom prst="ellipse">
            <a:avLst/>
          </a:prstGeom>
          <a:solidFill>
            <a:srgbClr val="FFFFFF"/>
          </a:solidFill>
          <a:ln w="25400">
            <a:solidFill>
              <a:srgbClr val="B4501A"/>
            </a:solidFill>
            <a:prstDash val="solid"/>
          </a:ln>
        </p:spPr>
      </p:sp>
      <p:pic>
        <p:nvPicPr>
          <p:cNvPr id="27" name="Image 1" descr="安安">    </p:cNvPr>
          <p:cNvPicPr>
            <a:picLocks noChangeAspect="1"/>
          </p:cNvPicPr>
          <p:nvPr/>
        </p:nvPicPr>
        <p:blipFill>
          <a:blip r:embed="rId2"/>
          <a:stretch>
            <a:fillRect/>
          </a:stretch>
        </p:blipFill>
        <p:spPr>
          <a:xfrm>
            <a:off x="9372600" y="4572000"/>
            <a:ext cx="914400" cy="914400"/>
          </a:xfrm>
          <a:prstGeom prst="ellipse">
            <a:avLst/>
          </a:prstGeom>
        </p:spPr>
      </p:pic>
      <p:sp>
        <p:nvSpPr>
          <p:cNvPr id="28" name="Text 24"/>
          <p:cNvSpPr txBox="1"/>
          <p:nvPr/>
        </p:nvSpPr>
        <p:spPr>
          <a:xfrm>
            <a:off x="9281160" y="557784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安安</a:t>
            </a:r>
            <a:endParaRPr lang="en-US" sz="1300" dirty="0"/>
          </a:p>
        </p:txBody>
      </p:sp>
      <p:sp>
        <p:nvSpPr>
          <p:cNvPr id="29" name="Shape 25"/>
          <p:cNvSpPr/>
          <p:nvPr/>
        </p:nvSpPr>
        <p:spPr>
          <a:xfrm>
            <a:off x="10479024" y="4535424"/>
            <a:ext cx="987552" cy="987552"/>
          </a:xfrm>
          <a:prstGeom prst="ellipse">
            <a:avLst/>
          </a:prstGeom>
          <a:solidFill>
            <a:srgbClr val="FFFFFF"/>
          </a:solidFill>
          <a:ln w="25400">
            <a:solidFill>
              <a:srgbClr val="5A2FD3"/>
            </a:solidFill>
            <a:prstDash val="solid"/>
          </a:ln>
        </p:spPr>
      </p:sp>
      <p:pic>
        <p:nvPicPr>
          <p:cNvPr id="30" name="Image 2" descr="乐乐">    </p:cNvPr>
          <p:cNvPicPr>
            <a:picLocks noChangeAspect="1"/>
          </p:cNvPicPr>
          <p:nvPr/>
        </p:nvPicPr>
        <p:blipFill>
          <a:blip r:embed="rId3"/>
          <a:stretch>
            <a:fillRect/>
          </a:stretch>
        </p:blipFill>
        <p:spPr>
          <a:xfrm>
            <a:off x="10515600" y="4572000"/>
            <a:ext cx="914400" cy="914400"/>
          </a:xfrm>
          <a:prstGeom prst="ellipse">
            <a:avLst/>
          </a:prstGeom>
        </p:spPr>
      </p:pic>
      <p:sp>
        <p:nvSpPr>
          <p:cNvPr id="31" name="Text 26"/>
          <p:cNvSpPr txBox="1"/>
          <p:nvPr/>
        </p:nvSpPr>
        <p:spPr>
          <a:xfrm>
            <a:off x="10424160" y="5577840"/>
            <a:ext cx="1097280" cy="292608"/>
          </a:xfrm>
          <a:prstGeom prst="rect">
            <a:avLst/>
          </a:prstGeom>
          <a:noFill/>
          <a:ln/>
        </p:spPr>
        <p:txBody>
          <a:bodyPr wrap="square" lIns="0" tIns="0" rIns="0" bIns="0" rtlCol="0" anchor="t"/>
          <a:lstStyle/>
          <a:p>
            <a:pPr algn="ctr" indent="0" marL="0">
              <a:buNone/>
            </a:pPr>
            <a:r>
              <a:rPr lang="en-US" sz="1300" b="1" dirty="0">
                <a:solidFill>
                  <a:schemeClr val="bg1"/>
                </a:solidFill>
              </a:rPr>
              <a:t>乐乐</a:t>
            </a:r>
            <a:endParaRPr lang="en-US" sz="1300" dirty="0"/>
          </a:p>
        </p:txBody>
      </p:sp>
      <p:sp>
        <p:nvSpPr>
          <p:cNvPr id="25" name="Slide Number Placeholder 0"/>
          <p:cNvSpPr>
            <a:spLocks noGrp="1"/>
          </p:cNvSpPr>
          <p:nvPr>
            <p:ph type="sldNum" sz="quarter" idx="4294967295"/>
          </p:nvPr>
        </p:nvSpPr>
        <p:spPr>
          <a:xfrm>
            <a:off x="11201400" y="6419088"/>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B9C1E3"/>
                </a:solidFill>
              </a:defRPr>
            </a:lvl1pPr>
          </a:lstStyle>
          <a:p>
            <a:pPr algn="r"/>
            <a:fld id="{F7021451-1387-4CA6-816F-3879F97B5CBC}" type="slidenum">
              <a:rPr b="0" lang="en-US"/>
              <a:t>60</a:t>
            </a:fld>
            <a:endParaRPr lang="en-US"/>
          </a:p>
        </p:txBody>
      </p:sp>
    </p:spTree>
  </p:cSld>
  <p:clrMapOvr>
    <a:masterClrMapping/>
  </p:clrMapOvr>
</p:sld>
</file>

<file path=ppt/theme/theme1.xml><?xml version="1.0" encoding="utf-8"?>
<a:theme xmlns:a="http://schemas.openxmlformats.org/drawingml/2006/main" name="Young Explorers">
  <a:themeElements>
    <a:clrScheme name="Young Explorers">
      <a:dk1>
        <a:srgbClr val="1B2140"/>
      </a:dk1>
      <a:lt1>
        <a:srgbClr val="FFFFFF"/>
      </a:lt1>
      <a:dk2>
        <a:srgbClr val="283062"/>
      </a:dk2>
      <a:lt2>
        <a:srgbClr val="F4F7FF"/>
      </a:lt2>
      <a:accent1>
        <a:srgbClr val="2F6FED"/>
      </a:accent1>
      <a:accent2>
        <a:srgbClr val="FF8A3D"/>
      </a:accent2>
      <a:accent3>
        <a:srgbClr val="7B4DFF"/>
      </a:accent3>
      <a:accent4>
        <a:srgbClr val="22B07D"/>
      </a:accent4>
      <a:accent5>
        <a:srgbClr val="FFC83D"/>
      </a:accent5>
      <a:accent6>
        <a:srgbClr val="E6EAF5"/>
      </a:accent6>
      <a:hlink>
        <a:srgbClr val="2F6FED"/>
      </a:hlink>
      <a:folHlink>
        <a:srgbClr val="7B4DFF"/>
      </a:folHlink>
    </a:clrScheme>
    <a:fontScheme name="Young Explorers">
      <a:majorFont>
        <a:latin typeface="Microsoft YaHei"/>
        <a:ea typeface="Microsoft YaHei"/>
        <a:cs typeface=""/>
        <a:font script="Jpan" typeface="游ゴシック Light"/>
        <a:font script="Hang" typeface="맑은 고딕"/>
        <a:font script="Hans" typeface="Microsoft YaHei"/>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icrosoft YaHei"/>
        <a:ea typeface="Microsoft YaHei"/>
        <a:cs typeface=""/>
        <a:font script="Jpan" typeface="游ゴシック"/>
        <a:font script="Hang" typeface="맑은 고딕"/>
        <a:font script="Hans" typeface="Microsoft YaHei"/>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60</Slides>
  <Notes>60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60</vt:i4>
      </vt:variant>
    </vt:vector>
  </HeadingPairs>
  <TitlesOfParts>
    <vt:vector size="6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vector>
  </TitlesOfParts>
  <Company>少年科技通识系列</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从算盘到人工智能：计算机发展史（起源—2026）</dc:title>
  <dc:subject>少年科技通识系列 第1部 授课PPT</dc:subject>
  <dc:creator>少年科技通识系列</dc:creator>
  <cp:lastModifiedBy>少年科技通识系列</cp:lastModifiedBy>
  <cp:revision>1</cp:revision>
  <dcterms:created xsi:type="dcterms:W3CDTF">2026-10-25T04:28:10Z</dcterms:created>
  <dcterms:modified xsi:type="dcterms:W3CDTF">2026-10-25T04:28:10Z</dcterms:modified>
</cp:coreProperties>
</file>