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a17bb401-d00e-e66c-20e4-f8f22731bb33}">
          <p14:sldIdLst>
            <p14:sldId id="256"/>
            <p14:sldId id="257"/>
            <p14:sldId id="258"/>
            <p14:sldId id="259"/>
          </p14:sldIdLst>
        </p14:section>
        <p14:section name="01 开场：你身边的机器人" id="{c8087a2f-9392-f464-19a3-9bb44293dd39}">
          <p14:sldIdLst>
            <p14:sldId id="260"/>
            <p14:sldId id="261"/>
          </p14:sldIdLst>
        </p14:section>
        <p14:section name="02 什么是机器人" id="{aa996b85-cf43-0fc8-ce52-a5d8149a6ad1}">
          <p14:sldIdLst>
            <p14:sldId id="262"/>
            <p14:sldId id="263"/>
            <p14:sldId id="264"/>
            <p14:sldId id="265"/>
          </p14:sldIdLst>
        </p14:section>
        <p14:section name="03 机器人的历史" id="{bb202ec2-bad6-3948-2c59-bec2e0b83f7e}">
          <p14:sldIdLst>
            <p14:sldId id="266"/>
            <p14:sldId id="267"/>
            <p14:sldId id="268"/>
            <p14:sldId id="269"/>
          </p14:sldIdLst>
        </p14:section>
        <p14:section name="04 机器人怎样感知" id="{688b9643-0e58-a301-acc4-b8527d2be180}">
          <p14:sldIdLst>
            <p14:sldId id="270"/>
            <p14:sldId id="271"/>
          </p14:sldIdLst>
        </p14:section>
        <p14:section name="05 思考与行动" id="{9cbabd3d-3bab-c9c4-ac39-93ac9af1c262}">
          <p14:sldIdLst>
            <p14:sldId id="272"/>
            <p14:sldId id="273"/>
            <p14:sldId id="274"/>
          </p14:sldIdLst>
        </p14:section>
        <p14:section name="06 人形机器人" id="{be607225-d973-fd56-1a46-5e60fa277460}">
          <p14:sldIdLst>
            <p14:sldId id="275"/>
            <p14:sldId id="276"/>
            <p14:sldId id="277"/>
            <p14:sldId id="278"/>
          </p14:sldIdLst>
        </p14:section>
        <p14:section name="07 家庭与服务机器人" id="{6a1e1acf-5c75-7a51-ad65-aa7aadab4c91}">
          <p14:sldIdLst>
            <p14:sldId id="279"/>
            <p14:sldId id="280"/>
            <p14:sldId id="281"/>
          </p14:sldIdLst>
        </p14:section>
        <p14:section name="08 医疗与康复机器人" id="{e55ea444-5390-dfa7-9673-33f10a61f3b3}">
          <p14:sldIdLst>
            <p14:sldId id="282"/>
            <p14:sldId id="283"/>
          </p14:sldIdLst>
        </p14:section>
        <p14:section name="09 太空、深海与救灾" id="{2a310d30-799b-1bbd-8f20-8dd1922047f1}">
          <p14:sldIdLst>
            <p14:sldId id="284"/>
            <p14:sldId id="285"/>
            <p14:sldId id="286"/>
          </p14:sldIdLst>
        </p14:section>
        <p14:section name="10 无人机与配送" id="{08e8f990-63f7-51a7-6aa7-1d6eefc7b64a}">
          <p14:sldIdLst>
            <p14:sldId id="287"/>
          </p14:sldIdLst>
        </p14:section>
        <p14:section name="11 人机协作与安全标准" id="{2934cf3e-c0fd-2494-c149-2b24d825e283}">
          <p14:sldIdLst>
            <p14:sldId id="288"/>
            <p14:sldId id="289"/>
            <p14:sldId id="290"/>
            <p14:sldId id="291"/>
          </p14:sldIdLst>
        </p14:section>
        <p14:section name="12 机器人伦理与规则" id="{c98eec6f-fd67-6794-0476-4c661affd0ac}">
          <p14:sldIdLst>
            <p14:sldId id="292"/>
            <p14:sldId id="293"/>
            <p14:sldId id="294"/>
          </p14:sldIdLst>
        </p14:section>
        <p14:section name="13 世界各国的机器人" id="{3f3def06-8189-e4a2-e32b-506bcbda724c}">
          <p14:sldIdLst>
            <p14:sldId id="295"/>
            <p14:sldId id="296"/>
            <p14:sldId id="297"/>
          </p14:sldIdLst>
        </p14:section>
        <p14:section name="14 2035：人类和机器的未来" id="{0c764d6b-3eee-3bd2-3830-9a2375cd93ed}">
          <p14:sldIdLst>
            <p14:sldId id="298"/>
            <p14:sldId id="299"/>
            <p14:sldId id="300"/>
            <p14:sldId id="301"/>
          </p14:sldIdLst>
        </p14:section>
        <p14:section name="15 我是机器人设计师" id="{3662419b-22e4-93b3-63dc-d064222382c1}">
          <p14:sldIdLst>
            <p14:sldId id="302"/>
            <p14:sldId id="303"/>
            <p14:sldId id="304"/>
          </p14:sldIdLst>
        </p14:section>
        <p14:section name="术语表与资料来源" id="{eaf646d4-6ac6-2cc2-e09a-6dc145f9d20c}">
          <p14:sldIdLst>
            <p14:sldId id="305"/>
            <p14:sldId id="306"/>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这是“少年科技通识系列”第3部。第1部讲计算机，第2部讲AI，今天我们把AI装进会动的身体里——机器人。本课主题是：会感知、会行动、需要人把关。三个约定：机器人不等于人形机器人；分清演示、试点和商用；阿西莫夫“机器人三定律”是科幻小说里的设定。每张现状卡都带证据等级徽章，数据都标出谁发布的、哪一年、口径和不确定性。比特今天化身“机器人设计师”，最后我们也要动手设计自己的帮手机器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系列的10部书，本册标着“本册·第3部”。第1部《从算盘到人工智能》讲计算机怎样诞生，第2部《人工智能新时代》讲AI能做什么、不能做什么。这一部里会用到前两部的知识：第1部的输入—处理—存储—输出，到了机器人这里变成“感知—决策—行动”；第2部的训练与推理、证据等级和情景卡，在这里也会继续使用。后面还有量子计算、互联网、芯片、编程、网络安全、太空计算和未来100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路线图给老师看，页码由生成器自动计算。45分钟精简版建议保留互动①这是机器人吗、互动②人体感知—决策—行动接力、互动③感官配对、互动④演示还是商用、互动⑤协作安全区演练；互动⑥伦理小法庭和互动⑦设计帮手机器人可放到第二课时或课后。90分钟版建议在“人形机器人”之后分为两课时。互动②和⑤需要在空旷处慢走，老师要看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学会读这本书。历史事件用七字段卡：时间、人物、地点、组织、发生了什么、为什么重要、今天的例子。2024年以后的现状用事实卡，多一栏证据等级：✅已发生、🧪试点中、🔬研究中、🔮展望。数字和预测放在来源框里，写清谁发布的、哪一年、口径和不确定性。三个提醒很重要：扫地机器人也是机器人；“开始生产”不等于“走进千家万户”；三定律只是小说里的设定。小问题：一家公司说“计划明年交付家用机器人”，该贴什么徽章？答案：计划还没发生，至多是🧪试点或🔮展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这次比特化身“机器人设计师”，手里拿着扳手和电路板，旁边是大家一起做的避障小车。请同学们说一说：你见过哪些机器人？很多人第一反应是电影里像人的机器人，但真实世界里最多的是工厂里的机械臂——据国际机器人联合会IFR统计，到2025年全球工厂里运行的工业机器人约500万台。家里的扫地机器人、医院的手术机器人、火星上的火星车，也都是机器人。判断标准不是长相，而是能不能感知环境、做出决策、完成动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参考答案：A是，扫地机器人能感知障碍、规划路线、移动清扫；B不是或说不准，遥控车自己不做决策，全靠人操作，自主程度很低；C说不准，自动洗衣机按程序动作，但几乎不感知环境，一般不叫机器人；D是，火星车因为通信延迟需要一定的自主避障能力；E不是，自动人偶没有传感器，只能按预设动作运行，是机器人的“前辈”；F是，工业机械臂是最常见的机器人。重点不是统一答案，而是用“感知、决策、行动”三问来说理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机器人的工作方式可以概括成一个循环：感知—决策—行动。传感器把光、声、距离、力、温度、运动等物理量变成电信号；控制器处理这些信息并做出决定；执行器把电能变成运动，完成动作；然后机器人再次感知结果，看看做得对不对。第1部讲过计算机的输入—处理—存储—输出，机器人多了一个关键能力：用身体去改变真实世界。12—15岁拓展：自主程度是从“遥控”到“自己做主”的一把尺子，但即使是自主机器人，也在人设定的范围内工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感知—决策—行动”大图解。左边三张卡片：感知用摄像头、麦克风、触觉传感器、激光雷达；决策用计算机、程序和AI；行动用电机、轮子和机械手，三者用箭头连成循环。右侧对比遥控玩具车：它需要人一直操作，自己不做决定，所以自主程度很低。关键词“机器人”的准确定义提醒我们：外形可以是机械臂、小车、无人机，不一定像人。提问：自动门算不算机器人？参考：它有感应器和电机，但决策非常简单，一般归为自动设备，可以讨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机器人大家族：工业机械臂、协作机器人、扫地机器人、送餐和配送机器人、手术机器人、外骨骼、无人机、水下机器人、火星车、人形机器人和机器狗，每张卡标出用途和与人的距离。用数据看规模：IFR统计2025年全球工厂里运行的工业机器人约500万台，而全尺寸人形机器人当年销量约7000台——人形机器人只是大家族里很小的一员。机器狗就是四足机器人，适合在楼梯、碎石等不平地面巡检。提问：为什么离人越近的机器人安全要求越高？答：一旦出错更容易伤到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②玩法：三人一组，在教室空地用椅子或胶带摆一个简单迷宫。传感器同学只能说“前方有障碍”或“没有障碍”，计算机同学只能说“前进、左转、右转”，电机同学蒙眼慢慢走。安全：在空旷教室慢走，老师看护。讨论参考答案：信息延迟或误差会让“机器人”撞墙或走错；真实机器人会用更多、更快的传感器，并不断“反馈”——每走一步就重新感知，及时修正方向。这就是后面要讲的反馈控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人类很早就梦想“人造人”和“会自己动的机器”。《列子·汤问》里有偃师造人偶的故事，但它是传说，不能写成“古代中国造出了机器人”；《三国志》记载诸葛亮用“木牛”“流马”运粮，构造至今没有定论，“自己会走”没有可靠史料支持。“robot”这个词来自1920年捷克作家恰佩克的剧本《R.U.R.》，是他哥哥约瑟夫建议的名字。1961年第一台工业机器人Unimate进入工厂。右图是机器人时间轴，紫色区域是展望区。互动小问：偃师和木牛流马哪个有史书记载？答：木牛流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时间轴从约公元1世纪的希罗自动装置开始，到2026年为止是✅已发生，右边紫色是🔮展望区。注意1942年的三定律标着【科幻】；IFR统计2025年全球运行的工业机器人约500万台。展望区里，2027年1月欧盟《机器条例》开始适用是法律日程；2040年是日本厚生劳动省对护理员需求的推算。互动小问：按顺序排列WABOT-1、旅居者号、ASIMO、Roomba、Atlas、祝融号。答：1973、1997、2000、2002、2013、2021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希罗约公元1世纪在亚历山大港写书，描述上百种装置，汽转球是已知最早把蒸汽变成转动的装置，但这些装置按固定方式运动，不能感知环境。木牛流马：《三国志》记载231年“以木牛运”、234年“以流马运”，是巧妙的运粮工具，构造没有定论。雅克-德罗兹父子1768—1774年制作的写字人偶可以“设置”要写的字母，常被看作可编程机器的祖先，但它没有传感器。提问：这三样东西缺了机器人的哪一环？答：都缺“感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R.》1920年11月出版，1921年1月25日在布拉格国家剧院首演；剧中的“机器人”其实是人工制造的生物人。1942年3月，阿西莫夫在短篇小说里完整写出“机器人三定律”——这是【科幻】设定，不是法律，也不是工程标准。1961年，第一台Unimate在美国通用汽车工厂上岗，从压铸机里取出灼热金属件；德沃尔1954年申请了可编程机械臂专利，恩格尔伯格被称为“机器人之父”。首台安装年份另有1959年说法。互动小问：判断“三定律是各国机器人必须遵守的法律”——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传感器大图解：人形机器人身上标出六个位置——摄像头像眼睛、麦克风像耳朵、激光雷达和超声波用来测距离、触觉和力传感器像皮肤、陀螺仪和加速度计负责平衡，还有编码器记住关节转了多少。激光雷达不停发射激光、测量反射回来的时间，得到周围物体的距离和形状；力传感器让机械手能轻轻拿起鸡蛋，碰到人时及时停止。传感器也会出错：光线太暗、表面反光、灰尘遮挡都可能让读数不准，所以机器人常常同时用几种传感器互相核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答案：1摄像头—C看图像、认颜色；2激光雷达—F测周围物体的距离和形状；3超声波—A像蝙蝠一样用回声测距离；4力/触觉传感器—E知道捏得轻还是重；5陀螺仪与加速度计—D保持平衡；6编码器—B记住关节转了多少。开放题参考：扫地机器人常用碰撞或距离传感器避开家具，用防跌落传感器避免掉下楼梯，用编码器记录轮子转了多少来估计位置，有的还用激光雷达或摄像头画地图。可以分组比赛，看谁的理由最充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电机加减速器用速度换力气；一只机械臂标出6个旋转关节；轮子、履带、腿三种移动方式；机械手和吸盘夹爪两种抓取方式；下方是“目标→比较→调整→测量”的反馈循环。执行器是机器人的“肌肉”，把电能或液压、气压变成运动。常见工业机械臂有6个自由度，可以到达空间中的各种位置和姿态——1970年代末的PUMA电动机械臂就是实验室里的经典款。反馈控制就像骑自行车时不停微调方向。互动小问：常见六轴工业机械臂有几个自由度？答：6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是传统程序：每一步都写死，环境一变就可能出错。右边是AI让机器人学习的三种方式：看人示范、在模拟世界里反复练习、从大量数据中学习；下方的机器狗先在仿真中练习走路，再到真实世界上场。早在1966—1972年，SRI的Shakey就把感知、规划和行动结合在一台机器人上，它的路径搜索方法至今仍在使用。仿真和现实之间有差距：光线、摩擦和意外情况都不一样，所以必须在真实世界测试。机器人基础模型截至2026年多在研究和试点阶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三张卡都是🔬研究中。2024年10月，Physical Intelligence公司的π0论文把视觉-语言模型和动作生成结合，用多种机器人的数据训练，代表“一个模型控制多种机器人”的思路。2025年3月，Google DeepMind发布Gemini Robotics视觉-语言-动作模型，让机器人按语言指令做动作，并发布评估“语义安全”的数据集；但多为研究和预览阶段，演示效果不等于实际可靠性。同月英伟达公开了人形机器人基础模型GR00T N1，权重开放供研究。提问：为什么这些都贴🔬而不是✅？答：它们在实验室里演示，还没有在真实生活中普遍使用。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人形机器人有头、躯干、双臂、双腿，好处是能使用为人设计的楼梯、门把手和工具；但截至2026年，它们多数还在研发、演示或小规模试点阶段。分清三个词：演示是在比赛、展会、实验室里展示能力；试点是在少数真实工作场所试用；商用普及是很多人能买到、天天在用。用数据核实：IFR首次单独统计人形机器人，2025年全世界卖出的全尺寸人形机器人约7000台，而且是供应商调查口径，不代表整个行业。互动小问：宝马工厂试用人形机器人属于哪个等级？答：试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历史卡。1973年，早稻田大学的WABOT-1被广泛认为是第一台真人大小的人形机器人，能双足行走、抓握物体、说简单日语。2000年11月20日，本田发布ASIMO，身高120厘米、重43千克，能流畅转弯行走，主要用于研究和展示。2013年7月11日，波士顿动力的Atlas首次公开，用液压驱动，为DARPA机器人挑战赛（模拟救灾任务）制造，当时需要拖着电缆、由人发出指令。走路对机器人来说非常难：要不停感知身体姿态，再用反馈控制调整每一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现状卡。第二届人形机器人半程马拉松是🔬研究中：2026年4月19日荣耀“闪电”机器人自主导航，以净时50分26秒夺冠，比一年前快多了，但比赛允许换电池，不宜与人类纪录直接比较。宝马工厂是🧪试点：宝马明确称Figure机器人在斯帕坦堡工厂试点约10个月，把钣金件放到焊接工位。特斯拉称2026年10月开始生产Optimus，也只是🧪：没有给出产量、价格或对外交付时间，此前时间表多次推迟。“开始生产”不等于“已经普及”或“已经进入家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④参考答案：A🔬研究中/演示，比赛展示进步，不等于商业应用；B🧪试点中，宝马官方称为试点；C不是已发生——交付是计划，最多算🧪试点或🔮展望，1X工厂已开始生产但首批先内部测试；D✅已发生，扫地机器人等消费类服务机器人已很普遍；E🔬研究中，多为研究和预览阶段；F🔮展望，是法律已定的未来日程。总结“看新闻三问”：关键词、规模、来源。12—15岁可以自己找一条机器人新闻，课后用三问来分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房屋剖面里有客厅的扫地机器人、餐厅的送餐机器人、老人房间里提醒吃药的陪伴机器人和桌上的智能音箱。注意侧边说明：智能音箱不是机器人，因为它不会动，但能和机器人配合。服务机器人是为人提供服务、而不用于工业制造的机器人，比如清洁、配送、导览、护理机器人。家用机器人常带摄像头和麦克风，所以要想一想：拍到的画面存在哪里？谁能看？互动小问：智能音箱是机器人吗？答：一般不算，它能感知和决策，但不能行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证据等级不同。2002年9月18日，iRobot推出Roomba扫地机器人，让机器人大规模进入家庭，✅已发生；新闻稿说的是“美国第一款”自动地板清洁器，不是“世界第一台”。2012年3月，亚马逊宣布收购Kiva仓储机器人公司，小机器人把货架搬到拣货员面前，✅已发生；物流类如今是专业服务机器人中最多的一类。2026年4月，1X公司开始生产家用人形机器人NEO，但首批先用于研发和内部家庭测试，交付是计划，所以只能贴🧪。提问：为什么NEO不能贴✅？答：还没有送进客户家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2024年6月，日本厚生劳动省和经济产业省修订护理技术利用重点领域，列出希望机器人帮忙的护理工作，比如帮人从床上挪到轮椅。右边两个来源框：日本总务省统计局的数据，2026年日本65岁以上人口比例约29.6%（3624万人），创历史新高；厚生劳动省推算，护理员需求从2022年度约215万人增加到2040年度约272万人——注意这是需求数推算，不等于缺口，而且是对未来的推算，所以标🔮。讨论：护理工作里，哪些适合机器人帮忙，哪些一定要人来做？参考：移乘、巡视可以帮忙，沟通和情感支持要人来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医生坐在操作台，控制悬挂在病床上方的手术机器人手臂，图上标注“医生始终在控制”；康复外骨骼帮助病人练习行走；物资配送机器人运送药品和物品。手术机器人能让器械更稳定、动作更精细，适合微创手术，但它不会自己决定做手术。外骨骼是穿在身上的“机器助力服”，用于康复训练或减轻搬运负担。互动小问：判断“手术机器人会自己决定给病人做手术”——错，医生在控制台操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是历史卡：2000年7月11日，达芬奇手术系统获美国FDA许可用于腹腔镜手术。医生通过控制台操纵机械臂，器械更稳定，动作可以按比例缩小。右边来源框来自IFR《世界机器人2026：服务机器人》：2025年专业服务机器人销量近25万台，其中运输物流类约11.75万台居首，手术机器人约8400台。注意口径：这是供应商调查，不代表整个行业，IFR不建议跨年比较。提问：为什么要用“约”和“近”这样的词？答：调查数据有误差，不能写成精确的事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五个场景：火星车、月球车、深海潜水器、救灾和核电站检查机器人、极地机器人，底部写着“人去不了或太危险的地方，先派机器人去”。火星和地球之间通信有延迟，火星车不能事事等地球指令，需要一定的自主导航能力。深海里，载人潜水器常与无人遥控潜水器（ROV）配合；ROV通过缆绳由人操控。核电站事故现场辐射太高，遥控机器人先进去测量。互动小问：判断“奋斗者号是无人水下机器人”——错，它是载人潜水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1997年7月4日，旅居者号成为第一辆在其他行星上行驶的车，只有10千克左右，原计划工作7天，实际工作了83天。2021年4月19日，机智号小直升机在火星完成首飞，原计划最多飞5次，实际飞了72次，2024年1月宣布任务结束。注意：旅居者号是第一辆在其他“行星”上行驶的轮式车，而在月球（卫星）上，苏联月球车1号1970年就已行驶。另外，2011年4月17日遥控机器人PackBot进入福岛第一核电站厂房测量辐射和温度，它由人操作。勇气号和机遇号原计划工作90个火星日，机遇号坚持了十几年。提问：为什么机器人常常比计划工作得更久？参考：工程师留了余量，并且远程不断调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2013年12月14日，嫦娥三号在月球虹湾地区软着陆，次日玉兔号月球车驶上月面，这是中国首次在地外天体软着陆；后来玉兔二号在月球背面工作。2021年5月22日，祝融号火星车驶上火星表面，着陆最后约9分钟全靠探测器自主完成。2020年11月10日，奋斗者号载人潜水器在马里亚纳海沟坐底10909米；2012年蛟龙号曾下潜7062米。注意奋斗者号和蛟龙号都是载人潜水器，不是无人机器人。提问：祝融号着陆为什么要“自主”完成？答：火星太远，通信延迟大，来不及等地球指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绿色虚线框出被允许的区域，无人机沿规定航线从配送站把包裹送到小区取货点，无人配送小车走在人行道上，旁边标出禁止飞行的地方。左边事实卡：美团公布其无人机在深圳、北京、上海、广州、香港、迪拜等城市开展低空物流配送，累计订单超过100万单（截至2026年6月底，公司数据），还在医院之间运送检验样本——仍限于特定区域，所以贴🧪。答案：不能随便飞，只能在获批的区域和航线飞；配送车要礼让行人、遵守道路规则。无人机是无人驾驶的飞行器，必须遵守空域和飞行规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人机协作安全区大图解：协作机器人周围三圈——外圈正常速度工作，中圈有人靠近就放慢，内圈有人进来就停止；右侧说明力限制和急停按钮，底部写“安全第一”。协作机器人设计成能与人在同一空间安全协作，通常具备力限制、减速和碰撞停止等功能。安全标准是机器人世界的“交通规则”，比如工业机器人安全标准ISO 10218。急停按钮是红色的“马上停下”按钮，人人都要知道它在哪里。互动小问：协作机器人发现有人靠近时通常会怎么做？答：减速或停止。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两张事实卡都是✅已发生。2016年2月，国际标准化组织发布协作机器人技术规范ISO/TS 15066，规定人与协作机器人一起工作时允许的接触力、压力等要求。2025年2月，工业机器人安全标准ISO 10218发布新版，这是2011年以来第一次大修订：第1部分面向制造商，规定机器人本体安全；第2部分面向系统集成商，规定机器人应用和工作单元的安全；协作机器人的要求也写进了新版。工厂会按标准设置安全围栏、减速区和急停。提问：标准是谁制定的？答：ISO等标准组织，由各国专家共同参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左边事实卡：2026年8月，国际机器人联合会IFR发布立场文件。右边两个来源框口径不同：IFR是机器人行业组织，观点是机器人通常替代的是任务而不是整个职业，培训和再培训很重要——这是行业协会观点，立场偏乐观，需要与独立研究对照。WEF《未来就业报告2025》是雇主问卷：58%的雇主认为“机器人与自动化”将在2030年前改变业务；岗位总变化是所有因素合计，不是机器人单独造成。互动小问：IFR对机器人与就业的观点是什么？答：替代任务而非整个职业，培训很重要；引用时要注明是行业观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玩法：用胶带在地上贴三圈，扮演机器人的同学做慢速搬运动作；有人进入中圈就放慢，进入内圈就停下；安全员可以随时喊“急停”，所有人立刻停止。安全：慢速动作，不奔跑。讨论参考答案：真实工厂不会只靠一种办法，而是多重保护——传感器一直检测人离得多远，力限制让机器人碰到人时马上停下或退回，急停按钮人人都知道在哪里，还有安全围栏和按ISO 10218等标准做的风险评估。强调：安全设计是人的责任。</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中间一架天平，一边是机器人一边是人；四周讨论卡分别是安全（谁负责）、隐私（看到和听到的信息）、公平（谁能用得起）、工作（帮人还是替人），下方是尊重。机器人没有意识和感情，出了问题要看设计者、制造商、使用者各自的责任。阿西莫夫三定律常被提起，但它是【科幻】设定，不是法律或工程标准。关于军事用途，我们只简单了解：联合国和红十字国际委员会呼吁为不经人控制就使用武力的机器制定国际规则，截至本书截稿还没有专门的国际条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对比“小说里的规矩”和“真实规则”。阿西莫夫三定律1942年出现在科幻小说里，证据等级✅指的是“这篇小说确实发表了”，内容本身是【科幻】。欧盟《机器条例》2023年6月通过，将取代原《机械指令》，从2027年1月20日起适用，涵盖带有自主行为的机器。2023年10月5日，联合国秘书长和红十字国际委员会主席联合呼吁为自主武器系统制定有法律约束力的国际规则，2026年8月再次呼吁。提问：真实机器人的安全靠什么？答：安全标准、法规和工程设计，而不是三定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是开放讨论，没有唯一答案。参考要点：案例1对应“安全与责任”——制造商要做好传感和停止功能并充分测试，运营方要在获批区域、限速运行，出了事故要能追查原因；案例2对应“隐私”——家用机器人拍到的画面怎么保存、谁能看，应该事先告知并得到同意；案例3对应“公平”——谁能用得起护理机器人，政府和社会可以怎样帮助。最后每组提出一条“机器人使用公约”建议，例如：在人身边的机器人必须能及时停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地图上标出了机器人历史和产业的重要地点。右边四张卡都来自国际机器人联合会IFR：2025年中国新装工业机器人35.4万台，约占全球59%，国产品牌占55%；美国安装3.84万台，首次超过日本的3.62万台；日本把1980年称为“机器人普及元年”；韩国的机器人密度最高，每万名制造业员工1220台（2024年数据）。机器人密度是IFR比较各国自动化程度的指标。注意中国按更新后的就业数据为166台，与旧口径470台不可直接比较。互动小问：2025年全球新装工业机器人中约多大比例在中国？答：约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统计来源框都来自IFR。2025年全球工厂里运行的工业机器人约500万台，增长9%，创纪录，只统计工厂里的工业机器人，不含扫地机等服务机器人。2025年全球新装超过60万台，增长11%。机器人密度：韩国1220台居首，新加坡818台，德国449台，日本446台，全球平均132台。2024年全球安装约54.2万台，是10年前的两倍多；不同年份的报告数据会修订。提问：为什么“500万台”不能和扫地机器人数量放在一起比？答：统计范围不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都是✅已发生，但要注意“政策目标”和“已达成的结果”的区别。1980年日本产业用机器人工业会把这一年称为“普及元年”，当年出货约4500台。2023年11月，中国工信部发布《人形机器人创新发展指导意见》，提出到2027年人形机器人综合实力达到世界先进水平——这是政策目标，在时间轴上标🔮展望。2025年3月，“具身智能”首次写入中国政府工作报告，意思是把AI融入机器人等物理实体，让它们能感知、学习并与环境互动。提问：政策说“到2027年达到”，能说“已经达到”吗？答：不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讲2035年，我们不说“一定会”，而是用情景规划：较快情景是技术进步快、成本下降快、社会接受度高；基准情景是按目前趋势稳步发展；较慢情景是遇到成本、安全或规则等阻力。四个场景是家庭、工厂、医院与照护、城市与户外。所有情景都由本书编写组依据资料趋势设想，用于讨论，不是预言，全部标🔮展望。互动小问：本书讲2035年为什么用三种情景？答：未来不确定，取决于技术、成本、规则和人们的选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2035情景图：表格的行是三种情景，列是家、工厂、医院、城市，格子里机器人图标的多少表示“多一些”或“少一些”。可以看到，工厂在三种情景里机器人都比较多，因为今天全球工厂里已有约500万台工业机器人；家庭的差别最大，因为多功能家用机器人的可靠性、价格和隐私问题还没解决。提问：如果家用机器人的隐私保护做得好，你觉得会往哪种情景走？参考：可能更接近较快情景——社会接受度是重要因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年的三个场景，每格都是🔮展望。家庭：较快时少数家庭开始试用能做简单家务的人形或轮式机器人，基准是扫地、拖地等单一功能机器人更普及，较慢时多功能机器人因可靠性和隐私顾虑进展缓慢。工厂：基准情景参考IFR，预计中国市场到2029年年均增长5%—10%，人形机器人仍以试点为主。城市：基准是无人配送在部分城市和园区常态化运营，较慢时可能因安全事故或噪音、隐私争议放缓。讨论：哪一格最可能？哪一格你最希望发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2035年的三个场景，同样全部是🔮展望。家庭：基准情景是家里有几种各司其职的机器人和智能设备协同工作，人仍负责照顾和陪伴。工厂：基准是机器人成为大多数制造业的常规设备，工人更多负责编程、维护和质量管理。医院与照护：参考日本厚生劳动省的护理员需求推算，基准是护理机器人逐步增多，但沟通和情感支持仍由人承担。城市场景的2035年情景见本书正文。注意每个场景里“人”的角色都没有消失，而是在变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发现问题、设计、搭建、编程、测试、改进六步围成一个循环，中间安安和乐乐在测试会感知障碍并转弯的小车。用micro:bit或积木做避障小车：组装小车并连接超声波传感器，编程让它在距离小于一定值时停下并转向，再测试、调整速度和转向角度。这正是“感知—决策—行动”加上反馈。安全：使用电池盒低压供电，不接市电，注意小零件。互动小问：设计机器人的步骤怎样排序？答：发现问题、设计、搭建、编程、测试、改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⑦是开放设计，评价看三点：问题是否真实；是否完整用到感知—决策—行动；是否写了安全和隐私措施。参考示例：问题——奶奶常忘记吃药；感知——用时钟和按钮，不用摄像头拍人；决策——到时间就提醒，奶奶按下按钮表示已吃，如果超时没按就通知家人；行动——小屏幕和喇叭提醒，不需要机械手；安全隐私——不拍照、不录音，只记录“已吃/未吃”。90分钟版课堂完成并展示；45分钟版布置为课后任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8—11岁：用三问给卡片分类；人体机器人接力体会信息延迟；在方格纸上画起点、终点和墙，用指令卡排程序让同学扮演机器人执行，再加入“如果……就……”指令；协作安全区演练。12—15岁：在模拟网站里调节距离、颜色、触碰参数，记录传感器读数变化；可选的避障小车需要90分钟；判断新闻的证据等级；伦理小法庭。安全约定是每个活动的前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8—11岁先记比喻，12—15岁要能说出准确解释，特别注意：机器人不一定像人；自动人偶没有传感器；手术机器人由医生操作；潜水器有载人和无人之分；“机器人三定律”是科幻；机器人密度的统计口径。
【本页术语的准确解释】
机器人（Robot）：能通过传感器感知环境、由计算机按程序或AI做出决策、再用执行器完成动作的机器。外形可以是机械臂、小车、无人机，不一定像人。
感知—决策—行动（Sense–Think–Act）：描述机器人工作方式的基本循环：传感器收集信息，控制器处理并决策，执行器产生动作，然后再次感知结果。
自主程度（Autonomy）：机器在没有人实时操作的情况下完成任务的能力。遥控设备自主程度低，自主导航的机器人自主程度较高，但仍在人设定的范围内工作。
自动机 / 自动人偶（Automaton）：依靠机械结构自动完成预设动作的装置，没有传感器反馈，不能根据环境改变行为，是机器人的“前辈”。
工业机器人（Industrial Robot）：用于制造业的可编程多关节机械臂等设备，常用于焊接、喷涂、搬运、装配。
传感器（Sensor）：把光、声、距离、力、温度、运动等物理量转换成电信号的器件。
摄像头 / 机器视觉（Camera / Machine Vision）：用摄像头获取图像，再用算法识别物体、位置和颜色等信息的技术。光线不好时可能出错。
激光雷达（LiDAR）：发射激光并测量反射回来的时间，得到周围物体的距离和形状，常用于自动驾驶和移动机器人。
超声波传感器（Ultrasonic Sensor）：发出人耳听不到的高频声波，根据回声时间计算距离。
力 / 触觉传感器（Force / Tactile Sensor）：测量接触力或压力的传感器，让机械手能轻轻拿起鸡蛋、碰到人时及时停止。
陀螺仪与加速度计（Gyroscope &amp; Accelerometer）：测量转动和加速度的传感器，帮助无人机悬停、双足机器人保持平衡。
编码器（Encoder）：测量电机或关节旋转角度和速度的传感器，是精确控制的基础。
执行器（Actuator）：把电能（或液压、气压）转换成运动的部件，如电机、液压缸、气动元件。
电机与减速器（Motor &amp; Gearbox）：电机提供旋转动力，减速器降低转速、增大力矩，让关节能举起重物。
自由度（Degree of Freedom (DoF)）：机器人能独立运动的方向或关节数量。常见工业机械臂有6个自由度，可到达空间中的各种位置和姿态。
末端执行器（End Effector）：安装在机械臂末端、直接完成任务的工具，如夹爪、吸盘、焊枪、喷枪。
反馈控制（Feedback Control）：不断比较目标和实际状态的差距，并据此调整动作的控制方法。
仿真训练（Simulation Training）：在计算机模拟的虚拟环境中让机器人反复练习，再把学到的技能迁移到真实机器人上，需要额外测试来弥补“虚拟与现实的差距”。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本书glossary.json排列，卡片上是儿童能懂的比喻，准确定义在下面自动列出。8—11岁先记比喻，12—15岁要能说出准确解释，特别注意：机器人不一定像人；自动人偶没有传感器；手术机器人由医生操作；潜水器有载人和无人之分；“机器人三定律”是科幻；机器人密度的统计口径。
【本页术语的准确解释】
机器人基础模型 / 具身智能（Robot Foundation Model / Embodied AI）：把视觉、语言和动作结合起来训练的大型AI模型，让机器人能按语言指令完成多种任务；截至2026年多在研究和试点阶段。
人形机器人（Humanoid Robot）：具有类似人体结构（头、躯干、双臂、双腿）的机器人。优点是能使用为人设计的环境和工具；截至2026年多数处于研发、演示或小规模试点阶段。
四足机器人（Quadruped Robot）：用四条腿行走的移动机器人，适合在楼梯、碎石等不平地面巡检。
服务机器人（Service Robot）：为人或设备提供服务、而非用于工业制造的机器人，如清洁、配送、导览、护理机器人。
手术机器人（Surgical Robot）：由外科医生在控制台操作的机械系统，可让器械更稳定、精细地完成微创手术；它不会自己决定做手术。
外骨骼（Exoskeleton）：穿戴在人体外部、用电机或弹簧辅助关节运动的装置，用于康复训练或减轻搬运负担。
火星车 / 月球车（Rover）：在月球或火星表面移动并进行科学探测的机器人车辆，因通信延迟需要一定的自主导航能力。
潜水器（Submersible / ROV）：在深海作业的载人或无人设备。无人遥控潜水器（ROV）通过缆绳由人操控。
无人机（Drone / UAV）：无人驾驶的飞行器，可遥控或自主飞行，用于航拍、植保、巡检、物流等；须遵守空域和飞行规定。
协作机器人（Collaborative Robot (Cobot)）：设计成可与人在同一空间安全协作的机器人，通常具备力限制、减速和碰撞停止等功能。
安全标准（Safety Standard）：由ISO等标准组织制定的设计和使用要求，如工业机器人安全标准ISO 10218，用于降低伤害风险。
急停按钮（Emergency Stop）：可立即切断机器人动作的安全装置，是机器人安全设计的基本要求之一。
机器人三定律（Asimov's Three Laws of Robotics）：科幻作家阿西莫夫在小说中提出的虚构原则。它不是法律，也不是工程标准，真实机器人靠安全标准、法规和工程设计来保障安全。
机器人密度（Robot Density）：国际机器人联合会（IFR）用来比较各国制造业自动化程度的指标：每万名制造业员工对应的工业机器人数量。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来自博物馆、大学、政府和机构档案；现状数据主要来自国际机器人联合会IFR、ISO、各国政府和主流媒体；部分来源是公司新闻稿，书中已注明“公司说法”。鼓励12—15岁同学任选一条链接核对一个数字，把结果带到下节课——我们来核实一下！
【本页各条来源的标题】（第1/3页）
圣安德鲁斯大学 MacTutor 数学史档案：Heron of Alexandria
维基文库：《列子·汤问》原文
维基文库：《三国志·卷三十五·诸葛亮传》原文
瑞士资讯 Swissinfo：Trio of antique robots lure visitors to Neuchâtel
捷克外交部（驻洛杉矶总领馆）：100 years ago, robot was born
科幻百科全书 SFE：Laws of Robotics
Google Patents：US2988237A Programmed article transfer (G. Devol)
美国国家发明家名人堂：George Devol
Robohub（转载A3讣告）：Father of Robotics Joseph F. Engelberger dies at age 90
SRI International：Meet Shakey the robot, the world's first AI-based robot
川崎机器人：Kawasaki Robotics Book（日文，2026）
早稻田大学：The Robots of Waseda: A 50-Year Journey in Humanoid Innovation
维基百科：Programmable Universal Machine for Assembly
日刊工业新闻 Newswitch：产业用机器人“普及元年”（连载）
美国国家航空航天局 NASA：Mars Pathfinder
直觉外科公司 Intuitive Surgical：Second quarter 2000 results (FDA clearance July 11, 2000)
本田 Honda：Honda Debuts New Humanoid Robot ASIMO (2000-11-20)
iRobot：iRobot Introduces Roomba Intelligent FloorVac (2002-09-18)
美国国家航空航天局 NASA：Spirit
美国国家航空航天局 NASA：Opportunity
Asian Scientist：Remote-controlled robots investigate Fukushima nuclear plant (2011-04-18)
美国证监会存档（亚马逊新闻稿）：Amazon to acquire Kiva Systems (2012-03-19)
美国国家航空航天局 NASA：Curiosity
美国国防高级研究计划局 DARPA：Atlas Robot Debut
加拿大广播公司 CBC：China's Chang'e-3 lands on the moon (2013-12)
人民日报（新浪转载）：蛟龙号下潜7062米（2012-06-28）
中国日报双语新闻：奋斗者号坐底10909米（2020-11-11）
美国国家航空航天局 NASA：Mars 2020 Perseverance
美国国家航空航天局 NASA：After Three Years on Mars, NASA's Ingenuity Helicopter Mission Ends (2024-01-25)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来自博物馆、大学、政府和机构档案；现状数据主要来自国际机器人联合会IFR、ISO、各国政府和主流媒体；部分来源是公司新闻稿，书中已注明“公司说法”。鼓励12—15岁同学任选一条链接核对一个数字，把结果带到下节课——我们来核实一下！
【本页各条来源的标题】（第2/3页）
中国日报网（据国家航天局）：天问一号着陆火星（2021-05-15）
中国日报网（据国家航天局）：祝融号驶上火星表面（2021-05-22）
国际机器人联合会 IFR：Five Million Robots now Operate in Factories Globally (2026-09-24)
国际机器人联合会 IFR：World Robotics 2026 – China press release (PDF)
国际机器人联合会 IFR：World Robotics 2026 – USA press release (PDF)
国际机器人联合会 IFR：Global Sales of Professional Service Robots Surge 24 Percent (2026-09-30)
国际机器人联合会 IFR：Roboterdichte (Pressemeldung 2026-04-08, PDF)
国际机器人联合会 IFR：Global Robot Demand in Factories Doubles Over 10 Years (2025-09-25)
国际机器人联合会 IFR：New IFR Position Paper: The Impact of Robots (2026-08-11)
GXO 投资者关系：GXO Signs Industry-First Multi-Year Agreement with Agility Robotics (2024-06-27)
宝马集团新闻 BMW Group PressClub：Figure humanoid pilot at Plant Spartanburg (2026-06-25)
特斯拉 Tesla：Q3 2026 Update (PDF)
中国日报网：人形机器人半程马拉松（2025-04-19）
新华网：第二届人形机器人半程马拉松（2026-04-19）
新华网：首届世界人形机器人运动会（2025-08-15）
科技日报：第二届世界人形机器人运动会开幕（2026-08-22）
GlobeNewswire（1X 新闻稿）：1X Opens NEO Factory in Hayward, CA (2026-04-30)
arXiv（Physical Intelligence 团队）：π0: A Vision-Language-Action Flow Model for General Robot Control (2024-10-31)
Google DeepMind：Gemini Robotics brings AI into the physical world (2025-03-12)
NVIDIA Research：Isaac GR00T N1: An Open Foundation Model for Humanoid Robots (2025-03)
Google DeepMind：Gemini Robotics model page
IT之家：美团无人机累计订单超百万（2026-07-22）
日本厚生劳动省：介护技术利用的重点领域（2024修订）
国际标准化组织 ISO：ISO 10218-1:2025 Robotics — Safety requirements — Part 1: Industrial robots
国际标准化组织 ISO：ISO 10218-2:2025 Robotics — Safety requirements — Part 2: Industrial robot applications and robot cells
爱沙尼亚标准与认证中心 EVS：ISO/TS 15066:2016 Robots and robotic devices — Collaborative robots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全部资料来源的访问日期都是2026年10月25日，每页底部小字也标注了该页来源。历史事实来自博物馆、大学、政府和机构档案；现状数据主要来自国际机器人联合会IFR、ISO、各国政府和主流媒体；部分来源是公司新闻稿，书中已注明“公司说法”。鼓励12—15岁同学任选一条链接核对一个数字，把结果带到下节课——我们来核实一下！
【本页各条来源的标题】（第3/3页）
欧盟职业安全与健康局 EU-OSHA：Regulation (EU) 2023/1230 – machinery
锦天城律师事务所（全文转载）：工业和信息化部《人形机器人创新发展指导意见》（2023）
新华网：具身智能写入政府工作报告（2025-03-10）
红十字国际委员会 ICRC：Joint call by the UN Secretary-General and the ICRC President on autonomous weapons (2023-10-05)
红十字国际委员会 ICRC：Renewed call to adopt rules on autonomous weapons (2026-08-25)
世界经济论坛 WEF：The Future of Jobs Report 2025 – Digest
日本厚生劳动省：第9期介护保险事业计划介护职员需求推算（2024-07-12）
日本总务省统计局：统计专题No.149 从统计看我国的老年人（2026-09）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用“感知、决策、行动”三问调查身边的机器人，并想一想它的摄像头和麦克风会不会涉及隐私。第二项用“看新闻三问”分析一条机器人新闻。第三项把帮手机器人设计画完整。总结本课一句话：机器人会感知、会行动，但需要人把关——设计、规则和责任都在人手里。下一部我们将走进量子计算与超级计算机的世界。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6.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3.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5.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6.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3.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5.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6.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3.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3.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3.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slideLayout" Target="../slideLayouts/slideLayout3.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5.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5.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6.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3.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6.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3.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5.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5.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6.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mathshistory.st-andrews.ac.uk/Biographies/Heron/" TargetMode="External"/><Relationship Id="rId2" Type="http://schemas.openxmlformats.org/officeDocument/2006/relationships/hyperlink" Target="https://zh.wikisource.org/wiki/%E5%88%97%E5%AD%90/%E6%B9%AF%E5%95%8F%E7%AF%87" TargetMode="External"/><Relationship Id="rId3" Type="http://schemas.openxmlformats.org/officeDocument/2006/relationships/hyperlink" Target="https://zh.wikisource.org/wiki/%E4%B8%89%E5%9C%8B%E5%BF%97/%E5%8D%B735" TargetMode="External"/><Relationship Id="rId4" Type="http://schemas.openxmlformats.org/officeDocument/2006/relationships/hyperlink" Target="https://www.swissinfo.ch/eng/culture/trio-of-antique-robots-lure-visitors-to-neuch%c3%a2tel/2709464" TargetMode="External"/><Relationship Id="rId5" Type="http://schemas.openxmlformats.org/officeDocument/2006/relationships/hyperlink" Target="https://mzv.gov.cz/losangeles/en/cultural_news_and_events/x100_year_ago_robot_was_born.html" TargetMode="External"/><Relationship Id="rId6" Type="http://schemas.openxmlformats.org/officeDocument/2006/relationships/hyperlink" Target="https://sf-encyclopedia.com/entry/laws_of_robotics" TargetMode="External"/><Relationship Id="rId7" Type="http://schemas.openxmlformats.org/officeDocument/2006/relationships/hyperlink" Target="https://patents.google.com/patent/US2988237A/en" TargetMode="External"/><Relationship Id="rId8" Type="http://schemas.openxmlformats.org/officeDocument/2006/relationships/hyperlink" Target="https://invent.org/inductees/george-devol" TargetMode="External"/><Relationship Id="rId9" Type="http://schemas.openxmlformats.org/officeDocument/2006/relationships/hyperlink" Target="https://robohub.org/father-of-robotics-joseph-f-engelberger-dies-at-age-90" TargetMode="External"/><Relationship Id="rId10" Type="http://schemas.openxmlformats.org/officeDocument/2006/relationships/hyperlink" Target="https://www.sri.com/case-study/the-man-the-myth-the-legend-meet-shakey-the-robot-the-worlds-first-ai-based-robot/" TargetMode="External"/><Relationship Id="rId11" Type="http://schemas.openxmlformats.org/officeDocument/2006/relationships/hyperlink" Target="https://kawasakirobotics.com/uploads/sites/2/2026/04/260416_Kawasaki_Robotics_Book_JP.pdf" TargetMode="External"/><Relationship Id="rId12" Type="http://schemas.openxmlformats.org/officeDocument/2006/relationships/hyperlink" Target="https://www.waseda.jp/top/en/?p=88080" TargetMode="External"/><Relationship Id="rId13" Type="http://schemas.openxmlformats.org/officeDocument/2006/relationships/hyperlink" Target="https://en.wikipedia.org/wiki/Programmable_Universal_Machine_for_Assembly" TargetMode="External"/><Relationship Id="rId14" Type="http://schemas.openxmlformats.org/officeDocument/2006/relationships/hyperlink" Target="https://newswitch.jp/p/39252" TargetMode="External"/><Relationship Id="rId15" Type="http://schemas.openxmlformats.org/officeDocument/2006/relationships/hyperlink" Target="https://science.nasa.gov/mission/mars-pathfinder/" TargetMode="External"/><Relationship Id="rId16" Type="http://schemas.openxmlformats.org/officeDocument/2006/relationships/hyperlink" Target="https://investor.intuitivesurgical.com/news-releases/news-release-details/intuitive-surgical-announces-second-quarter-results" TargetMode="External"/><Relationship Id="rId17" Type="http://schemas.openxmlformats.org/officeDocument/2006/relationships/hyperlink" Target="https://global.honda/en/newsroom/news/2000/c001120b-eng.html" TargetMode="External"/><Relationship Id="rId18" Type="http://schemas.openxmlformats.org/officeDocument/2006/relationships/hyperlink" Target="https://media.irobot.com/2002-09-18-iRobot-Introduces-Roomba-Intelligent-FloorVac-The-First-Automatic-Floor-Cleaner-In-The-U-S" TargetMode="External"/><Relationship Id="rId19" Type="http://schemas.openxmlformats.org/officeDocument/2006/relationships/hyperlink" Target="https://science.nasa.gov/mission/mer-spirit/" TargetMode="External"/><Relationship Id="rId20" Type="http://schemas.openxmlformats.org/officeDocument/2006/relationships/hyperlink" Target="https://science.nasa.gov/mission/mer-opportunity/" TargetMode="External"/><Relationship Id="rId21" Type="http://schemas.openxmlformats.org/officeDocument/2006/relationships/hyperlink" Target="https://www.asianscientist.com/2011/04/topnews/remote-controlled-robots-investigate-fukushima-nuclear-plant/" TargetMode="External"/><Relationship Id="rId22" Type="http://schemas.openxmlformats.org/officeDocument/2006/relationships/hyperlink" Target="https://www.sec.gov/Archives/edgar/data/1018724/000119312512122135/d318297dex991.htm" TargetMode="External"/><Relationship Id="rId23" Type="http://schemas.openxmlformats.org/officeDocument/2006/relationships/hyperlink" Target="https://science.nasa.gov/mission/msl-curiosity/" TargetMode="External"/><Relationship Id="rId24" Type="http://schemas.openxmlformats.org/officeDocument/2006/relationships/hyperlink" Target="https://www.darpa.mil/about/innovation-timeline/atlas-robot-debut" TargetMode="External"/><Relationship Id="rId25" Type="http://schemas.openxmlformats.org/officeDocument/2006/relationships/hyperlink" Target="https://amp.cbc.ca/lite/story/1.2465411" TargetMode="External"/><Relationship Id="rId26" Type="http://schemas.openxmlformats.org/officeDocument/2006/relationships/hyperlink" Target="https://news.sina.com.cn/c/2012-06-28/050924671267.shtml" TargetMode="External"/><Relationship Id="rId27" Type="http://schemas.openxmlformats.org/officeDocument/2006/relationships/hyperlink" Target="https://language.chinadaily.com.cn/a/202011/11/WS5fab5a73a31024ad0ba936d2.html" TargetMode="External"/><Relationship Id="rId28" Type="http://schemas.openxmlformats.org/officeDocument/2006/relationships/hyperlink" Target="https://science.nasa.gov/mission/mars-2020-perseverance/" TargetMode="External"/><Relationship Id="rId29" Type="http://schemas.openxmlformats.org/officeDocument/2006/relationships/hyperlink" Target="https://www.nasa.gov/news-release/after-three-years-on-mars-nasas-ingenuity-helicopter-mission-ends/" TargetMode="External"/><Relationship Id="rId30" Type="http://schemas.openxmlformats.org/officeDocument/2006/relationships/slideLayout" Target="../slideLayouts/slideLayout5.xml"/><Relationship Id="rId31"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cn.chinadaily.com.cn/a/202105/15/WS609f64efa3101e7ce974f51c.html" TargetMode="External"/><Relationship Id="rId2" Type="http://schemas.openxmlformats.org/officeDocument/2006/relationships/hyperlink" Target="https://cn.chinadaily.com.cn/a/202105/22/WS60a8afd9a3101e7ce975109b.html" TargetMode="External"/><Relationship Id="rId3" Type="http://schemas.openxmlformats.org/officeDocument/2006/relationships/hyperlink" Target="https://ifr.org/ifr-press-releases/five-million-robots-now-operate-in-factories-globally" TargetMode="External"/><Relationship Id="rId4" Type="http://schemas.openxmlformats.org/officeDocument/2006/relationships/hyperlink" Target="https://ifr.org/downloads/press_docs/EN-2026-SEP-24-IFR_Press_Release_WR-CHINA.pdf" TargetMode="External"/><Relationship Id="rId5" Type="http://schemas.openxmlformats.org/officeDocument/2006/relationships/hyperlink" Target="https://ifr.org/downloads/press_docs/EN-2026-SEP-24-IFR_Press_Release_WR-USA.pdf" TargetMode="External"/><Relationship Id="rId6" Type="http://schemas.openxmlformats.org/officeDocument/2006/relationships/hyperlink" Target="https://ifr.org/ifr-press-releases/global-sales-of-professional-service-robots-surge-24-percent" TargetMode="External"/><Relationship Id="rId7" Type="http://schemas.openxmlformats.org/officeDocument/2006/relationships/hyperlink" Target="https://ifr.org/downloads/press_docs/DE-2026-APRIL-_8-IFR_PRESSMELDUNG_Roboterdichte-deutsch.pdf" TargetMode="External"/><Relationship Id="rId8" Type="http://schemas.openxmlformats.org/officeDocument/2006/relationships/hyperlink" Target="https://ifr.org/ifr-press-releases/news/global-robot-demand-in-factories-doubles-over-10-years" TargetMode="External"/><Relationship Id="rId9" Type="http://schemas.openxmlformats.org/officeDocument/2006/relationships/hyperlink" Target="https://ifr.org/ifr-press-releases/news/new-ifr-position-paper-the-impact-of-robots" TargetMode="External"/><Relationship Id="rId10" Type="http://schemas.openxmlformats.org/officeDocument/2006/relationships/hyperlink" Target="https://investors.gxo.com/news-releases/news-release-details/gxo-signs-industry-first-multi-year-agreement-agility-robotics" TargetMode="External"/><Relationship Id="rId11" Type="http://schemas.openxmlformats.org/officeDocument/2006/relationships/hyperlink" Target="https://www.press.bmwgroup.com/global/article/detail/T0458778EN/" TargetMode="External"/><Relationship Id="rId12" Type="http://schemas.openxmlformats.org/officeDocument/2006/relationships/hyperlink" Target="https://assets-ir.tesla.com/tesla-contents/IR/TSLA-Q3-2026-Update.pdf" TargetMode="External"/><Relationship Id="rId13" Type="http://schemas.openxmlformats.org/officeDocument/2006/relationships/hyperlink" Target="https://cn.chinadaily.com.cn/a/202504/19/WS68033c37a310e29a7c4aa28f.html" TargetMode="External"/><Relationship Id="rId14" Type="http://schemas.openxmlformats.org/officeDocument/2006/relationships/hyperlink" Target="https://www.news.cn/sports/20260419/c91172da5ef84342b7b07fb3c2ef8f12/c.html" TargetMode="External"/><Relationship Id="rId15" Type="http://schemas.openxmlformats.org/officeDocument/2006/relationships/hyperlink" Target="https://www.news.cn/sports/20250815/d6c9e944dc464b2fa5a0b9b47e873dd4/c.html" TargetMode="External"/><Relationship Id="rId16" Type="http://schemas.openxmlformats.org/officeDocument/2006/relationships/hyperlink" Target="https://www.stdaily.com/web/gdxw/2026-08/22/content_568213.html" TargetMode="External"/><Relationship Id="rId17" Type="http://schemas.openxmlformats.org/officeDocument/2006/relationships/hyperlink" Target="https://www.globenewswire.com/news-release/2026/04/30/3285118/0/en/1X-Opens-NEO-Factory-in-Hayward-CA" TargetMode="External"/><Relationship Id="rId18" Type="http://schemas.openxmlformats.org/officeDocument/2006/relationships/hyperlink" Target="https://arxiv.org/abs/2410.24164" TargetMode="External"/><Relationship Id="rId19" Type="http://schemas.openxmlformats.org/officeDocument/2006/relationships/hyperlink" Target="https://deepmind.google/blog/gemini-robotics-brings-ai-into-the-physical-world/" TargetMode="External"/><Relationship Id="rId20" Type="http://schemas.openxmlformats.org/officeDocument/2006/relationships/hyperlink" Target="https://research.nvidia.com/publication/2025-03_nvidia-isaac-gr00t-n1-open-foundation-model-humanoid-robots" TargetMode="External"/><Relationship Id="rId21" Type="http://schemas.openxmlformats.org/officeDocument/2006/relationships/hyperlink" Target="https://deepmind.google/technologies/gemini-robotics/gemini-robotics-model/" TargetMode="External"/><Relationship Id="rId22" Type="http://schemas.openxmlformats.org/officeDocument/2006/relationships/hyperlink" Target="https://www.ithome.com/0/980/150.htm" TargetMode="External"/><Relationship Id="rId23" Type="http://schemas.openxmlformats.org/officeDocument/2006/relationships/hyperlink" Target="https://www.mhlw.go.jp/stf/seisakunitsuite/bunya/0000209634_00013.html" TargetMode="External"/><Relationship Id="rId24" Type="http://schemas.openxmlformats.org/officeDocument/2006/relationships/hyperlink" Target="https://www.iso.org/standard/73933.html" TargetMode="External"/><Relationship Id="rId25" Type="http://schemas.openxmlformats.org/officeDocument/2006/relationships/hyperlink" Target="https://www.iso.org/standard/73934.html" TargetMode="External"/><Relationship Id="rId26" Type="http://schemas.openxmlformats.org/officeDocument/2006/relationships/hyperlink" Target="https://www.evs.ee/en/iso-ts-15066-2016" TargetMode="External"/><Relationship Id="rId27" Type="http://schemas.openxmlformats.org/officeDocument/2006/relationships/slideLayout" Target="../slideLayouts/slideLayout5.xml"/><Relationship Id="rId28"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hyperlink" Target="https://osha.europa.eu/en/legislation/directive/regulation-20231230eu-machinery" TargetMode="External"/><Relationship Id="rId2" Type="http://schemas.openxmlformats.org/officeDocument/2006/relationships/hyperlink" Target="https://www.allbrightlaw.com/CN/10531/1dc8e66791785124.aspx" TargetMode="External"/><Relationship Id="rId3" Type="http://schemas.openxmlformats.org/officeDocument/2006/relationships/hyperlink" Target="https://www.news.cn/tech/20250310/9be9c3fb59c8467cac0fe665731859a1/c.html" TargetMode="External"/><Relationship Id="rId4" Type="http://schemas.openxmlformats.org/officeDocument/2006/relationships/hyperlink" Target="https://www.icrc.org/en/document/joint-call-un-and-icrc-establish-prohibitions-and-restrictions-autonomous-weapons-systems" TargetMode="External"/><Relationship Id="rId5" Type="http://schemas.openxmlformats.org/officeDocument/2006/relationships/hyperlink" Target="https://www.icrc.org/en/statement/renewed-call-un-secretary-general-and-icrc-president-adopt-rules-autonomous-weapons" TargetMode="External"/><Relationship Id="rId6" Type="http://schemas.openxmlformats.org/officeDocument/2006/relationships/hyperlink" Target="https://www.weforum.org/publications/the-future-of-jobs-report-2025/digest/" TargetMode="External"/><Relationship Id="rId7" Type="http://schemas.openxmlformats.org/officeDocument/2006/relationships/hyperlink" Target="https://www.mhlw.go.jp/stf/newpage_41379.html" TargetMode="External"/><Relationship Id="rId8" Type="http://schemas.openxmlformats.org/officeDocument/2006/relationships/hyperlink" Target="https://www.stat.go.jp/data/topics/pdf/topics149.pdf" TargetMode="External"/><Relationship Id="rId9" Type="http://schemas.openxmlformats.org/officeDocument/2006/relationships/slideLayout" Target="../slideLayouts/slideLayout5.xml"/><Relationship Id="rId10"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image" Target="../media/image-55-3.png"/><Relationship Id="rId4" Type="http://schemas.openxmlformats.org/officeDocument/2006/relationships/slideLayout" Target="../slideLayouts/slideLayout4.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第3部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机器人与智能世界</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人类和机器的未来</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会感知、会行动、需要人把关</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时光机从算盘飞向芯片、手机与AI云">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1"/>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Shape 6"/>
          <p:cNvSpPr/>
          <p:nvPr/>
        </p:nvSpPr>
        <p:spPr>
          <a:xfrm>
            <a:off x="1325880" y="1737360"/>
            <a:ext cx="700278" cy="274320"/>
          </a:xfrm>
          <a:prstGeom prst="roundRect">
            <a:avLst>
              <a:gd name="adj" fmla="val 50000"/>
            </a:avLst>
          </a:prstGeom>
          <a:solidFill>
            <a:srgbClr val="E6EAF5"/>
          </a:solidFill>
          <a:ln/>
        </p:spPr>
      </p:sp>
      <p:sp>
        <p:nvSpPr>
          <p:cNvPr id="9" name="Text 7"/>
          <p:cNvSpPr txBox="1"/>
          <p:nvPr/>
        </p:nvSpPr>
        <p:spPr>
          <a:xfrm>
            <a:off x="1325880"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从算盘到人工智能：</a:t>
            </a:r>
            <a:endParaRPr lang="en-US" sz="1400" dirty="0"/>
          </a:p>
          <a:p>
            <a:pPr indent="0" marL="0">
              <a:buNone/>
            </a:pPr>
            <a:r>
              <a:rPr lang="en-US" sz="1400" dirty="0">
                <a:solidFill>
                  <a:schemeClr val="tx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3"/>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4" name="Shape 12"/>
          <p:cNvSpPr/>
          <p:nvPr/>
        </p:nvSpPr>
        <p:spPr>
          <a:xfrm>
            <a:off x="3590483" y="1737360"/>
            <a:ext cx="700278" cy="274320"/>
          </a:xfrm>
          <a:prstGeom prst="roundRect">
            <a:avLst>
              <a:gd name="adj" fmla="val 50000"/>
            </a:avLst>
          </a:prstGeom>
          <a:solidFill>
            <a:srgbClr val="E6EAF5"/>
          </a:solidFill>
          <a:ln/>
        </p:spPr>
      </p:sp>
      <p:sp>
        <p:nvSpPr>
          <p:cNvPr id="15" name="Text 13"/>
          <p:cNvSpPr txBox="1"/>
          <p:nvPr/>
        </p:nvSpPr>
        <p:spPr>
          <a:xfrm>
            <a:off x="3590483"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人工智能新时代：</a:t>
            </a:r>
            <a:endParaRPr lang="en-US" sz="1400" dirty="0"/>
          </a:p>
          <a:p>
            <a:pPr indent="0" marL="0">
              <a:buNone/>
            </a:pPr>
            <a:r>
              <a:rPr lang="en-US" sz="1400" dirty="0">
                <a:solidFill>
                  <a:schemeClr val="tx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5"/>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20" name="Shape 18"/>
          <p:cNvSpPr/>
          <p:nvPr/>
        </p:nvSpPr>
        <p:spPr>
          <a:xfrm>
            <a:off x="5855086" y="1737360"/>
            <a:ext cx="1194872" cy="274320"/>
          </a:xfrm>
          <a:prstGeom prst="roundRect">
            <a:avLst>
              <a:gd name="adj" fmla="val 50000"/>
            </a:avLst>
          </a:prstGeom>
          <a:solidFill>
            <a:schemeClr val="accent5"/>
          </a:solidFill>
          <a:ln/>
        </p:spPr>
      </p:sp>
      <p:sp>
        <p:nvSpPr>
          <p:cNvPr id="21" name="Text 19"/>
          <p:cNvSpPr txBox="1"/>
          <p:nvPr/>
        </p:nvSpPr>
        <p:spPr>
          <a:xfrm>
            <a:off x="5855086" y="173736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第3部</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b="1" dirty="0">
                <a:solidFill>
                  <a:schemeClr val="bg1"/>
                </a:solidFill>
              </a:rPr>
              <a:t>机器人与智能世界：</a:t>
            </a:r>
            <a:endParaRPr lang="en-US" sz="1400" dirty="0"/>
          </a:p>
          <a:p>
            <a:pPr indent="0" marL="0">
              <a:buNone/>
            </a:pPr>
            <a:r>
              <a:rPr lang="en-US" sz="1400" b="1" dirty="0">
                <a:solidFill>
                  <a:schemeClr val="bg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4"/>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26" name="Shape 24"/>
          <p:cNvSpPr/>
          <p:nvPr/>
        </p:nvSpPr>
        <p:spPr>
          <a:xfrm>
            <a:off x="8119689" y="1737360"/>
            <a:ext cx="700278" cy="274320"/>
          </a:xfrm>
          <a:prstGeom prst="roundRect">
            <a:avLst>
              <a:gd name="adj" fmla="val 50000"/>
            </a:avLst>
          </a:prstGeom>
          <a:solidFill>
            <a:srgbClr val="E6EAF5"/>
          </a:solidFill>
          <a:ln/>
        </p:spPr>
      </p:sp>
      <p:sp>
        <p:nvSpPr>
          <p:cNvPr id="27" name="Text 25"/>
          <p:cNvSpPr txBox="1"/>
          <p:nvPr/>
        </p:nvSpPr>
        <p:spPr>
          <a:xfrm>
            <a:off x="8119689"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量子计算与超级计算机：</a:t>
            </a:r>
            <a:endParaRPr lang="en-US" sz="1400" dirty="0"/>
          </a:p>
          <a:p>
            <a:pPr indent="0" marL="0">
              <a:buNone/>
            </a:pPr>
            <a:r>
              <a:rPr lang="en-US" sz="1400" dirty="0">
                <a:solidFill>
                  <a:schemeClr val="tx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1"/>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32" name="Shape 30"/>
          <p:cNvSpPr/>
          <p:nvPr/>
        </p:nvSpPr>
        <p:spPr>
          <a:xfrm>
            <a:off x="10384292" y="1737360"/>
            <a:ext cx="700278" cy="274320"/>
          </a:xfrm>
          <a:prstGeom prst="roundRect">
            <a:avLst>
              <a:gd name="adj" fmla="val 50000"/>
            </a:avLst>
          </a:prstGeom>
          <a:solidFill>
            <a:srgbClr val="E6EAF5"/>
          </a:solidFill>
          <a:ln/>
        </p:spPr>
      </p:sp>
      <p:sp>
        <p:nvSpPr>
          <p:cNvPr id="33" name="Text 31"/>
          <p:cNvSpPr txBox="1"/>
          <p:nvPr/>
        </p:nvSpPr>
        <p:spPr>
          <a:xfrm>
            <a:off x="10384292"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互联网的未来：</a:t>
            </a:r>
            <a:endParaRPr lang="en-US" sz="1400" dirty="0"/>
          </a:p>
          <a:p>
            <a:pPr indent="0" marL="0">
              <a:buNone/>
            </a:pPr>
            <a:r>
              <a:rPr lang="en-US" sz="1400" dirty="0">
                <a:solidFill>
                  <a:schemeClr val="tx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3"/>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38" name="Shape 36"/>
          <p:cNvSpPr/>
          <p:nvPr/>
        </p:nvSpPr>
        <p:spPr>
          <a:xfrm>
            <a:off x="1325880" y="3886200"/>
            <a:ext cx="700278" cy="274320"/>
          </a:xfrm>
          <a:prstGeom prst="roundRect">
            <a:avLst>
              <a:gd name="adj" fmla="val 50000"/>
            </a:avLst>
          </a:prstGeom>
          <a:solidFill>
            <a:srgbClr val="E6EAF5"/>
          </a:solidFill>
          <a:ln/>
        </p:spPr>
      </p:sp>
      <p:sp>
        <p:nvSpPr>
          <p:cNvPr id="39" name="Text 37"/>
          <p:cNvSpPr txBox="1"/>
          <p:nvPr/>
        </p:nvSpPr>
        <p:spPr>
          <a:xfrm>
            <a:off x="1325880"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芯片与半导体：</a:t>
            </a:r>
            <a:endParaRPr lang="en-US" sz="1400" dirty="0"/>
          </a:p>
          <a:p>
            <a:pPr indent="0" marL="0">
              <a:buNone/>
            </a:pPr>
            <a:r>
              <a:rPr lang="en-US" sz="1400" dirty="0">
                <a:solidFill>
                  <a:schemeClr val="tx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69570">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69570">
                <a:tc>
                  <a:txBody>
                    <a:bodyPr/>
                    <a:lstStyle/>
                    <a:p>
                      <a:pPr indent="0" marL="0">
                        <a:buNone/>
                      </a:pPr>
                      <a:r>
                        <a:rPr lang="en-US" sz="1400" b="1" dirty="0">
                          <a:solidFill>
                            <a:schemeClr val="tx1"/>
                          </a:solidFill>
                        </a:rPr>
                        <a:t>开场：这是机器人吗？</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3分钟：互动①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6分钟：含读法说明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什么是机器人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P7—10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5分钟：两张图＋互动②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机器人的历史</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P11—14</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4分钟：时间轴</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8分钟：时间轴＋卡片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感知、思考与行动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P15—19</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7分钟：传感器＋互动③</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12分钟：全部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人形机器人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P20—23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5分钟：现状卡＋互动④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9分钟：全部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家庭、医疗、探索、配送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P24—32</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6分钟：各讲一张图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14分钟：全部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人机协作与安全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P33—36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4分钟：安全区＋互动⑤</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伦理规则、世界各国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P37—42</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5分钟：伦理卡＋地图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10分钟：含互动⑥</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2035情景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P43—46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3分钟：情景图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6分钟：情景卡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69570">
                <a:tc>
                  <a:txBody>
                    <a:bodyPr/>
                    <a:lstStyle/>
                    <a:p>
                      <a:pPr indent="0" marL="0">
                        <a:buNone/>
                      </a:pPr>
                      <a:r>
                        <a:rPr lang="en-US" sz="1400" b="1" dirty="0">
                          <a:solidFill>
                            <a:schemeClr val="tx1"/>
                          </a:solidFill>
                        </a:rPr>
                        <a:t>我是机器人设计师、课后任务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P47—55</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3分钟：设计循环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8分钟：含互动⑦</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69570">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互动编号：①这是机器人吗 ②人体感知—决策—行动接力 ③机器人感官配对 ④演示还是商用 ⑤协作安全区演练 ⑥机器人伦理小法庭 ⑦设计我的帮手机器人</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本书怎么读：徽章、情景卡与三种卡片</a:t>
            </a:r>
            <a:endParaRPr lang="en-US" sz="3600" dirty="0"/>
          </a:p>
        </p:txBody>
      </p:sp>
      <p:sp>
        <p:nvSpPr>
          <p:cNvPr id="5" name="Shape 3"/>
          <p:cNvSpPr/>
          <p:nvPr/>
        </p:nvSpPr>
        <p:spPr>
          <a:xfrm>
            <a:off x="548640"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证据等级徽章</a:t>
            </a:r>
            <a:endParaRPr lang="en-US" sz="1800" dirty="0"/>
          </a:p>
        </p:txBody>
      </p:sp>
      <p:sp>
        <p:nvSpPr>
          <p:cNvPr id="7" name="Shape 5"/>
          <p:cNvSpPr/>
          <p:nvPr/>
        </p:nvSpPr>
        <p:spPr>
          <a:xfrm>
            <a:off x="749808" y="2167128"/>
            <a:ext cx="1009904" cy="310896"/>
          </a:xfrm>
          <a:prstGeom prst="roundRect">
            <a:avLst>
              <a:gd name="adj" fmla="val 50000"/>
            </a:avLst>
          </a:prstGeom>
          <a:solidFill>
            <a:srgbClr val="DCF3E8"/>
          </a:solidFill>
          <a:ln/>
        </p:spPr>
      </p:sp>
      <p:sp>
        <p:nvSpPr>
          <p:cNvPr id="8" name="Text 6"/>
          <p:cNvSpPr txBox="1"/>
          <p:nvPr/>
        </p:nvSpPr>
        <p:spPr>
          <a:xfrm>
            <a:off x="749808" y="2167128"/>
            <a:ext cx="1009904" cy="310896"/>
          </a:xfrm>
          <a:prstGeom prst="rect">
            <a:avLst/>
          </a:prstGeom>
          <a:noFill/>
          <a:ln/>
        </p:spPr>
        <p:txBody>
          <a:bodyPr wrap="square" lIns="0" tIns="0" rIns="0" bIns="0" rtlCol="0" anchor="ctr"/>
          <a:lstStyle/>
          <a:p>
            <a:pPr algn="ctr" indent="0" marL="0">
              <a:buNone/>
            </a:pPr>
            <a:r>
              <a:rPr lang="en-US" sz="1400" b="1" dirty="0">
                <a:solidFill>
                  <a:srgbClr val="13704F"/>
                </a:solidFill>
              </a:rPr>
              <a:t>✅已发生</a:t>
            </a:r>
            <a:endParaRPr lang="en-US" sz="1400" dirty="0"/>
          </a:p>
        </p:txBody>
      </p:sp>
      <p:sp>
        <p:nvSpPr>
          <p:cNvPr id="9" name="Text 7"/>
          <p:cNvSpPr txBox="1"/>
          <p:nvPr/>
        </p:nvSpPr>
        <p:spPr>
          <a:xfrm>
            <a:off x="749808" y="2532888"/>
            <a:ext cx="3112922" cy="469392"/>
          </a:xfrm>
          <a:prstGeom prst="rect">
            <a:avLst/>
          </a:prstGeom>
          <a:noFill/>
          <a:ln/>
        </p:spPr>
        <p:txBody>
          <a:bodyPr wrap="square" lIns="0" tIns="0" rIns="0" bIns="0" rtlCol="0" anchor="t"/>
          <a:lstStyle/>
          <a:p>
            <a:pPr indent="0" marL="0">
              <a:buNone/>
            </a:pPr>
            <a:r>
              <a:rPr lang="en-US" sz="1400" dirty="0">
                <a:solidFill>
                  <a:schemeClr val="tx1"/>
                </a:solidFill>
              </a:rPr>
              <a:t>截至2026年10月25日已经发生，并有可靠来源。</a:t>
            </a:r>
            <a:endParaRPr lang="en-US" sz="1400" dirty="0"/>
          </a:p>
        </p:txBody>
      </p:sp>
      <p:sp>
        <p:nvSpPr>
          <p:cNvPr id="10" name="Shape 8"/>
          <p:cNvSpPr/>
          <p:nvPr/>
        </p:nvSpPr>
        <p:spPr>
          <a:xfrm>
            <a:off x="749808" y="3166872"/>
            <a:ext cx="1009904" cy="310896"/>
          </a:xfrm>
          <a:prstGeom prst="roundRect">
            <a:avLst>
              <a:gd name="adj" fmla="val 50000"/>
            </a:avLst>
          </a:prstGeom>
          <a:solidFill>
            <a:srgbClr val="FFE7D6"/>
          </a:solidFill>
          <a:ln/>
        </p:spPr>
      </p:sp>
      <p:sp>
        <p:nvSpPr>
          <p:cNvPr id="11" name="Text 9"/>
          <p:cNvSpPr txBox="1"/>
          <p:nvPr/>
        </p:nvSpPr>
        <p:spPr>
          <a:xfrm>
            <a:off x="749808" y="3166872"/>
            <a:ext cx="1009904" cy="310896"/>
          </a:xfrm>
          <a:prstGeom prst="rect">
            <a:avLst/>
          </a:prstGeom>
          <a:noFill/>
          <a:ln/>
        </p:spPr>
        <p:txBody>
          <a:bodyPr wrap="square" lIns="0" tIns="0" rIns="0" bIns="0" rtlCol="0" anchor="ctr"/>
          <a:lstStyle/>
          <a:p>
            <a:pPr algn="ctr" indent="0" marL="0">
              <a:buNone/>
            </a:pPr>
            <a:r>
              <a:rPr lang="en-US" sz="1400" b="1" dirty="0">
                <a:solidFill>
                  <a:srgbClr val="A9480F"/>
                </a:solidFill>
              </a:rPr>
              <a:t>🧪试点中</a:t>
            </a:r>
            <a:endParaRPr lang="en-US" sz="1400" dirty="0"/>
          </a:p>
        </p:txBody>
      </p:sp>
      <p:sp>
        <p:nvSpPr>
          <p:cNvPr id="12" name="Text 10"/>
          <p:cNvSpPr txBox="1"/>
          <p:nvPr/>
        </p:nvSpPr>
        <p:spPr>
          <a:xfrm>
            <a:off x="749808" y="3532632"/>
            <a:ext cx="3112922" cy="469392"/>
          </a:xfrm>
          <a:prstGeom prst="rect">
            <a:avLst/>
          </a:prstGeom>
          <a:noFill/>
          <a:ln/>
        </p:spPr>
        <p:txBody>
          <a:bodyPr wrap="square" lIns="0" tIns="0" rIns="0" bIns="0" rtlCol="0" anchor="t"/>
          <a:lstStyle/>
          <a:p>
            <a:pPr indent="0" marL="0">
              <a:buNone/>
            </a:pPr>
            <a:r>
              <a:rPr lang="en-US" sz="1400" dirty="0">
                <a:solidFill>
                  <a:schemeClr val="tx1"/>
                </a:solidFill>
              </a:rPr>
              <a:t>已经在少数地方、少数人中真实使用或试运营，但还没有普及。</a:t>
            </a:r>
            <a:endParaRPr lang="en-US" sz="1400" dirty="0"/>
          </a:p>
        </p:txBody>
      </p:sp>
      <p:sp>
        <p:nvSpPr>
          <p:cNvPr id="13" name="Shape 11"/>
          <p:cNvSpPr/>
          <p:nvPr/>
        </p:nvSpPr>
        <p:spPr>
          <a:xfrm>
            <a:off x="749808" y="4166616"/>
            <a:ext cx="1009904" cy="310896"/>
          </a:xfrm>
          <a:prstGeom prst="roundRect">
            <a:avLst>
              <a:gd name="adj" fmla="val 50000"/>
            </a:avLst>
          </a:prstGeom>
          <a:solidFill>
            <a:srgbClr val="E0EAFF"/>
          </a:solidFill>
          <a:ln/>
        </p:spPr>
      </p:sp>
      <p:sp>
        <p:nvSpPr>
          <p:cNvPr id="14" name="Text 12"/>
          <p:cNvSpPr txBox="1"/>
          <p:nvPr/>
        </p:nvSpPr>
        <p:spPr>
          <a:xfrm>
            <a:off x="749808" y="4166616"/>
            <a:ext cx="1009904" cy="310896"/>
          </a:xfrm>
          <a:prstGeom prst="rect">
            <a:avLst/>
          </a:prstGeom>
          <a:noFill/>
          <a:ln/>
        </p:spPr>
        <p:txBody>
          <a:bodyPr wrap="square" lIns="0" tIns="0" rIns="0" bIns="0" rtlCol="0" anchor="ctr"/>
          <a:lstStyle/>
          <a:p>
            <a:pPr algn="ctr" indent="0" marL="0">
              <a:buNone/>
            </a:pPr>
            <a:r>
              <a:rPr lang="en-US" sz="1400" b="1" dirty="0">
                <a:solidFill>
                  <a:srgbClr val="1F55C9"/>
                </a:solidFill>
              </a:rPr>
              <a:t>🔬研究中</a:t>
            </a:r>
            <a:endParaRPr lang="en-US" sz="1400" dirty="0"/>
          </a:p>
        </p:txBody>
      </p:sp>
      <p:sp>
        <p:nvSpPr>
          <p:cNvPr id="15" name="Text 13"/>
          <p:cNvSpPr txBox="1"/>
          <p:nvPr/>
        </p:nvSpPr>
        <p:spPr>
          <a:xfrm>
            <a:off x="749808" y="4532376"/>
            <a:ext cx="3112922" cy="234696"/>
          </a:xfrm>
          <a:prstGeom prst="rect">
            <a:avLst/>
          </a:prstGeom>
          <a:noFill/>
          <a:ln/>
        </p:spPr>
        <p:txBody>
          <a:bodyPr wrap="square" lIns="0" tIns="0" rIns="0" bIns="0" rtlCol="0" anchor="t"/>
          <a:lstStyle/>
          <a:p>
            <a:pPr indent="0" marL="0">
              <a:buNone/>
            </a:pPr>
            <a:r>
              <a:rPr lang="en-US" sz="1400" dirty="0">
                <a:solidFill>
                  <a:schemeClr val="tx1"/>
                </a:solidFill>
              </a:rPr>
              <a:t>还在实验室、论文或演示阶段。</a:t>
            </a:r>
            <a:endParaRPr lang="en-US" sz="1400" dirty="0"/>
          </a:p>
        </p:txBody>
      </p:sp>
      <p:sp>
        <p:nvSpPr>
          <p:cNvPr id="16" name="Shape 14"/>
          <p:cNvSpPr/>
          <p:nvPr/>
        </p:nvSpPr>
        <p:spPr>
          <a:xfrm>
            <a:off x="749808" y="4931664"/>
            <a:ext cx="821436" cy="310896"/>
          </a:xfrm>
          <a:prstGeom prst="roundRect">
            <a:avLst>
              <a:gd name="adj" fmla="val 50000"/>
            </a:avLst>
          </a:prstGeom>
          <a:solidFill>
            <a:srgbClr val="ECE4FF"/>
          </a:solidFill>
          <a:ln/>
        </p:spPr>
      </p:sp>
      <p:sp>
        <p:nvSpPr>
          <p:cNvPr id="17" name="Text 15"/>
          <p:cNvSpPr txBox="1"/>
          <p:nvPr/>
        </p:nvSpPr>
        <p:spPr>
          <a:xfrm>
            <a:off x="749808" y="4931664"/>
            <a:ext cx="821436" cy="310896"/>
          </a:xfrm>
          <a:prstGeom prst="rect">
            <a:avLst/>
          </a:prstGeom>
          <a:noFill/>
          <a:ln/>
        </p:spPr>
        <p:txBody>
          <a:bodyPr wrap="square" lIns="0" tIns="0" rIns="0" bIns="0" rtlCol="0" anchor="ctr"/>
          <a:lstStyle/>
          <a:p>
            <a:pPr algn="ctr" indent="0" marL="0">
              <a:buNone/>
            </a:pPr>
            <a:r>
              <a:rPr lang="en-US" sz="1400" b="1" dirty="0">
                <a:solidFill>
                  <a:srgbClr val="5A2FD3"/>
                </a:solidFill>
              </a:rPr>
              <a:t>🔮展望</a:t>
            </a:r>
            <a:endParaRPr lang="en-US" sz="1400" dirty="0"/>
          </a:p>
        </p:txBody>
      </p:sp>
      <p:sp>
        <p:nvSpPr>
          <p:cNvPr id="18" name="Text 16"/>
          <p:cNvSpPr txBox="1"/>
          <p:nvPr/>
        </p:nvSpPr>
        <p:spPr>
          <a:xfrm>
            <a:off x="749808" y="5297424"/>
            <a:ext cx="3112922" cy="469392"/>
          </a:xfrm>
          <a:prstGeom prst="rect">
            <a:avLst/>
          </a:prstGeom>
          <a:noFill/>
          <a:ln/>
        </p:spPr>
        <p:txBody>
          <a:bodyPr wrap="square" lIns="0" tIns="0" rIns="0" bIns="0" rtlCol="0" anchor="t"/>
          <a:lstStyle/>
          <a:p>
            <a:pPr indent="0" marL="0">
              <a:buNone/>
            </a:pPr>
            <a:r>
              <a:rPr lang="en-US" sz="1400" dirty="0">
                <a:solidFill>
                  <a:schemeClr val="tx1"/>
                </a:solidFill>
              </a:rPr>
              <a:t>对未来的预测或可能性，可能发生，也可能不发生。</a:t>
            </a:r>
            <a:endParaRPr lang="en-US" sz="1400" dirty="0"/>
          </a:p>
        </p:txBody>
      </p:sp>
      <p:sp>
        <p:nvSpPr>
          <p:cNvPr id="19" name="Shape 17"/>
          <p:cNvSpPr/>
          <p:nvPr/>
        </p:nvSpPr>
        <p:spPr>
          <a:xfrm>
            <a:off x="4338218"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Text 18"/>
          <p:cNvSpPr txBox="1"/>
          <p:nvPr/>
        </p:nvSpPr>
        <p:spPr>
          <a:xfrm>
            <a:off x="4539386"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情景卡：三种可能</a:t>
            </a:r>
            <a:endParaRPr lang="en-US" sz="1800" dirty="0"/>
          </a:p>
        </p:txBody>
      </p:sp>
      <p:sp>
        <p:nvSpPr>
          <p:cNvPr id="21" name="Shape 19"/>
          <p:cNvSpPr/>
          <p:nvPr/>
        </p:nvSpPr>
        <p:spPr>
          <a:xfrm>
            <a:off x="4539386" y="2167128"/>
            <a:ext cx="632968" cy="310896"/>
          </a:xfrm>
          <a:prstGeom prst="roundRect">
            <a:avLst>
              <a:gd name="adj" fmla="val 50000"/>
            </a:avLst>
          </a:prstGeom>
          <a:solidFill>
            <a:schemeClr val="accent2"/>
          </a:solidFill>
          <a:ln/>
        </p:spPr>
      </p:sp>
      <p:sp>
        <p:nvSpPr>
          <p:cNvPr id="22" name="Text 20"/>
          <p:cNvSpPr txBox="1"/>
          <p:nvPr/>
        </p:nvSpPr>
        <p:spPr>
          <a:xfrm>
            <a:off x="4539386" y="2167128"/>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较快</a:t>
            </a:r>
            <a:endParaRPr lang="en-US" sz="1400" dirty="0"/>
          </a:p>
        </p:txBody>
      </p:sp>
      <p:sp>
        <p:nvSpPr>
          <p:cNvPr id="23" name="Text 21"/>
          <p:cNvSpPr txBox="1"/>
          <p:nvPr/>
        </p:nvSpPr>
        <p:spPr>
          <a:xfrm>
            <a:off x="4539386" y="2551176"/>
            <a:ext cx="3112922" cy="469392"/>
          </a:xfrm>
          <a:prstGeom prst="rect">
            <a:avLst/>
          </a:prstGeom>
          <a:noFill/>
          <a:ln/>
        </p:spPr>
        <p:txBody>
          <a:bodyPr wrap="square" lIns="0" tIns="0" rIns="0" bIns="0" rtlCol="0" anchor="t"/>
          <a:lstStyle/>
          <a:p>
            <a:pPr indent="0" marL="0">
              <a:buNone/>
            </a:pPr>
            <a:r>
              <a:rPr lang="en-US" sz="1400" dirty="0">
                <a:solidFill>
                  <a:schemeClr val="tx1"/>
                </a:solidFill>
              </a:rPr>
              <a:t>技术进步快、成本下降快、社会接受度高。</a:t>
            </a:r>
            <a:endParaRPr lang="en-US" sz="1400" dirty="0"/>
          </a:p>
        </p:txBody>
      </p:sp>
      <p:sp>
        <p:nvSpPr>
          <p:cNvPr id="24" name="Shape 22"/>
          <p:cNvSpPr/>
          <p:nvPr/>
        </p:nvSpPr>
        <p:spPr>
          <a:xfrm>
            <a:off x="4539386" y="3221736"/>
            <a:ext cx="632968" cy="310896"/>
          </a:xfrm>
          <a:prstGeom prst="roundRect">
            <a:avLst>
              <a:gd name="adj" fmla="val 50000"/>
            </a:avLst>
          </a:prstGeom>
          <a:solidFill>
            <a:schemeClr val="accent1"/>
          </a:solidFill>
          <a:ln/>
        </p:spPr>
      </p:sp>
      <p:sp>
        <p:nvSpPr>
          <p:cNvPr id="25" name="Text 23"/>
          <p:cNvSpPr txBox="1"/>
          <p:nvPr/>
        </p:nvSpPr>
        <p:spPr>
          <a:xfrm>
            <a:off x="4539386" y="3221736"/>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基准</a:t>
            </a:r>
            <a:endParaRPr lang="en-US" sz="1400" dirty="0"/>
          </a:p>
        </p:txBody>
      </p:sp>
      <p:sp>
        <p:nvSpPr>
          <p:cNvPr id="26" name="Text 24"/>
          <p:cNvSpPr txBox="1"/>
          <p:nvPr/>
        </p:nvSpPr>
        <p:spPr>
          <a:xfrm>
            <a:off x="4539386" y="3605784"/>
            <a:ext cx="3112922" cy="234696"/>
          </a:xfrm>
          <a:prstGeom prst="rect">
            <a:avLst/>
          </a:prstGeom>
          <a:noFill/>
          <a:ln/>
        </p:spPr>
        <p:txBody>
          <a:bodyPr wrap="square" lIns="0" tIns="0" rIns="0" bIns="0" rtlCol="0" anchor="t"/>
          <a:lstStyle/>
          <a:p>
            <a:pPr indent="0" marL="0">
              <a:buNone/>
            </a:pPr>
            <a:r>
              <a:rPr lang="en-US" sz="1400" dirty="0">
                <a:solidFill>
                  <a:schemeClr val="tx1"/>
                </a:solidFill>
              </a:rPr>
              <a:t>按目前趋势稳步发展。</a:t>
            </a:r>
            <a:endParaRPr lang="en-US" sz="1400" dirty="0"/>
          </a:p>
        </p:txBody>
      </p:sp>
      <p:sp>
        <p:nvSpPr>
          <p:cNvPr id="27" name="Shape 25"/>
          <p:cNvSpPr/>
          <p:nvPr/>
        </p:nvSpPr>
        <p:spPr>
          <a:xfrm>
            <a:off x="4539386" y="4041648"/>
            <a:ext cx="632968" cy="310896"/>
          </a:xfrm>
          <a:prstGeom prst="roundRect">
            <a:avLst>
              <a:gd name="adj" fmla="val 50000"/>
            </a:avLst>
          </a:prstGeom>
          <a:solidFill>
            <a:schemeClr val="accent3"/>
          </a:solidFill>
          <a:ln/>
        </p:spPr>
      </p:sp>
      <p:sp>
        <p:nvSpPr>
          <p:cNvPr id="28" name="Text 26"/>
          <p:cNvSpPr txBox="1"/>
          <p:nvPr/>
        </p:nvSpPr>
        <p:spPr>
          <a:xfrm>
            <a:off x="4539386" y="4041648"/>
            <a:ext cx="632968" cy="310896"/>
          </a:xfrm>
          <a:prstGeom prst="rect">
            <a:avLst/>
          </a:prstGeom>
          <a:noFill/>
          <a:ln/>
        </p:spPr>
        <p:txBody>
          <a:bodyPr wrap="square" lIns="0" tIns="0" rIns="0" bIns="0" rtlCol="0" anchor="ctr"/>
          <a:lstStyle/>
          <a:p>
            <a:pPr algn="ctr" indent="0" marL="0">
              <a:buNone/>
            </a:pPr>
            <a:r>
              <a:rPr lang="en-US" sz="1400" b="1" dirty="0">
                <a:solidFill>
                  <a:schemeClr val="bg1"/>
                </a:solidFill>
              </a:rPr>
              <a:t>较慢</a:t>
            </a:r>
            <a:endParaRPr lang="en-US" sz="1400" dirty="0"/>
          </a:p>
        </p:txBody>
      </p:sp>
      <p:sp>
        <p:nvSpPr>
          <p:cNvPr id="29" name="Text 27"/>
          <p:cNvSpPr txBox="1"/>
          <p:nvPr/>
        </p:nvSpPr>
        <p:spPr>
          <a:xfrm>
            <a:off x="4539386" y="4425696"/>
            <a:ext cx="3112922" cy="469392"/>
          </a:xfrm>
          <a:prstGeom prst="rect">
            <a:avLst/>
          </a:prstGeom>
          <a:noFill/>
          <a:ln/>
        </p:spPr>
        <p:txBody>
          <a:bodyPr wrap="square" lIns="0" tIns="0" rIns="0" bIns="0" rtlCol="0" anchor="t"/>
          <a:lstStyle/>
          <a:p>
            <a:pPr indent="0" marL="0">
              <a:buNone/>
            </a:pPr>
            <a:r>
              <a:rPr lang="en-US" sz="1400" dirty="0">
                <a:solidFill>
                  <a:schemeClr val="tx1"/>
                </a:solidFill>
              </a:rPr>
              <a:t>遇到能源、成本、安全或规则等方面的阻力，发展放缓。</a:t>
            </a:r>
            <a:endParaRPr lang="en-US" sz="1400" dirty="0"/>
          </a:p>
        </p:txBody>
      </p:sp>
      <p:sp>
        <p:nvSpPr>
          <p:cNvPr id="30" name="Text 28"/>
          <p:cNvSpPr txBox="1"/>
          <p:nvPr/>
        </p:nvSpPr>
        <p:spPr>
          <a:xfrm>
            <a:off x="4539386" y="5096256"/>
            <a:ext cx="3112922" cy="731520"/>
          </a:xfrm>
          <a:prstGeom prst="rect">
            <a:avLst/>
          </a:prstGeom>
          <a:noFill/>
          <a:ln/>
        </p:spPr>
        <p:txBody>
          <a:bodyPr wrap="square" lIns="0" tIns="0" rIns="0" bIns="0" rtlCol="0" anchor="t"/>
          <a:lstStyle/>
          <a:p>
            <a:pPr indent="0" marL="0">
              <a:buNone/>
            </a:pPr>
            <a:r>
              <a:rPr lang="en-US" sz="1400" b="1" dirty="0">
                <a:solidFill>
                  <a:srgbClr val="5A2FD3"/>
                </a:solidFill>
              </a:rPr>
              <a:t>情景是思考框架，不是预言；每张情景卡都属于🔮展望。</a:t>
            </a:r>
            <a:endParaRPr lang="en-US" sz="1400" dirty="0"/>
          </a:p>
        </p:txBody>
      </p:sp>
      <p:sp>
        <p:nvSpPr>
          <p:cNvPr id="31" name="Shape 29"/>
          <p:cNvSpPr/>
          <p:nvPr/>
        </p:nvSpPr>
        <p:spPr>
          <a:xfrm>
            <a:off x="8127797" y="1481328"/>
            <a:ext cx="3515258" cy="478231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2" name="Text 30"/>
          <p:cNvSpPr txBox="1"/>
          <p:nvPr/>
        </p:nvSpPr>
        <p:spPr>
          <a:xfrm>
            <a:off x="8328965" y="1664208"/>
            <a:ext cx="3112922" cy="365760"/>
          </a:xfrm>
          <a:prstGeom prst="rect">
            <a:avLst/>
          </a:prstGeom>
          <a:noFill/>
          <a:ln/>
        </p:spPr>
        <p:txBody>
          <a:bodyPr wrap="square" lIns="0" tIns="0" rIns="0" bIns="0" rtlCol="0" anchor="t"/>
          <a:lstStyle/>
          <a:p>
            <a:pPr indent="0" marL="0">
              <a:buNone/>
            </a:pPr>
            <a:r>
              <a:rPr lang="en-US" sz="1800" b="1" dirty="0">
                <a:solidFill>
                  <a:schemeClr val="accent3"/>
                </a:solidFill>
              </a:rPr>
              <a:t>卡片与提醒</a:t>
            </a:r>
            <a:endParaRPr lang="en-US" sz="1800" dirty="0"/>
          </a:p>
        </p:txBody>
      </p:sp>
      <p:sp>
        <p:nvSpPr>
          <p:cNvPr id="33" name="Text 31"/>
          <p:cNvSpPr txBox="1"/>
          <p:nvPr/>
        </p:nvSpPr>
        <p:spPr>
          <a:xfrm>
            <a:off x="8328965" y="2167128"/>
            <a:ext cx="3112922" cy="310896"/>
          </a:xfrm>
          <a:prstGeom prst="rect">
            <a:avLst/>
          </a:prstGeom>
          <a:noFill/>
          <a:ln/>
        </p:spPr>
        <p:txBody>
          <a:bodyPr wrap="square" lIns="0" tIns="0" rIns="0" bIns="0" rtlCol="0" anchor="t"/>
          <a:lstStyle/>
          <a:p>
            <a:pPr indent="0" marL="0">
              <a:buNone/>
            </a:pPr>
            <a:r>
              <a:rPr lang="en-US" sz="1500" b="1" dirty="0">
                <a:solidFill>
                  <a:srgbClr val="1F55C9"/>
                </a:solidFill>
              </a:rPr>
              <a:t>历史七字段卡</a:t>
            </a:r>
            <a:endParaRPr lang="en-US" sz="1500" dirty="0"/>
          </a:p>
        </p:txBody>
      </p:sp>
      <p:sp>
        <p:nvSpPr>
          <p:cNvPr id="34" name="Text 32"/>
          <p:cNvSpPr txBox="1"/>
          <p:nvPr/>
        </p:nvSpPr>
        <p:spPr>
          <a:xfrm>
            <a:off x="8328965" y="2514600"/>
            <a:ext cx="3112922" cy="469392"/>
          </a:xfrm>
          <a:prstGeom prst="rect">
            <a:avLst/>
          </a:prstGeom>
          <a:noFill/>
          <a:ln/>
        </p:spPr>
        <p:txBody>
          <a:bodyPr wrap="square" lIns="0" tIns="0" rIns="0" bIns="0" rtlCol="0" anchor="t"/>
          <a:lstStyle/>
          <a:p>
            <a:pPr indent="0" marL="0">
              <a:buNone/>
            </a:pPr>
            <a:r>
              <a:rPr lang="en-US" sz="1400" dirty="0">
                <a:solidFill>
                  <a:schemeClr val="tx1"/>
                </a:solidFill>
              </a:rPr>
              <a:t>时间｜人物｜地点｜组织｜发生了什么｜为什么重要｜今天的例子</a:t>
            </a:r>
            <a:endParaRPr lang="en-US" sz="1400" dirty="0"/>
          </a:p>
        </p:txBody>
      </p:sp>
      <p:sp>
        <p:nvSpPr>
          <p:cNvPr id="35" name="Text 33"/>
          <p:cNvSpPr txBox="1"/>
          <p:nvPr/>
        </p:nvSpPr>
        <p:spPr>
          <a:xfrm>
            <a:off x="8328965" y="3212592"/>
            <a:ext cx="3112922" cy="310896"/>
          </a:xfrm>
          <a:prstGeom prst="rect">
            <a:avLst/>
          </a:prstGeom>
          <a:noFill/>
          <a:ln/>
        </p:spPr>
        <p:txBody>
          <a:bodyPr wrap="square" lIns="0" tIns="0" rIns="0" bIns="0" rtlCol="0" anchor="t"/>
          <a:lstStyle/>
          <a:p>
            <a:pPr indent="0" marL="0">
              <a:buNone/>
            </a:pPr>
            <a:r>
              <a:rPr lang="en-US" sz="1500" b="1" dirty="0">
                <a:solidFill>
                  <a:srgbClr val="1F55C9"/>
                </a:solidFill>
              </a:rPr>
              <a:t>现状事实卡与数据来源框</a:t>
            </a:r>
            <a:endParaRPr lang="en-US" sz="1500" dirty="0"/>
          </a:p>
        </p:txBody>
      </p:sp>
      <p:sp>
        <p:nvSpPr>
          <p:cNvPr id="36" name="Text 34"/>
          <p:cNvSpPr txBox="1"/>
          <p:nvPr/>
        </p:nvSpPr>
        <p:spPr>
          <a:xfrm>
            <a:off x="8328965" y="3560064"/>
            <a:ext cx="3112922" cy="469392"/>
          </a:xfrm>
          <a:prstGeom prst="rect">
            <a:avLst/>
          </a:prstGeom>
          <a:noFill/>
          <a:ln/>
        </p:spPr>
        <p:txBody>
          <a:bodyPr wrap="square" lIns="0" tIns="0" rIns="0" bIns="0" rtlCol="0" anchor="t"/>
          <a:lstStyle/>
          <a:p>
            <a:pPr indent="0" marL="0">
              <a:buNone/>
            </a:pPr>
            <a:r>
              <a:rPr lang="en-US" sz="1400" dirty="0">
                <a:solidFill>
                  <a:schemeClr val="tx1"/>
                </a:solidFill>
              </a:rPr>
              <a:t>事实卡多一栏证据等级；来源框写清谁发布、哪一年、口径、不确定性</a:t>
            </a:r>
            <a:endParaRPr lang="en-US" sz="1400" dirty="0"/>
          </a:p>
        </p:txBody>
      </p:sp>
      <p:sp>
        <p:nvSpPr>
          <p:cNvPr id="37" name="Text 35"/>
          <p:cNvSpPr txBox="1"/>
          <p:nvPr/>
        </p:nvSpPr>
        <p:spPr>
          <a:xfrm>
            <a:off x="8328965" y="4258056"/>
            <a:ext cx="3112922" cy="310896"/>
          </a:xfrm>
          <a:prstGeom prst="rect">
            <a:avLst/>
          </a:prstGeom>
          <a:noFill/>
          <a:ln/>
        </p:spPr>
        <p:txBody>
          <a:bodyPr wrap="square" lIns="0" tIns="0" rIns="0" bIns="0" rtlCol="0" anchor="t"/>
          <a:lstStyle/>
          <a:p>
            <a:pPr indent="0" marL="0">
              <a:buNone/>
            </a:pPr>
            <a:r>
              <a:rPr lang="en-US" sz="1500" b="1" dirty="0">
                <a:solidFill>
                  <a:srgbClr val="1F55C9"/>
                </a:solidFill>
              </a:rPr>
              <a:t>三个提醒</a:t>
            </a:r>
            <a:endParaRPr lang="en-US" sz="1500" dirty="0"/>
          </a:p>
        </p:txBody>
      </p:sp>
      <p:sp>
        <p:nvSpPr>
          <p:cNvPr id="38" name="Text 36"/>
          <p:cNvSpPr txBox="1"/>
          <p:nvPr/>
        </p:nvSpPr>
        <p:spPr>
          <a:xfrm>
            <a:off x="8328965" y="4605528"/>
            <a:ext cx="3112922" cy="469392"/>
          </a:xfrm>
          <a:prstGeom prst="rect">
            <a:avLst/>
          </a:prstGeom>
          <a:noFill/>
          <a:ln/>
        </p:spPr>
        <p:txBody>
          <a:bodyPr wrap="square" lIns="0" tIns="0" rIns="0" bIns="0" rtlCol="0" anchor="t"/>
          <a:lstStyle/>
          <a:p>
            <a:pPr indent="0" marL="0">
              <a:buNone/>
            </a:pPr>
            <a:r>
              <a:rPr lang="en-US" sz="1400" dirty="0">
                <a:solidFill>
                  <a:schemeClr val="tx1"/>
                </a:solidFill>
              </a:rPr>
              <a:t>机器人≠人形机器人；演示≠试点≠商用；“三定律”是【科幻】</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283062"/>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开场：你身边的机器人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你身边的机器人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扫地机、机械臂和火星车，为什么都叫机器人？</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机器人＝会感知、会决策、会行动的机器</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机器人不一定长得像人：机械臂、小车、无人机都可以是</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自主程度不同：有的遥控，有的能自己导航</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3">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机器人不是都长得像人吗？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我们来核实一下！关键看它会不会感知、决策和行动。</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开场：你身边的机器人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这是机器人吗？快速判断</a:t>
            </a:r>
            <a:endParaRPr lang="en-US" sz="3600" dirty="0"/>
          </a:p>
        </p:txBody>
      </p:sp>
      <p:sp>
        <p:nvSpPr>
          <p:cNvPr id="5" name="Shape 3"/>
          <p:cNvSpPr/>
          <p:nvPr/>
        </p:nvSpPr>
        <p:spPr>
          <a:xfrm>
            <a:off x="548640" y="1481328"/>
            <a:ext cx="6766560" cy="3328416"/>
          </a:xfrm>
          <a:prstGeom prst="roundRect">
            <a:avLst>
              <a:gd name="adj" fmla="val 329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364224" cy="347472"/>
          </a:xfrm>
          <a:prstGeom prst="rect">
            <a:avLst/>
          </a:prstGeom>
          <a:noFill/>
          <a:ln/>
        </p:spPr>
        <p:txBody>
          <a:bodyPr wrap="square" lIns="0" tIns="0" rIns="0" bIns="0" rtlCol="0" anchor="t"/>
          <a:lstStyle/>
          <a:p>
            <a:pPr indent="0" marL="0">
              <a:buNone/>
            </a:pPr>
            <a:r>
              <a:rPr lang="en-US" sz="1700" b="1" dirty="0">
                <a:solidFill>
                  <a:schemeClr val="accent3"/>
                </a:solidFill>
              </a:rPr>
              <a:t>互动① 举牌：是／不是／说不准</a:t>
            </a:r>
            <a:endParaRPr lang="en-US" sz="1700" dirty="0"/>
          </a:p>
        </p:txBody>
      </p:sp>
      <p:sp>
        <p:nvSpPr>
          <p:cNvPr id="7" name="Text 5"/>
          <p:cNvSpPr txBox="1"/>
          <p:nvPr/>
        </p:nvSpPr>
        <p:spPr>
          <a:xfrm>
            <a:off x="749808" y="2121408"/>
            <a:ext cx="5495544" cy="251460"/>
          </a:xfrm>
          <a:prstGeom prst="rect">
            <a:avLst/>
          </a:prstGeom>
          <a:noFill/>
          <a:ln/>
        </p:spPr>
        <p:txBody>
          <a:bodyPr wrap="square" lIns="0" tIns="0" rIns="0" bIns="0" rtlCol="0" anchor="t"/>
          <a:lstStyle/>
          <a:p>
            <a:pPr indent="0" marL="0">
              <a:buNone/>
            </a:pPr>
            <a:r>
              <a:rPr lang="en-US" sz="1500" dirty="0">
                <a:solidFill>
                  <a:schemeClr val="tx1"/>
                </a:solidFill>
              </a:rPr>
              <a:t>A 会自己绕开椅子的扫地机器人</a:t>
            </a:r>
            <a:endParaRPr lang="en-US" sz="1500" dirty="0"/>
          </a:p>
        </p:txBody>
      </p:sp>
      <p:sp>
        <p:nvSpPr>
          <p:cNvPr id="8" name="Shape 6"/>
          <p:cNvSpPr/>
          <p:nvPr/>
        </p:nvSpPr>
        <p:spPr>
          <a:xfrm>
            <a:off x="6382512" y="2112264"/>
            <a:ext cx="731520" cy="292608"/>
          </a:xfrm>
          <a:prstGeom prst="roundRect">
            <a:avLst>
              <a:gd name="adj" fmla="val 50000"/>
            </a:avLst>
          </a:prstGeom>
          <a:solidFill>
            <a:srgbClr val="E6EEFF"/>
          </a:solidFill>
          <a:ln/>
        </p:spPr>
      </p:sp>
      <p:sp>
        <p:nvSpPr>
          <p:cNvPr id="9" name="Text 7"/>
          <p:cNvSpPr txBox="1"/>
          <p:nvPr/>
        </p:nvSpPr>
        <p:spPr>
          <a:xfrm>
            <a:off x="638251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0" name="Text 8"/>
          <p:cNvSpPr txBox="1"/>
          <p:nvPr/>
        </p:nvSpPr>
        <p:spPr>
          <a:xfrm>
            <a:off x="749808" y="2555748"/>
            <a:ext cx="5495544" cy="251460"/>
          </a:xfrm>
          <a:prstGeom prst="rect">
            <a:avLst/>
          </a:prstGeom>
          <a:noFill/>
          <a:ln/>
        </p:spPr>
        <p:txBody>
          <a:bodyPr wrap="square" lIns="0" tIns="0" rIns="0" bIns="0" rtlCol="0" anchor="t"/>
          <a:lstStyle/>
          <a:p>
            <a:pPr indent="0" marL="0">
              <a:buNone/>
            </a:pPr>
            <a:r>
              <a:rPr lang="en-US" sz="1500" dirty="0">
                <a:solidFill>
                  <a:schemeClr val="tx1"/>
                </a:solidFill>
              </a:rPr>
              <a:t>B 需要人一直操作的遥控玩具车</a:t>
            </a:r>
            <a:endParaRPr lang="en-US" sz="1500" dirty="0"/>
          </a:p>
        </p:txBody>
      </p:sp>
      <p:sp>
        <p:nvSpPr>
          <p:cNvPr id="11" name="Shape 9"/>
          <p:cNvSpPr/>
          <p:nvPr/>
        </p:nvSpPr>
        <p:spPr>
          <a:xfrm>
            <a:off x="6382512" y="2546604"/>
            <a:ext cx="731520" cy="292608"/>
          </a:xfrm>
          <a:prstGeom prst="roundRect">
            <a:avLst>
              <a:gd name="adj" fmla="val 50000"/>
            </a:avLst>
          </a:prstGeom>
          <a:solidFill>
            <a:srgbClr val="E6EEFF"/>
          </a:solidFill>
          <a:ln/>
        </p:spPr>
      </p:sp>
      <p:sp>
        <p:nvSpPr>
          <p:cNvPr id="12" name="Text 10"/>
          <p:cNvSpPr txBox="1"/>
          <p:nvPr/>
        </p:nvSpPr>
        <p:spPr>
          <a:xfrm>
            <a:off x="6382512" y="25466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3" name="Text 11"/>
          <p:cNvSpPr txBox="1"/>
          <p:nvPr/>
        </p:nvSpPr>
        <p:spPr>
          <a:xfrm>
            <a:off x="749808" y="2990088"/>
            <a:ext cx="5495544" cy="251460"/>
          </a:xfrm>
          <a:prstGeom prst="rect">
            <a:avLst/>
          </a:prstGeom>
          <a:noFill/>
          <a:ln/>
        </p:spPr>
        <p:txBody>
          <a:bodyPr wrap="square" lIns="0" tIns="0" rIns="0" bIns="0" rtlCol="0" anchor="t"/>
          <a:lstStyle/>
          <a:p>
            <a:pPr indent="0" marL="0">
              <a:buNone/>
            </a:pPr>
            <a:r>
              <a:rPr lang="en-US" sz="1500" dirty="0">
                <a:solidFill>
                  <a:schemeClr val="tx1"/>
                </a:solidFill>
              </a:rPr>
              <a:t>C 按固定程序转动的洗衣机</a:t>
            </a:r>
            <a:endParaRPr lang="en-US" sz="1500" dirty="0"/>
          </a:p>
        </p:txBody>
      </p:sp>
      <p:sp>
        <p:nvSpPr>
          <p:cNvPr id="14" name="Shape 12"/>
          <p:cNvSpPr/>
          <p:nvPr/>
        </p:nvSpPr>
        <p:spPr>
          <a:xfrm>
            <a:off x="6382512" y="2980944"/>
            <a:ext cx="731520" cy="292608"/>
          </a:xfrm>
          <a:prstGeom prst="roundRect">
            <a:avLst>
              <a:gd name="adj" fmla="val 50000"/>
            </a:avLst>
          </a:prstGeom>
          <a:solidFill>
            <a:srgbClr val="E6EEFF"/>
          </a:solidFill>
          <a:ln/>
        </p:spPr>
      </p:sp>
      <p:sp>
        <p:nvSpPr>
          <p:cNvPr id="15" name="Text 13"/>
          <p:cNvSpPr txBox="1"/>
          <p:nvPr/>
        </p:nvSpPr>
        <p:spPr>
          <a:xfrm>
            <a:off x="6382512" y="298094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6" name="Text 14"/>
          <p:cNvSpPr txBox="1"/>
          <p:nvPr/>
        </p:nvSpPr>
        <p:spPr>
          <a:xfrm>
            <a:off x="749808" y="3424428"/>
            <a:ext cx="5495544" cy="251460"/>
          </a:xfrm>
          <a:prstGeom prst="rect">
            <a:avLst/>
          </a:prstGeom>
          <a:noFill/>
          <a:ln/>
        </p:spPr>
        <p:txBody>
          <a:bodyPr wrap="square" lIns="0" tIns="0" rIns="0" bIns="0" rtlCol="0" anchor="t"/>
          <a:lstStyle/>
          <a:p>
            <a:pPr indent="0" marL="0">
              <a:buNone/>
            </a:pPr>
            <a:r>
              <a:rPr lang="en-US" sz="1500" dirty="0">
                <a:solidFill>
                  <a:schemeClr val="tx1"/>
                </a:solidFill>
              </a:rPr>
              <a:t>D 在火星上行驶的火星车</a:t>
            </a:r>
            <a:endParaRPr lang="en-US" sz="1500" dirty="0"/>
          </a:p>
        </p:txBody>
      </p:sp>
      <p:sp>
        <p:nvSpPr>
          <p:cNvPr id="17" name="Shape 15"/>
          <p:cNvSpPr/>
          <p:nvPr/>
        </p:nvSpPr>
        <p:spPr>
          <a:xfrm>
            <a:off x="6382512" y="3415284"/>
            <a:ext cx="731520" cy="292608"/>
          </a:xfrm>
          <a:prstGeom prst="roundRect">
            <a:avLst>
              <a:gd name="adj" fmla="val 50000"/>
            </a:avLst>
          </a:prstGeom>
          <a:solidFill>
            <a:srgbClr val="E6EEFF"/>
          </a:solidFill>
          <a:ln/>
        </p:spPr>
      </p:sp>
      <p:sp>
        <p:nvSpPr>
          <p:cNvPr id="18" name="Text 16"/>
          <p:cNvSpPr txBox="1"/>
          <p:nvPr/>
        </p:nvSpPr>
        <p:spPr>
          <a:xfrm>
            <a:off x="6382512" y="341528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19" name="Text 17"/>
          <p:cNvSpPr txBox="1"/>
          <p:nvPr/>
        </p:nvSpPr>
        <p:spPr>
          <a:xfrm>
            <a:off x="749808" y="3858768"/>
            <a:ext cx="5495544" cy="251460"/>
          </a:xfrm>
          <a:prstGeom prst="rect">
            <a:avLst/>
          </a:prstGeom>
          <a:noFill/>
          <a:ln/>
        </p:spPr>
        <p:txBody>
          <a:bodyPr wrap="square" lIns="0" tIns="0" rIns="0" bIns="0" rtlCol="0" anchor="t"/>
          <a:lstStyle/>
          <a:p>
            <a:pPr indent="0" marL="0">
              <a:buNone/>
            </a:pPr>
            <a:r>
              <a:rPr lang="en-US" sz="1500" dirty="0">
                <a:solidFill>
                  <a:schemeClr val="tx1"/>
                </a:solidFill>
              </a:rPr>
              <a:t>E 上紧发条就表演的自动人偶</a:t>
            </a:r>
            <a:endParaRPr lang="en-US" sz="1500" dirty="0"/>
          </a:p>
        </p:txBody>
      </p:sp>
      <p:sp>
        <p:nvSpPr>
          <p:cNvPr id="20" name="Shape 18"/>
          <p:cNvSpPr/>
          <p:nvPr/>
        </p:nvSpPr>
        <p:spPr>
          <a:xfrm>
            <a:off x="6382512" y="3849624"/>
            <a:ext cx="731520" cy="292608"/>
          </a:xfrm>
          <a:prstGeom prst="roundRect">
            <a:avLst>
              <a:gd name="adj" fmla="val 50000"/>
            </a:avLst>
          </a:prstGeom>
          <a:solidFill>
            <a:srgbClr val="E6EEFF"/>
          </a:solidFill>
          <a:ln/>
        </p:spPr>
      </p:sp>
      <p:sp>
        <p:nvSpPr>
          <p:cNvPr id="21" name="Text 19"/>
          <p:cNvSpPr txBox="1"/>
          <p:nvPr/>
        </p:nvSpPr>
        <p:spPr>
          <a:xfrm>
            <a:off x="6382512" y="384962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2" name="Text 20"/>
          <p:cNvSpPr txBox="1"/>
          <p:nvPr/>
        </p:nvSpPr>
        <p:spPr>
          <a:xfrm>
            <a:off x="749808" y="4293108"/>
            <a:ext cx="5495544" cy="251460"/>
          </a:xfrm>
          <a:prstGeom prst="rect">
            <a:avLst/>
          </a:prstGeom>
          <a:noFill/>
          <a:ln/>
        </p:spPr>
        <p:txBody>
          <a:bodyPr wrap="square" lIns="0" tIns="0" rIns="0" bIns="0" rtlCol="0" anchor="t"/>
          <a:lstStyle/>
          <a:p>
            <a:pPr indent="0" marL="0">
              <a:buNone/>
            </a:pPr>
            <a:r>
              <a:rPr lang="en-US" sz="1500" dirty="0">
                <a:solidFill>
                  <a:schemeClr val="tx1"/>
                </a:solidFill>
              </a:rPr>
              <a:t>F 工厂里焊接车身的机械臂</a:t>
            </a:r>
            <a:endParaRPr lang="en-US" sz="1500" dirty="0"/>
          </a:p>
        </p:txBody>
      </p:sp>
      <p:sp>
        <p:nvSpPr>
          <p:cNvPr id="23" name="Shape 21"/>
          <p:cNvSpPr/>
          <p:nvPr/>
        </p:nvSpPr>
        <p:spPr>
          <a:xfrm>
            <a:off x="6382512" y="4283964"/>
            <a:ext cx="731520" cy="292608"/>
          </a:xfrm>
          <a:prstGeom prst="roundRect">
            <a:avLst>
              <a:gd name="adj" fmla="val 50000"/>
            </a:avLst>
          </a:prstGeom>
          <a:solidFill>
            <a:srgbClr val="E6EEFF"/>
          </a:solidFill>
          <a:ln/>
        </p:spPr>
      </p:sp>
      <p:sp>
        <p:nvSpPr>
          <p:cNvPr id="24" name="Text 22"/>
          <p:cNvSpPr txBox="1"/>
          <p:nvPr/>
        </p:nvSpPr>
        <p:spPr>
          <a:xfrm>
            <a:off x="6382512" y="42839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举牌</a:t>
            </a:r>
            <a:endParaRPr lang="en-US" sz="1000" dirty="0"/>
          </a:p>
        </p:txBody>
      </p:sp>
      <p:sp>
        <p:nvSpPr>
          <p:cNvPr id="25" name="Shape 23"/>
          <p:cNvSpPr/>
          <p:nvPr/>
        </p:nvSpPr>
        <p:spPr>
          <a:xfrm>
            <a:off x="7635240" y="1481328"/>
            <a:ext cx="400781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7836408" y="1682496"/>
            <a:ext cx="3605479" cy="347472"/>
          </a:xfrm>
          <a:prstGeom prst="rect">
            <a:avLst/>
          </a:prstGeom>
          <a:noFill/>
          <a:ln/>
        </p:spPr>
        <p:txBody>
          <a:bodyPr wrap="square" lIns="0" tIns="0" rIns="0" bIns="0" rtlCol="0" anchor="t"/>
          <a:lstStyle/>
          <a:p>
            <a:pPr indent="0" marL="0">
              <a:buNone/>
            </a:pPr>
            <a:r>
              <a:rPr lang="en-US" sz="1700" b="1" dirty="0">
                <a:solidFill>
                  <a:schemeClr val="accent3"/>
                </a:solidFill>
              </a:rPr>
              <a:t>判断三问</a:t>
            </a:r>
            <a:endParaRPr lang="en-US" sz="1700" dirty="0"/>
          </a:p>
        </p:txBody>
      </p:sp>
      <p:sp>
        <p:nvSpPr>
          <p:cNvPr id="27" name="Shape 25"/>
          <p:cNvSpPr/>
          <p:nvPr/>
        </p:nvSpPr>
        <p:spPr>
          <a:xfrm>
            <a:off x="7836408" y="2121408"/>
            <a:ext cx="347472" cy="347472"/>
          </a:xfrm>
          <a:prstGeom prst="ellipse">
            <a:avLst/>
          </a:prstGeom>
          <a:solidFill>
            <a:schemeClr val="accent2"/>
          </a:solidFill>
          <a:ln/>
        </p:spPr>
      </p:sp>
      <p:sp>
        <p:nvSpPr>
          <p:cNvPr id="28" name="Text 26"/>
          <p:cNvSpPr txBox="1"/>
          <p:nvPr/>
        </p:nvSpPr>
        <p:spPr>
          <a:xfrm>
            <a:off x="78364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339328" y="2157984"/>
            <a:ext cx="3102559" cy="384048"/>
          </a:xfrm>
          <a:prstGeom prst="rect">
            <a:avLst/>
          </a:prstGeom>
          <a:noFill/>
          <a:ln/>
        </p:spPr>
        <p:txBody>
          <a:bodyPr wrap="square" lIns="0" tIns="0" rIns="0" bIns="0" rtlCol="0" anchor="t"/>
          <a:lstStyle/>
          <a:p>
            <a:pPr indent="0" marL="0">
              <a:buNone/>
            </a:pPr>
            <a:r>
              <a:rPr lang="en-US" sz="1400" dirty="0">
                <a:solidFill>
                  <a:schemeClr val="tx1"/>
                </a:solidFill>
              </a:rPr>
              <a:t>会感知吗？</a:t>
            </a:r>
            <a:endParaRPr lang="en-US" sz="1400" dirty="0"/>
          </a:p>
        </p:txBody>
      </p:sp>
      <p:sp>
        <p:nvSpPr>
          <p:cNvPr id="30" name="Shape 28"/>
          <p:cNvSpPr/>
          <p:nvPr/>
        </p:nvSpPr>
        <p:spPr>
          <a:xfrm>
            <a:off x="7836408" y="2596896"/>
            <a:ext cx="347472" cy="347472"/>
          </a:xfrm>
          <a:prstGeom prst="ellipse">
            <a:avLst/>
          </a:prstGeom>
          <a:solidFill>
            <a:schemeClr val="accent2"/>
          </a:solidFill>
          <a:ln/>
        </p:spPr>
      </p:sp>
      <p:sp>
        <p:nvSpPr>
          <p:cNvPr id="31" name="Text 29"/>
          <p:cNvSpPr txBox="1"/>
          <p:nvPr/>
        </p:nvSpPr>
        <p:spPr>
          <a:xfrm>
            <a:off x="78364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339328" y="2633472"/>
            <a:ext cx="3102559" cy="384048"/>
          </a:xfrm>
          <a:prstGeom prst="rect">
            <a:avLst/>
          </a:prstGeom>
          <a:noFill/>
          <a:ln/>
        </p:spPr>
        <p:txBody>
          <a:bodyPr wrap="square" lIns="0" tIns="0" rIns="0" bIns="0" rtlCol="0" anchor="t"/>
          <a:lstStyle/>
          <a:p>
            <a:pPr indent="0" marL="0">
              <a:buNone/>
            </a:pPr>
            <a:r>
              <a:rPr lang="en-US" sz="1400" dirty="0">
                <a:solidFill>
                  <a:schemeClr val="tx1"/>
                </a:solidFill>
              </a:rPr>
              <a:t>会决策吗？</a:t>
            </a:r>
            <a:endParaRPr lang="en-US" sz="1400" dirty="0"/>
          </a:p>
        </p:txBody>
      </p:sp>
      <p:sp>
        <p:nvSpPr>
          <p:cNvPr id="33" name="Shape 31"/>
          <p:cNvSpPr/>
          <p:nvPr/>
        </p:nvSpPr>
        <p:spPr>
          <a:xfrm>
            <a:off x="7836408" y="3072384"/>
            <a:ext cx="347472" cy="347472"/>
          </a:xfrm>
          <a:prstGeom prst="ellipse">
            <a:avLst/>
          </a:prstGeom>
          <a:solidFill>
            <a:schemeClr val="accent2"/>
          </a:solidFill>
          <a:ln/>
        </p:spPr>
      </p:sp>
      <p:sp>
        <p:nvSpPr>
          <p:cNvPr id="34" name="Text 32"/>
          <p:cNvSpPr txBox="1"/>
          <p:nvPr/>
        </p:nvSpPr>
        <p:spPr>
          <a:xfrm>
            <a:off x="78364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339328" y="3108960"/>
            <a:ext cx="3102559" cy="384048"/>
          </a:xfrm>
          <a:prstGeom prst="rect">
            <a:avLst/>
          </a:prstGeom>
          <a:noFill/>
          <a:ln/>
        </p:spPr>
        <p:txBody>
          <a:bodyPr wrap="square" lIns="0" tIns="0" rIns="0" bIns="0" rtlCol="0" anchor="t"/>
          <a:lstStyle/>
          <a:p>
            <a:pPr indent="0" marL="0">
              <a:buNone/>
            </a:pPr>
            <a:r>
              <a:rPr lang="en-US" sz="1400" dirty="0">
                <a:solidFill>
                  <a:schemeClr val="tx1"/>
                </a:solidFill>
              </a:rPr>
              <a:t>会行动吗？</a:t>
            </a:r>
            <a:endParaRPr lang="en-US" sz="1400" dirty="0"/>
          </a:p>
        </p:txBody>
      </p:sp>
      <p:sp>
        <p:nvSpPr>
          <p:cNvPr id="36" name="Shape 34"/>
          <p:cNvSpPr/>
          <p:nvPr/>
        </p:nvSpPr>
        <p:spPr>
          <a:xfrm>
            <a:off x="7607808" y="3890772"/>
            <a:ext cx="713232" cy="713232"/>
          </a:xfrm>
          <a:prstGeom prst="ellipse">
            <a:avLst/>
          </a:prstGeom>
          <a:solidFill>
            <a:srgbClr val="FFFFFF"/>
          </a:solidFill>
          <a:ln w="25400">
            <a:solidFill>
              <a:srgbClr val="5A2FD3"/>
            </a:solidFill>
            <a:prstDash val="solid"/>
          </a:ln>
        </p:spPr>
      </p:sp>
      <p:pic>
        <p:nvPicPr>
          <p:cNvPr id="37" name="Image 0" descr="乐乐">    </p:cNvPr>
          <p:cNvPicPr>
            <a:picLocks noChangeAspect="1"/>
          </p:cNvPicPr>
          <p:nvPr/>
        </p:nvPicPr>
        <p:blipFill>
          <a:blip r:embed="rId1"/>
          <a:stretch>
            <a:fillRect/>
          </a:stretch>
        </p:blipFill>
        <p:spPr>
          <a:xfrm>
            <a:off x="7635240" y="3918204"/>
            <a:ext cx="658368" cy="658368"/>
          </a:xfrm>
          <a:prstGeom prst="ellipse">
            <a:avLst/>
          </a:prstGeom>
        </p:spPr>
      </p:pic>
      <p:sp>
        <p:nvSpPr>
          <p:cNvPr id="38" name="Shape 35"/>
          <p:cNvSpPr/>
          <p:nvPr/>
        </p:nvSpPr>
        <p:spPr>
          <a:xfrm rot="16200000">
            <a:off x="8330184" y="4146804"/>
            <a:ext cx="219456" cy="182880"/>
          </a:xfrm>
          <a:prstGeom prst="triangle">
            <a:avLst/>
          </a:prstGeom>
          <a:solidFill>
            <a:srgbClr val="FFFFFF"/>
          </a:solidFill>
          <a:ln/>
        </p:spPr>
      </p:sp>
      <p:sp>
        <p:nvSpPr>
          <p:cNvPr id="39" name="Shape 36"/>
          <p:cNvSpPr/>
          <p:nvPr/>
        </p:nvSpPr>
        <p:spPr>
          <a:xfrm>
            <a:off x="8494776" y="3858768"/>
            <a:ext cx="314827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0" name="Text 37"/>
          <p:cNvSpPr txBox="1"/>
          <p:nvPr/>
        </p:nvSpPr>
        <p:spPr>
          <a:xfrm>
            <a:off x="8622792" y="3858768"/>
            <a:ext cx="2928823"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三项都有，才放进“机器人”筐！</a:t>
            </a:r>
            <a:endParaRPr lang="en-US" sz="1400" dirty="0"/>
          </a:p>
        </p:txBody>
      </p:sp>
      <p:sp>
        <p:nvSpPr>
          <p:cNvPr id="41" name="Shape 38"/>
          <p:cNvSpPr/>
          <p:nvPr/>
        </p:nvSpPr>
        <p:spPr>
          <a:xfrm>
            <a:off x="10180015" y="5934456"/>
            <a:ext cx="1131062" cy="329184"/>
          </a:xfrm>
          <a:prstGeom prst="roundRect">
            <a:avLst>
              <a:gd name="adj" fmla="val 50000"/>
            </a:avLst>
          </a:prstGeom>
          <a:solidFill>
            <a:schemeClr val="tx1"/>
          </a:solidFill>
          <a:ln/>
        </p:spPr>
      </p:sp>
      <p:sp>
        <p:nvSpPr>
          <p:cNvPr id="42" name="Text 39"/>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43" name="Text 4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来源：iRobot、NASA（访问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283062"/>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什么是机器人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什么是机器人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机器人是怎样“看一看、想一想、动一动”的？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感知：传感器收集光、声、距离、力等信息</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决策：计算机按程序或AI做出判断</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行动：电机等执行器产生动作，再感知结果</a:t>
            </a:r>
            <a:endParaRPr lang="en-US" sz="1600" dirty="0"/>
          </a:p>
        </p:txBody>
      </p:sp>
      <p:sp>
        <p:nvSpPr>
          <p:cNvPr id="15" name="Shape 13"/>
          <p:cNvSpPr/>
          <p:nvPr/>
        </p:nvSpPr>
        <p:spPr>
          <a:xfrm>
            <a:off x="6263640" y="777240"/>
            <a:ext cx="5379415" cy="1024128"/>
          </a:xfrm>
          <a:prstGeom prst="roundRect">
            <a:avLst>
              <a:gd name="adj" fmla="val 10714"/>
            </a:avLst>
          </a:prstGeom>
          <a:solidFill>
            <a:schemeClr val="accent1"/>
          </a:solidFill>
          <a:ln/>
        </p:spPr>
      </p:sp>
      <p:sp>
        <p:nvSpPr>
          <p:cNvPr id="16" name="Text 14"/>
          <p:cNvSpPr txBox="1"/>
          <p:nvPr/>
        </p:nvSpPr>
        <p:spPr>
          <a:xfrm>
            <a:off x="6537960" y="77724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感知 Sense</a:t>
            </a:r>
            <a:endParaRPr lang="en-US" sz="1400" dirty="0"/>
          </a:p>
          <a:p>
            <a:pPr indent="0" marL="0">
              <a:buNone/>
            </a:pPr>
            <a:r>
              <a:rPr lang="en-US" sz="1400" dirty="0">
                <a:solidFill>
                  <a:schemeClr val="bg1"/>
                </a:solidFill>
              </a:rPr>
              <a:t>摄像头、麦克风、激光雷达、触觉传感器</a:t>
            </a:r>
            <a:endParaRPr lang="en-US" sz="1400" dirty="0"/>
          </a:p>
        </p:txBody>
      </p:sp>
      <p:sp>
        <p:nvSpPr>
          <p:cNvPr id="17" name="Shape 15"/>
          <p:cNvSpPr/>
          <p:nvPr/>
        </p:nvSpPr>
        <p:spPr>
          <a:xfrm>
            <a:off x="6263640" y="1965960"/>
            <a:ext cx="5379415" cy="1024128"/>
          </a:xfrm>
          <a:prstGeom prst="roundRect">
            <a:avLst>
              <a:gd name="adj" fmla="val 10714"/>
            </a:avLst>
          </a:prstGeom>
          <a:solidFill>
            <a:schemeClr val="accent3"/>
          </a:solidFill>
          <a:ln/>
        </p:spPr>
      </p:sp>
      <p:sp>
        <p:nvSpPr>
          <p:cNvPr id="18" name="Text 16"/>
          <p:cNvSpPr txBox="1"/>
          <p:nvPr/>
        </p:nvSpPr>
        <p:spPr>
          <a:xfrm>
            <a:off x="6537960" y="196596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决策 Think</a:t>
            </a:r>
            <a:endParaRPr lang="en-US" sz="1400" dirty="0"/>
          </a:p>
          <a:p>
            <a:pPr indent="0" marL="0">
              <a:buNone/>
            </a:pPr>
            <a:r>
              <a:rPr lang="en-US" sz="1400" dirty="0">
                <a:solidFill>
                  <a:schemeClr val="bg1"/>
                </a:solidFill>
              </a:rPr>
              <a:t>计算机、程序、AI</a:t>
            </a:r>
            <a:endParaRPr lang="en-US" sz="1400" dirty="0"/>
          </a:p>
        </p:txBody>
      </p:sp>
      <p:sp>
        <p:nvSpPr>
          <p:cNvPr id="19" name="Shape 17"/>
          <p:cNvSpPr/>
          <p:nvPr/>
        </p:nvSpPr>
        <p:spPr>
          <a:xfrm>
            <a:off x="6263640" y="3154680"/>
            <a:ext cx="5379415" cy="1024128"/>
          </a:xfrm>
          <a:prstGeom prst="roundRect">
            <a:avLst>
              <a:gd name="adj" fmla="val 10714"/>
            </a:avLst>
          </a:prstGeom>
          <a:solidFill>
            <a:schemeClr val="accent5"/>
          </a:solidFill>
          <a:ln/>
        </p:spPr>
      </p:sp>
      <p:sp>
        <p:nvSpPr>
          <p:cNvPr id="20" name="Text 18"/>
          <p:cNvSpPr txBox="1"/>
          <p:nvPr/>
        </p:nvSpPr>
        <p:spPr>
          <a:xfrm>
            <a:off x="6537960" y="3154680"/>
            <a:ext cx="4830775" cy="1024128"/>
          </a:xfrm>
          <a:prstGeom prst="rect">
            <a:avLst/>
          </a:prstGeom>
          <a:noFill/>
          <a:ln/>
        </p:spPr>
        <p:txBody>
          <a:bodyPr wrap="square" lIns="0" tIns="0" rIns="0" bIns="0" rtlCol="0" anchor="ctr"/>
          <a:lstStyle/>
          <a:p>
            <a:pPr indent="0" marL="0">
              <a:buNone/>
            </a:pPr>
            <a:r>
              <a:rPr lang="en-US" sz="2000" b="1" dirty="0">
                <a:solidFill>
                  <a:schemeClr val="tx1"/>
                </a:solidFill>
              </a:rPr>
              <a:t>行动 Act</a:t>
            </a:r>
            <a:endParaRPr lang="en-US" sz="1400" dirty="0"/>
          </a:p>
          <a:p>
            <a:pPr indent="0" marL="0">
              <a:buNone/>
            </a:pPr>
            <a:r>
              <a:rPr lang="en-US" sz="1400" dirty="0">
                <a:solidFill>
                  <a:schemeClr val="tx1"/>
                </a:solidFill>
              </a:rPr>
              <a:t>电机、轮子、机械手</a:t>
            </a:r>
            <a:endParaRPr lang="en-US" sz="1400" dirty="0"/>
          </a:p>
        </p:txBody>
      </p:sp>
      <p:sp>
        <p:nvSpPr>
          <p:cNvPr id="21" name="Text 19"/>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2" name="Shape 20"/>
          <p:cNvSpPr/>
          <p:nvPr/>
        </p:nvSpPr>
        <p:spPr>
          <a:xfrm>
            <a:off x="6236208" y="4681728"/>
            <a:ext cx="713232" cy="713232"/>
          </a:xfrm>
          <a:prstGeom prst="ellipse">
            <a:avLst/>
          </a:prstGeom>
          <a:solidFill>
            <a:srgbClr val="FFFFFF"/>
          </a:solidFill>
          <a:ln w="25400">
            <a:solidFill>
              <a:srgbClr val="5A2FD3"/>
            </a:solidFill>
            <a:prstDash val="solid"/>
          </a:ln>
        </p:spPr>
      </p:sp>
      <p:pic>
        <p:nvPicPr>
          <p:cNvPr id="23"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24" name="Shape 21"/>
          <p:cNvSpPr/>
          <p:nvPr/>
        </p:nvSpPr>
        <p:spPr>
          <a:xfrm rot="16200000">
            <a:off x="6958584" y="4937760"/>
            <a:ext cx="219456" cy="182880"/>
          </a:xfrm>
          <a:prstGeom prst="triangle">
            <a:avLst/>
          </a:prstGeom>
          <a:solidFill>
            <a:srgbClr val="FFFFFF"/>
          </a:solidFill>
          <a:ln/>
        </p:spPr>
      </p:sp>
      <p:sp>
        <p:nvSpPr>
          <p:cNvPr id="25" name="Shape 22"/>
          <p:cNvSpPr/>
          <p:nvPr/>
        </p:nvSpPr>
        <p:spPr>
          <a:xfrm>
            <a:off x="7123176" y="4681728"/>
            <a:ext cx="4519879" cy="713232"/>
          </a:xfrm>
          <a:prstGeom prst="roundRect">
            <a:avLst>
              <a:gd name="adj" fmla="val 20513"/>
            </a:avLst>
          </a:prstGeom>
          <a:solidFill>
            <a:srgbClr val="FFFFFF"/>
          </a:solidFill>
          <a:ln/>
        </p:spPr>
      </p:sp>
      <p:sp>
        <p:nvSpPr>
          <p:cNvPr id="26" name="Text 23"/>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这和电脑有什么不一样？</a:t>
            </a:r>
            <a:endParaRPr lang="en-US" sz="1400" dirty="0"/>
          </a:p>
        </p:txBody>
      </p:sp>
      <p:sp>
        <p:nvSpPr>
          <p:cNvPr id="27" name="Shape 24"/>
          <p:cNvSpPr/>
          <p:nvPr/>
        </p:nvSpPr>
        <p:spPr>
          <a:xfrm>
            <a:off x="6236208" y="5486400"/>
            <a:ext cx="713232" cy="713232"/>
          </a:xfrm>
          <a:prstGeom prst="ellipse">
            <a:avLst/>
          </a:prstGeom>
          <a:solidFill>
            <a:srgbClr val="FFFFFF"/>
          </a:solidFill>
          <a:ln w="25400">
            <a:solidFill>
              <a:srgbClr val="1F55C9"/>
            </a:solidFill>
            <a:prstDash val="solid"/>
          </a:ln>
        </p:spPr>
      </p:sp>
      <p:pic>
        <p:nvPicPr>
          <p:cNvPr id="28"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9" name="Shape 25"/>
          <p:cNvSpPr/>
          <p:nvPr/>
        </p:nvSpPr>
        <p:spPr>
          <a:xfrm rot="16200000">
            <a:off x="6958584" y="5742432"/>
            <a:ext cx="219456" cy="182880"/>
          </a:xfrm>
          <a:prstGeom prst="triangle">
            <a:avLst/>
          </a:prstGeom>
          <a:solidFill>
            <a:srgbClr val="FFFFFF"/>
          </a:solidFill>
          <a:ln/>
        </p:spPr>
      </p:sp>
      <p:sp>
        <p:nvSpPr>
          <p:cNvPr id="30" name="Shape 26"/>
          <p:cNvSpPr/>
          <p:nvPr/>
        </p:nvSpPr>
        <p:spPr>
          <a:xfrm>
            <a:off x="7123176" y="5486400"/>
            <a:ext cx="4519879" cy="713232"/>
          </a:xfrm>
          <a:prstGeom prst="roundRect">
            <a:avLst>
              <a:gd name="adj" fmla="val 20513"/>
            </a:avLst>
          </a:prstGeom>
          <a:solidFill>
            <a:srgbClr val="FFFFFF"/>
          </a:solidFill>
          <a:ln/>
        </p:spPr>
      </p:sp>
      <p:sp>
        <p:nvSpPr>
          <p:cNvPr id="31" name="Text 27"/>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电脑只处理信息，机器人还要动手改变世界。</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02 · 什么是机器人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机器人的关键：感知—决策—行动的循环</a:t>
            </a:r>
            <a:endParaRPr lang="en-US" sz="3600" dirty="0"/>
          </a:p>
        </p:txBody>
      </p:sp>
      <p:sp>
        <p:nvSpPr>
          <p:cNvPr id="5" name="Shape 3"/>
          <p:cNvSpPr/>
          <p:nvPr/>
        </p:nvSpPr>
        <p:spPr>
          <a:xfrm>
            <a:off x="548640" y="1900580"/>
            <a:ext cx="6766560" cy="3943807"/>
          </a:xfrm>
          <a:prstGeom prst="roundRect">
            <a:avLst>
              <a:gd name="adj" fmla="val 324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what-is-robot">    </p:cNvPr>
          <p:cNvPicPr>
            <a:picLocks noChangeAspect="1"/>
          </p:cNvPicPr>
          <p:nvPr/>
        </p:nvPicPr>
        <p:blipFill>
          <a:blip r:embed="rId1"/>
          <a:stretch>
            <a:fillRect/>
          </a:stretch>
        </p:blipFill>
        <p:spPr>
          <a:xfrm>
            <a:off x="640080" y="1992020"/>
            <a:ext cx="6583680" cy="376092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机器人</a:t>
            </a:r>
            <a:pPr indent="0" marL="0">
              <a:buNone/>
            </a:pPr>
            <a:r>
              <a:rPr lang="en-US" sz="1100" dirty="0">
                <a:solidFill>
                  <a:srgbClr val="5A6280"/>
                </a:solidFill>
              </a:rPr>
              <a:t>  Robot</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能自己“看一看、想一想、动一动”的机器。</a:t>
            </a:r>
            <a:endParaRPr lang="en-US" sz="1400" dirty="0"/>
          </a:p>
        </p:txBody>
      </p:sp>
      <p:sp>
        <p:nvSpPr>
          <p:cNvPr id="11" name="Text 8"/>
          <p:cNvSpPr txBox="1"/>
          <p:nvPr/>
        </p:nvSpPr>
        <p:spPr>
          <a:xfrm>
            <a:off x="7790688" y="2901696"/>
            <a:ext cx="365119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能通过传感器感知环境、由计算机按程序或AI做出决策、再用执行器完成动作的机器。外形可以是机械臂、小车、无人机，不一定像人。</a:t>
            </a:r>
            <a:endParaRPr lang="en-US" sz="1400" dirty="0"/>
          </a:p>
        </p:txBody>
      </p:sp>
      <p:sp>
        <p:nvSpPr>
          <p:cNvPr id="12" name="Text 9"/>
          <p:cNvSpPr txBox="1"/>
          <p:nvPr/>
        </p:nvSpPr>
        <p:spPr>
          <a:xfrm>
            <a:off x="7790688" y="39502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自主程度</a:t>
            </a:r>
            <a:pPr indent="0" marL="0">
              <a:buNone/>
            </a:pPr>
            <a:r>
              <a:rPr lang="en-US" sz="1100" dirty="0">
                <a:solidFill>
                  <a:srgbClr val="5A6280"/>
                </a:solidFill>
              </a:rPr>
              <a:t>  Autonomy</a:t>
            </a:r>
            <a:endParaRPr lang="en-US" sz="1400" dirty="0"/>
          </a:p>
        </p:txBody>
      </p:sp>
      <p:sp>
        <p:nvSpPr>
          <p:cNvPr id="13" name="Text 10"/>
          <p:cNvSpPr txBox="1"/>
          <p:nvPr/>
        </p:nvSpPr>
        <p:spPr>
          <a:xfrm>
            <a:off x="7790688" y="42611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从“遥控”到“自己做主”的一把尺子。</a:t>
            </a:r>
            <a:endParaRPr lang="en-US" sz="1400" dirty="0"/>
          </a:p>
        </p:txBody>
      </p:sp>
      <p:sp>
        <p:nvSpPr>
          <p:cNvPr id="14" name="Text 11"/>
          <p:cNvSpPr txBox="1"/>
          <p:nvPr/>
        </p:nvSpPr>
        <p:spPr>
          <a:xfrm>
            <a:off x="7790688" y="4495800"/>
            <a:ext cx="365119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机器在没有人实时操作的情况下完成任务的能力。遥控设备自主程度低，自主导航的机器人自主程度较高，但仍在人设定的范围内工作。</a:t>
            </a:r>
            <a:endParaRPr lang="en-US" sz="1400" dirty="0"/>
          </a:p>
        </p:txBody>
      </p:sp>
      <p:sp>
        <p:nvSpPr>
          <p:cNvPr id="15" name="Shape 12"/>
          <p:cNvSpPr/>
          <p:nvPr/>
        </p:nvSpPr>
        <p:spPr>
          <a:xfrm>
            <a:off x="7790688" y="5608320"/>
            <a:ext cx="128016" cy="128016"/>
          </a:xfrm>
          <a:prstGeom prst="ellipse">
            <a:avLst/>
          </a:prstGeom>
          <a:solidFill>
            <a:schemeClr val="accent2"/>
          </a:solidFill>
          <a:ln/>
        </p:spPr>
      </p:sp>
      <p:sp>
        <p:nvSpPr>
          <p:cNvPr id="16" name="Text 13"/>
          <p:cNvSpPr txBox="1"/>
          <p:nvPr/>
        </p:nvSpPr>
        <p:spPr>
          <a:xfrm>
            <a:off x="8065008" y="5544312"/>
            <a:ext cx="3376879" cy="234696"/>
          </a:xfrm>
          <a:prstGeom prst="rect">
            <a:avLst/>
          </a:prstGeom>
          <a:noFill/>
          <a:ln/>
        </p:spPr>
        <p:txBody>
          <a:bodyPr wrap="square" lIns="0" tIns="0" rIns="0" bIns="0" rtlCol="0" anchor="t"/>
          <a:lstStyle/>
          <a:p>
            <a:pPr indent="0" marL="0">
              <a:buNone/>
            </a:pPr>
            <a:r>
              <a:rPr lang="en-US" sz="1400" dirty="0">
                <a:solidFill>
                  <a:schemeClr val="tx1"/>
                </a:solidFill>
              </a:rPr>
              <a:t>遥控车：人一直操作，自主程度低</a:t>
            </a:r>
            <a:endParaRPr lang="en-US" sz="1400" dirty="0"/>
          </a:p>
        </p:txBody>
      </p:sp>
      <p:sp>
        <p:nvSpPr>
          <p:cNvPr id="17" name="Shape 14"/>
          <p:cNvSpPr/>
          <p:nvPr/>
        </p:nvSpPr>
        <p:spPr>
          <a:xfrm>
            <a:off x="7790688" y="5916168"/>
            <a:ext cx="128016" cy="128016"/>
          </a:xfrm>
          <a:prstGeom prst="ellipse">
            <a:avLst/>
          </a:prstGeom>
          <a:solidFill>
            <a:schemeClr val="accent2"/>
          </a:solidFill>
          <a:ln/>
        </p:spPr>
      </p:sp>
      <p:sp>
        <p:nvSpPr>
          <p:cNvPr id="18" name="Text 15"/>
          <p:cNvSpPr txBox="1"/>
          <p:nvPr/>
        </p:nvSpPr>
        <p:spPr>
          <a:xfrm>
            <a:off x="8065008" y="5852160"/>
            <a:ext cx="3376879" cy="234696"/>
          </a:xfrm>
          <a:prstGeom prst="rect">
            <a:avLst/>
          </a:prstGeom>
          <a:noFill/>
          <a:ln/>
        </p:spPr>
        <p:txBody>
          <a:bodyPr wrap="square" lIns="0" tIns="0" rIns="0" bIns="0" rtlCol="0" anchor="t"/>
          <a:lstStyle/>
          <a:p>
            <a:pPr indent="0" marL="0">
              <a:buNone/>
            </a:pPr>
            <a:r>
              <a:rPr lang="en-US" sz="1400" dirty="0">
                <a:solidFill>
                  <a:schemeClr val="tx1"/>
                </a:solidFill>
              </a:rPr>
              <a:t>扫地机器人：自己感知、规划路线</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02 · 什么是机器人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机器人大家族：大多数不像人</a:t>
            </a:r>
            <a:endParaRPr lang="en-US" sz="3600" dirty="0"/>
          </a:p>
        </p:txBody>
      </p:sp>
      <p:sp>
        <p:nvSpPr>
          <p:cNvPr id="5" name="Shape 3"/>
          <p:cNvSpPr/>
          <p:nvPr/>
        </p:nvSpPr>
        <p:spPr>
          <a:xfrm>
            <a:off x="548640" y="1512075"/>
            <a:ext cx="7315200" cy="4720819"/>
          </a:xfrm>
          <a:prstGeom prst="roundRect">
            <a:avLst>
              <a:gd name="adj" fmla="val 271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robot-family">    </p:cNvPr>
          <p:cNvPicPr>
            <a:picLocks noChangeAspect="1"/>
          </p:cNvPicPr>
          <p:nvPr/>
        </p:nvPicPr>
        <p:blipFill>
          <a:blip r:embed="rId1"/>
          <a:stretch>
            <a:fillRect/>
          </a:stretch>
        </p:blipFill>
        <p:spPr>
          <a:xfrm>
            <a:off x="640080" y="1603515"/>
            <a:ext cx="7132320" cy="4537939"/>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看图三件事</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469392"/>
          </a:xfrm>
          <a:prstGeom prst="rect">
            <a:avLst/>
          </a:prstGeom>
          <a:noFill/>
          <a:ln/>
        </p:spPr>
        <p:txBody>
          <a:bodyPr wrap="square" lIns="0" tIns="0" rIns="0" bIns="0" rtlCol="0" anchor="t"/>
          <a:lstStyle/>
          <a:p>
            <a:pPr indent="0" marL="0">
              <a:buNone/>
            </a:pPr>
            <a:r>
              <a:rPr lang="en-US" sz="1400" dirty="0">
                <a:solidFill>
                  <a:schemeClr val="tx1"/>
                </a:solidFill>
              </a:rPr>
              <a:t>工业机械臂、扫地机、无人机、火星车都是机器人</a:t>
            </a:r>
            <a:endParaRPr lang="en-US" sz="1400" dirty="0"/>
          </a:p>
        </p:txBody>
      </p:sp>
      <p:sp>
        <p:nvSpPr>
          <p:cNvPr id="11" name="Shape 8"/>
          <p:cNvSpPr/>
          <p:nvPr/>
        </p:nvSpPr>
        <p:spPr>
          <a:xfrm>
            <a:off x="8339328" y="2727960"/>
            <a:ext cx="128016" cy="128016"/>
          </a:xfrm>
          <a:prstGeom prst="ellipse">
            <a:avLst/>
          </a:prstGeom>
          <a:solidFill>
            <a:schemeClr val="accent2"/>
          </a:solidFill>
          <a:ln/>
        </p:spPr>
      </p:sp>
      <p:sp>
        <p:nvSpPr>
          <p:cNvPr id="12" name="Text 9"/>
          <p:cNvSpPr txBox="1"/>
          <p:nvPr/>
        </p:nvSpPr>
        <p:spPr>
          <a:xfrm>
            <a:off x="8613648" y="2663952"/>
            <a:ext cx="2828239" cy="469392"/>
          </a:xfrm>
          <a:prstGeom prst="rect">
            <a:avLst/>
          </a:prstGeom>
          <a:noFill/>
          <a:ln/>
        </p:spPr>
        <p:txBody>
          <a:bodyPr wrap="square" lIns="0" tIns="0" rIns="0" bIns="0" rtlCol="0" anchor="t"/>
          <a:lstStyle/>
          <a:p>
            <a:pPr indent="0" marL="0">
              <a:buNone/>
            </a:pPr>
            <a:r>
              <a:rPr lang="en-US" sz="1400" dirty="0">
                <a:solidFill>
                  <a:schemeClr val="tx1"/>
                </a:solidFill>
              </a:rPr>
              <a:t>人形机器人只是大家族中的一员，数量还很少</a:t>
            </a:r>
            <a:endParaRPr lang="en-US" sz="1400" dirty="0"/>
          </a:p>
        </p:txBody>
      </p:sp>
      <p:sp>
        <p:nvSpPr>
          <p:cNvPr id="13" name="Shape 10"/>
          <p:cNvSpPr/>
          <p:nvPr/>
        </p:nvSpPr>
        <p:spPr>
          <a:xfrm>
            <a:off x="8339328" y="3270504"/>
            <a:ext cx="128016" cy="128016"/>
          </a:xfrm>
          <a:prstGeom prst="ellipse">
            <a:avLst/>
          </a:prstGeom>
          <a:solidFill>
            <a:schemeClr val="accent2"/>
          </a:solidFill>
          <a:ln/>
        </p:spPr>
      </p:sp>
      <p:sp>
        <p:nvSpPr>
          <p:cNvPr id="14" name="Text 11"/>
          <p:cNvSpPr txBox="1"/>
          <p:nvPr/>
        </p:nvSpPr>
        <p:spPr>
          <a:xfrm>
            <a:off x="8613648" y="3206496"/>
            <a:ext cx="2828239" cy="234696"/>
          </a:xfrm>
          <a:prstGeom prst="rect">
            <a:avLst/>
          </a:prstGeom>
          <a:noFill/>
          <a:ln/>
        </p:spPr>
        <p:txBody>
          <a:bodyPr wrap="square" lIns="0" tIns="0" rIns="0" bIns="0" rtlCol="0" anchor="t"/>
          <a:lstStyle/>
          <a:p>
            <a:pPr indent="0" marL="0">
              <a:buNone/>
            </a:pPr>
            <a:r>
              <a:rPr lang="en-US" sz="1400" dirty="0">
                <a:solidFill>
                  <a:schemeClr val="tx1"/>
                </a:solidFill>
              </a:rPr>
              <a:t>离人越近的机器人，安全要求越高</a:t>
            </a:r>
            <a:endParaRPr lang="en-US" sz="1400" dirty="0"/>
          </a:p>
        </p:txBody>
      </p:sp>
      <p:sp>
        <p:nvSpPr>
          <p:cNvPr id="15" name="Text 1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02 · 什么是机器人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人体机器人：感知—决策—行动接力</a:t>
            </a:r>
            <a:endParaRPr lang="en-US" sz="3600" dirty="0"/>
          </a:p>
        </p:txBody>
      </p:sp>
      <p:sp>
        <p:nvSpPr>
          <p:cNvPr id="5" name="Shape 3"/>
          <p:cNvSpPr/>
          <p:nvPr/>
        </p:nvSpPr>
        <p:spPr>
          <a:xfrm>
            <a:off x="548640" y="1481328"/>
            <a:ext cx="603504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互动② 三人一组走迷宫</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传感器同学看路，只能说“前方有／没有障碍”</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计算机同学根据信息下指令：前进、左转、右转</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电机同学蒙眼按指令慢慢走</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129784" cy="384048"/>
          </a:xfrm>
          <a:prstGeom prst="rect">
            <a:avLst/>
          </a:prstGeom>
          <a:noFill/>
          <a:ln/>
        </p:spPr>
        <p:txBody>
          <a:bodyPr wrap="square" lIns="0" tIns="0" rIns="0" bIns="0" rtlCol="0" anchor="t"/>
          <a:lstStyle/>
          <a:p>
            <a:pPr indent="0" marL="0">
              <a:buNone/>
            </a:pPr>
            <a:r>
              <a:rPr lang="en-US" sz="1400" dirty="0">
                <a:solidFill>
                  <a:schemeClr val="tx1"/>
                </a:solidFill>
              </a:rPr>
              <a:t>比赛走出迷宫，再交换角色</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B4501A"/>
            </a:solidFill>
            <a:prstDash val="solid"/>
          </a:ln>
        </p:spPr>
      </p:sp>
      <p:pic>
        <p:nvPicPr>
          <p:cNvPr id="20" name="Image 0" descr="安安">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95604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在空旷教室慢慢走，老师会看着我们！</a:t>
            </a:r>
            <a:endParaRPr lang="en-US" sz="1400" dirty="0"/>
          </a:p>
        </p:txBody>
      </p:sp>
      <p:sp>
        <p:nvSpPr>
          <p:cNvPr id="24" name="Shape 21"/>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传感器说晚了一步，或者听错了指令，会发生什么？真实机器人怎样减少这种错误？</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283062"/>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chemeClr val="accent5"/>
                </a:solidFill>
              </a:rPr>
              <a:t>03 · 机器人的历史</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机器人的历史</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“机器人”这个词是从哪里来的？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古代：自动装置和传说，要分清史实、文献和传说</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1920 剧本《R.U.R.》：“robot”一词诞生</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1961 Unimate进入工厂；之后走向家庭、太空</a:t>
            </a:r>
            <a:endParaRPr lang="en-US" sz="1600" dirty="0"/>
          </a:p>
        </p:txBody>
      </p:sp>
      <p:sp>
        <p:nvSpPr>
          <p:cNvPr id="15" name="Shape 13"/>
          <p:cNvSpPr/>
          <p:nvPr/>
        </p:nvSpPr>
        <p:spPr>
          <a:xfrm>
            <a:off x="6512500" y="777240"/>
            <a:ext cx="4881695" cy="3401568"/>
          </a:xfrm>
          <a:prstGeom prst="roundRect">
            <a:avLst>
              <a:gd name="adj" fmla="val 3763"/>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robot-timeline">    </p:cNvPr>
          <p:cNvPicPr>
            <a:picLocks noChangeAspect="1"/>
          </p:cNvPicPr>
          <p:nvPr/>
        </p:nvPicPr>
        <p:blipFill>
          <a:blip r:embed="rId1"/>
          <a:stretch>
            <a:fillRect/>
          </a:stretch>
        </p:blipFill>
        <p:spPr>
          <a:xfrm>
            <a:off x="6603940" y="868680"/>
            <a:ext cx="4698815" cy="3218688"/>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古代中国造出过机器人吗？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要分清：偃师是传说，木牛流马构造至今没有定论。</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来源：捷克外交部、维基文库（访问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机器人的历史</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机器人时间轴：已发生与展望区</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10204430" y="1645920"/>
            <a:ext cx="1438626" cy="3886200"/>
          </a:xfrm>
          <a:prstGeom prst="rect">
            <a:avLst/>
          </a:prstGeom>
          <a:solidFill>
            <a:srgbClr val="EEE8FF"/>
          </a:solidFill>
          <a:ln/>
        </p:spPr>
      </p:sp>
      <p:sp>
        <p:nvSpPr>
          <p:cNvPr id="7" name="Shape 5"/>
          <p:cNvSpPr/>
          <p:nvPr/>
        </p:nvSpPr>
        <p:spPr>
          <a:xfrm>
            <a:off x="10204430" y="1645920"/>
            <a:ext cx="0" cy="3886200"/>
          </a:xfrm>
          <a:prstGeom prst="line">
            <a:avLst/>
          </a:prstGeom>
          <a:noFill/>
          <a:ln w="31750">
            <a:solidFill>
              <a:srgbClr val="FF8A3D"/>
            </a:solidFill>
            <a:prstDash val="solid"/>
          </a:ln>
        </p:spPr>
      </p:sp>
      <p:sp>
        <p:nvSpPr>
          <p:cNvPr id="8" name="Text 6"/>
          <p:cNvSpPr txBox="1"/>
          <p:nvPr/>
        </p:nvSpPr>
        <p:spPr>
          <a:xfrm>
            <a:off x="7826990" y="1325880"/>
            <a:ext cx="2331720" cy="274320"/>
          </a:xfrm>
          <a:prstGeom prst="rect">
            <a:avLst/>
          </a:prstGeom>
          <a:noFill/>
          <a:ln/>
        </p:spPr>
        <p:txBody>
          <a:bodyPr wrap="square" lIns="0" tIns="0" rIns="0" bIns="0" rtlCol="0" anchor="t"/>
          <a:lstStyle/>
          <a:p>
            <a:pPr algn="r" indent="0" marL="0">
              <a:buNone/>
            </a:pPr>
            <a:r>
              <a:rPr lang="en-US" sz="1200" b="1" dirty="0">
                <a:solidFill>
                  <a:srgbClr val="B4501A"/>
                </a:solidFill>
              </a:rPr>
              <a:t>今天 2026-10-25 ▸</a:t>
            </a:r>
            <a:endParaRPr lang="en-US" sz="1200" dirty="0"/>
          </a:p>
        </p:txBody>
      </p:sp>
      <p:sp>
        <p:nvSpPr>
          <p:cNvPr id="9" name="Text 7"/>
          <p:cNvSpPr txBox="1"/>
          <p:nvPr/>
        </p:nvSpPr>
        <p:spPr>
          <a:xfrm>
            <a:off x="10250150" y="1325880"/>
            <a:ext cx="1895826" cy="274320"/>
          </a:xfrm>
          <a:prstGeom prst="rect">
            <a:avLst/>
          </a:prstGeom>
          <a:noFill/>
          <a:ln/>
        </p:spPr>
        <p:txBody>
          <a:bodyPr wrap="square" lIns="0" tIns="0" rIns="0" bIns="0" rtlCol="0" anchor="t"/>
          <a:lstStyle/>
          <a:p>
            <a:pPr indent="0" marL="0">
              <a:buNone/>
            </a:pPr>
            <a:r>
              <a:rPr lang="en-US" sz="1200" b="1" dirty="0">
                <a:solidFill>
                  <a:srgbClr val="5A2FD3"/>
                </a:solidFill>
              </a:rPr>
              <a:t>🔮展望区（可能变化）</a:t>
            </a:r>
            <a:endParaRPr lang="en-US" sz="1200" dirty="0"/>
          </a:p>
        </p:txBody>
      </p:sp>
      <p:sp>
        <p:nvSpPr>
          <p:cNvPr id="10" name="Shape 8"/>
          <p:cNvSpPr/>
          <p:nvPr/>
        </p:nvSpPr>
        <p:spPr>
          <a:xfrm>
            <a:off x="548640" y="3657600"/>
            <a:ext cx="9655790" cy="0"/>
          </a:xfrm>
          <a:prstGeom prst="line">
            <a:avLst/>
          </a:prstGeom>
          <a:noFill/>
          <a:ln w="38100">
            <a:solidFill>
              <a:srgbClr val="1B2140"/>
            </a:solidFill>
            <a:prstDash val="solid"/>
          </a:ln>
        </p:spPr>
      </p:sp>
      <p:sp>
        <p:nvSpPr>
          <p:cNvPr id="11" name="Shape 9"/>
          <p:cNvSpPr/>
          <p:nvPr/>
        </p:nvSpPr>
        <p:spPr>
          <a:xfrm>
            <a:off x="10204430" y="3657600"/>
            <a:ext cx="1438626" cy="0"/>
          </a:xfrm>
          <a:prstGeom prst="line">
            <a:avLst/>
          </a:prstGeom>
          <a:noFill/>
          <a:ln w="38100">
            <a:solidFill>
              <a:srgbClr val="7B4DFF"/>
            </a:solidFill>
            <a:prstDash val="dash"/>
            <a:tailEnd type="triangle"/>
          </a:ln>
        </p:spPr>
      </p:sp>
      <p:sp>
        <p:nvSpPr>
          <p:cNvPr id="12" name="Shape 10"/>
          <p:cNvSpPr/>
          <p:nvPr/>
        </p:nvSpPr>
        <p:spPr>
          <a:xfrm>
            <a:off x="960120" y="3246120"/>
            <a:ext cx="0" cy="411480"/>
          </a:xfrm>
          <a:prstGeom prst="line">
            <a:avLst/>
          </a:prstGeom>
          <a:noFill/>
          <a:ln w="19050">
            <a:solidFill>
              <a:srgbClr val="2F6FED"/>
            </a:solidFill>
            <a:prstDash val="solid"/>
          </a:ln>
        </p:spPr>
      </p:sp>
      <p:sp>
        <p:nvSpPr>
          <p:cNvPr id="13" name="Shape 11"/>
          <p:cNvSpPr/>
          <p:nvPr/>
        </p:nvSpPr>
        <p:spPr>
          <a:xfrm>
            <a:off x="841248" y="3538728"/>
            <a:ext cx="237744" cy="237744"/>
          </a:xfrm>
          <a:prstGeom prst="ellipse">
            <a:avLst/>
          </a:prstGeom>
          <a:solidFill>
            <a:srgbClr val="2F6FED"/>
          </a:solidFill>
          <a:ln w="19050">
            <a:solidFill>
              <a:srgbClr val="FFFFFF"/>
            </a:solidFill>
            <a:prstDash val="solid"/>
          </a:ln>
        </p:spPr>
      </p:sp>
      <p:sp>
        <p:nvSpPr>
          <p:cNvPr id="14" name="Text 12"/>
          <p:cNvSpPr txBox="1"/>
          <p:nvPr/>
        </p:nvSpPr>
        <p:spPr>
          <a:xfrm>
            <a:off x="321076" y="235000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约1世纪</a:t>
            </a:r>
            <a:endParaRPr lang="en-US" sz="1400" dirty="0"/>
          </a:p>
          <a:p>
            <a:pPr algn="ctr" indent="0" marL="0">
              <a:buNone/>
            </a:pPr>
            <a:r>
              <a:rPr lang="en-US" sz="1500" dirty="0">
                <a:solidFill>
                  <a:srgbClr val="1B2140"/>
                </a:solidFill>
              </a:rPr>
              <a:t>希罗的</a:t>
            </a:r>
            <a:endParaRPr lang="en-US" sz="1400" dirty="0"/>
          </a:p>
          <a:p>
            <a:pPr algn="ctr" indent="0" marL="0">
              <a:buNone/>
            </a:pPr>
            <a:r>
              <a:rPr lang="en-US" sz="1500" dirty="0">
                <a:solidFill>
                  <a:srgbClr val="1B2140"/>
                </a:solidFill>
              </a:rPr>
              <a:t>自动装置</a:t>
            </a:r>
            <a:endParaRPr lang="en-US" sz="1400" dirty="0"/>
          </a:p>
        </p:txBody>
      </p:sp>
      <p:sp>
        <p:nvSpPr>
          <p:cNvPr id="15" name="Shape 13"/>
          <p:cNvSpPr/>
          <p:nvPr/>
        </p:nvSpPr>
        <p:spPr>
          <a:xfrm>
            <a:off x="1644884" y="3657600"/>
            <a:ext cx="0" cy="411480"/>
          </a:xfrm>
          <a:prstGeom prst="line">
            <a:avLst/>
          </a:prstGeom>
          <a:noFill/>
          <a:ln w="19050">
            <a:solidFill>
              <a:srgbClr val="2F6FED"/>
            </a:solidFill>
            <a:prstDash val="solid"/>
          </a:ln>
        </p:spPr>
      </p:sp>
      <p:sp>
        <p:nvSpPr>
          <p:cNvPr id="16" name="Shape 14"/>
          <p:cNvSpPr/>
          <p:nvPr/>
        </p:nvSpPr>
        <p:spPr>
          <a:xfrm>
            <a:off x="1526012" y="3538728"/>
            <a:ext cx="237744" cy="237744"/>
          </a:xfrm>
          <a:prstGeom prst="ellipse">
            <a:avLst/>
          </a:prstGeom>
          <a:solidFill>
            <a:srgbClr val="2F6FED"/>
          </a:solidFill>
          <a:ln w="19050">
            <a:solidFill>
              <a:srgbClr val="FFFFFF"/>
            </a:solidFill>
            <a:prstDash val="solid"/>
          </a:ln>
        </p:spPr>
      </p:sp>
      <p:sp>
        <p:nvSpPr>
          <p:cNvPr id="17" name="Text 15"/>
          <p:cNvSpPr txBox="1"/>
          <p:nvPr/>
        </p:nvSpPr>
        <p:spPr>
          <a:xfrm>
            <a:off x="1005840" y="409651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231</a:t>
            </a:r>
            <a:endParaRPr lang="en-US" sz="1400" dirty="0"/>
          </a:p>
          <a:p>
            <a:pPr algn="ctr" indent="0" marL="0">
              <a:buNone/>
            </a:pPr>
            <a:r>
              <a:rPr lang="en-US" sz="1500" dirty="0">
                <a:solidFill>
                  <a:srgbClr val="1B2140"/>
                </a:solidFill>
              </a:rPr>
              <a:t>木牛流马</a:t>
            </a:r>
            <a:endParaRPr lang="en-US" sz="1400" dirty="0"/>
          </a:p>
        </p:txBody>
      </p:sp>
      <p:sp>
        <p:nvSpPr>
          <p:cNvPr id="18" name="Shape 16"/>
          <p:cNvSpPr/>
          <p:nvPr/>
        </p:nvSpPr>
        <p:spPr>
          <a:xfrm>
            <a:off x="2329647" y="2514600"/>
            <a:ext cx="0" cy="1143000"/>
          </a:xfrm>
          <a:prstGeom prst="line">
            <a:avLst/>
          </a:prstGeom>
          <a:noFill/>
          <a:ln w="19050">
            <a:solidFill>
              <a:srgbClr val="2F6FED"/>
            </a:solidFill>
            <a:prstDash val="solid"/>
          </a:ln>
        </p:spPr>
      </p:sp>
      <p:sp>
        <p:nvSpPr>
          <p:cNvPr id="19" name="Shape 17"/>
          <p:cNvSpPr/>
          <p:nvPr/>
        </p:nvSpPr>
        <p:spPr>
          <a:xfrm>
            <a:off x="2210775" y="3538728"/>
            <a:ext cx="237744" cy="237744"/>
          </a:xfrm>
          <a:prstGeom prst="ellipse">
            <a:avLst/>
          </a:prstGeom>
          <a:solidFill>
            <a:srgbClr val="2F6FED"/>
          </a:solidFill>
          <a:ln w="19050">
            <a:solidFill>
              <a:srgbClr val="FFFFFF"/>
            </a:solidFill>
            <a:prstDash val="solid"/>
          </a:ln>
        </p:spPr>
      </p:sp>
      <p:sp>
        <p:nvSpPr>
          <p:cNvPr id="20" name="Text 18"/>
          <p:cNvSpPr txBox="1"/>
          <p:nvPr/>
        </p:nvSpPr>
        <p:spPr>
          <a:xfrm>
            <a:off x="1690604" y="1618488"/>
            <a:ext cx="1278087" cy="868680"/>
          </a:xfrm>
          <a:prstGeom prst="rect">
            <a:avLst/>
          </a:prstGeom>
          <a:noFill/>
          <a:ln/>
        </p:spPr>
        <p:txBody>
          <a:bodyPr wrap="square" lIns="0" tIns="0" rIns="0" bIns="0" rtlCol="0" anchor="b"/>
          <a:lstStyle/>
          <a:p>
            <a:pPr algn="ctr" indent="0" marL="0">
              <a:buNone/>
            </a:pPr>
            <a:r>
              <a:rPr lang="en-US" sz="1700" b="1" dirty="0">
                <a:solidFill>
                  <a:srgbClr val="1F55C9"/>
                </a:solidFill>
              </a:rPr>
              <a:t>1768—74</a:t>
            </a:r>
            <a:endParaRPr lang="en-US" sz="1400" dirty="0"/>
          </a:p>
          <a:p>
            <a:pPr algn="ctr" indent="0" marL="0">
              <a:buNone/>
            </a:pPr>
            <a:r>
              <a:rPr lang="en-US" sz="1500" dirty="0">
                <a:solidFill>
                  <a:srgbClr val="1B2140"/>
                </a:solidFill>
              </a:rPr>
              <a:t>写字人偶</a:t>
            </a:r>
            <a:endParaRPr lang="en-US" sz="1400" dirty="0"/>
          </a:p>
        </p:txBody>
      </p:sp>
      <p:sp>
        <p:nvSpPr>
          <p:cNvPr id="21" name="Shape 19"/>
          <p:cNvSpPr/>
          <p:nvPr/>
        </p:nvSpPr>
        <p:spPr>
          <a:xfrm>
            <a:off x="3014411" y="3657600"/>
            <a:ext cx="0" cy="1143000"/>
          </a:xfrm>
          <a:prstGeom prst="line">
            <a:avLst/>
          </a:prstGeom>
          <a:noFill/>
          <a:ln w="19050">
            <a:solidFill>
              <a:srgbClr val="0E9AA7"/>
            </a:solidFill>
            <a:prstDash val="solid"/>
          </a:ln>
        </p:spPr>
      </p:sp>
      <p:sp>
        <p:nvSpPr>
          <p:cNvPr id="22" name="Shape 20"/>
          <p:cNvSpPr/>
          <p:nvPr/>
        </p:nvSpPr>
        <p:spPr>
          <a:xfrm>
            <a:off x="2895539" y="3538728"/>
            <a:ext cx="237744" cy="237744"/>
          </a:xfrm>
          <a:prstGeom prst="ellipse">
            <a:avLst/>
          </a:prstGeom>
          <a:solidFill>
            <a:srgbClr val="0E9AA7"/>
          </a:solidFill>
          <a:ln w="19050">
            <a:solidFill>
              <a:srgbClr val="FFFFFF"/>
            </a:solidFill>
            <a:prstDash val="solid"/>
          </a:ln>
        </p:spPr>
      </p:sp>
      <p:sp>
        <p:nvSpPr>
          <p:cNvPr id="23" name="Text 21"/>
          <p:cNvSpPr txBox="1"/>
          <p:nvPr/>
        </p:nvSpPr>
        <p:spPr>
          <a:xfrm>
            <a:off x="2375367" y="4828032"/>
            <a:ext cx="1278087" cy="868680"/>
          </a:xfrm>
          <a:prstGeom prst="rect">
            <a:avLst/>
          </a:prstGeom>
          <a:noFill/>
          <a:ln/>
        </p:spPr>
        <p:txBody>
          <a:bodyPr wrap="square" lIns="0" tIns="0" rIns="0" bIns="0" rtlCol="0" anchor="t"/>
          <a:lstStyle/>
          <a:p>
            <a:pPr algn="ctr" indent="0" marL="0">
              <a:buNone/>
            </a:pPr>
            <a:r>
              <a:rPr lang="en-US" sz="1700" b="1" dirty="0">
                <a:solidFill>
                  <a:srgbClr val="0B7680"/>
                </a:solidFill>
              </a:rPr>
              <a:t>1920</a:t>
            </a:r>
            <a:endParaRPr lang="en-US" sz="1400" dirty="0"/>
          </a:p>
          <a:p>
            <a:pPr algn="ctr" indent="0" marL="0">
              <a:buNone/>
            </a:pPr>
            <a:r>
              <a:rPr lang="en-US" sz="1500" dirty="0">
                <a:solidFill>
                  <a:srgbClr val="1B2140"/>
                </a:solidFill>
              </a:rPr>
              <a:t>《R.U.R.》</a:t>
            </a:r>
            <a:endParaRPr lang="en-US" sz="1400" dirty="0"/>
          </a:p>
        </p:txBody>
      </p:sp>
      <p:sp>
        <p:nvSpPr>
          <p:cNvPr id="24" name="Shape 22"/>
          <p:cNvSpPr/>
          <p:nvPr/>
        </p:nvSpPr>
        <p:spPr>
          <a:xfrm>
            <a:off x="3699175" y="3246120"/>
            <a:ext cx="0" cy="411480"/>
          </a:xfrm>
          <a:prstGeom prst="line">
            <a:avLst/>
          </a:prstGeom>
          <a:noFill/>
          <a:ln w="19050">
            <a:solidFill>
              <a:srgbClr val="0E9AA7"/>
            </a:solidFill>
            <a:prstDash val="solid"/>
          </a:ln>
        </p:spPr>
      </p:sp>
      <p:sp>
        <p:nvSpPr>
          <p:cNvPr id="25" name="Shape 23"/>
          <p:cNvSpPr/>
          <p:nvPr/>
        </p:nvSpPr>
        <p:spPr>
          <a:xfrm>
            <a:off x="3580303" y="3538728"/>
            <a:ext cx="237744" cy="237744"/>
          </a:xfrm>
          <a:prstGeom prst="ellipse">
            <a:avLst/>
          </a:prstGeom>
          <a:solidFill>
            <a:srgbClr val="0E9AA7"/>
          </a:solidFill>
          <a:ln w="19050">
            <a:solidFill>
              <a:srgbClr val="FFFFFF"/>
            </a:solidFill>
            <a:prstDash val="solid"/>
          </a:ln>
        </p:spPr>
      </p:sp>
      <p:sp>
        <p:nvSpPr>
          <p:cNvPr id="26" name="Text 24"/>
          <p:cNvSpPr txBox="1"/>
          <p:nvPr/>
        </p:nvSpPr>
        <p:spPr>
          <a:xfrm>
            <a:off x="3060131" y="2350008"/>
            <a:ext cx="1278087" cy="868680"/>
          </a:xfrm>
          <a:prstGeom prst="rect">
            <a:avLst/>
          </a:prstGeom>
          <a:noFill/>
          <a:ln/>
        </p:spPr>
        <p:txBody>
          <a:bodyPr wrap="square" lIns="0" tIns="0" rIns="0" bIns="0" rtlCol="0" anchor="b"/>
          <a:lstStyle/>
          <a:p>
            <a:pPr algn="ctr" indent="0" marL="0">
              <a:buNone/>
            </a:pPr>
            <a:r>
              <a:rPr lang="en-US" sz="1700" b="1" dirty="0">
                <a:solidFill>
                  <a:srgbClr val="0B7680"/>
                </a:solidFill>
              </a:rPr>
              <a:t>1942</a:t>
            </a:r>
            <a:endParaRPr lang="en-US" sz="1400" dirty="0"/>
          </a:p>
          <a:p>
            <a:pPr algn="ctr" indent="0" marL="0">
              <a:buNone/>
            </a:pPr>
            <a:r>
              <a:rPr lang="en-US" sz="1500" dirty="0">
                <a:solidFill>
                  <a:srgbClr val="1B2140"/>
                </a:solidFill>
              </a:rPr>
              <a:t>三定律</a:t>
            </a:r>
            <a:endParaRPr lang="en-US" sz="1400" dirty="0"/>
          </a:p>
          <a:p>
            <a:pPr algn="ctr" indent="0" marL="0">
              <a:buNone/>
            </a:pPr>
            <a:r>
              <a:rPr lang="en-US" sz="1500" dirty="0">
                <a:solidFill>
                  <a:srgbClr val="1B2140"/>
                </a:solidFill>
              </a:rPr>
              <a:t>【科幻】</a:t>
            </a:r>
            <a:endParaRPr lang="en-US" sz="1400" dirty="0"/>
          </a:p>
        </p:txBody>
      </p:sp>
      <p:sp>
        <p:nvSpPr>
          <p:cNvPr id="27" name="Shape 25"/>
          <p:cNvSpPr/>
          <p:nvPr/>
        </p:nvSpPr>
        <p:spPr>
          <a:xfrm>
            <a:off x="4383938" y="3657600"/>
            <a:ext cx="0" cy="411480"/>
          </a:xfrm>
          <a:prstGeom prst="line">
            <a:avLst/>
          </a:prstGeom>
          <a:noFill/>
          <a:ln w="19050">
            <a:solidFill>
              <a:srgbClr val="FF8A3D"/>
            </a:solidFill>
            <a:prstDash val="solid"/>
          </a:ln>
        </p:spPr>
      </p:sp>
      <p:sp>
        <p:nvSpPr>
          <p:cNvPr id="28" name="Shape 26"/>
          <p:cNvSpPr/>
          <p:nvPr/>
        </p:nvSpPr>
        <p:spPr>
          <a:xfrm>
            <a:off x="4265066" y="3538728"/>
            <a:ext cx="237744" cy="237744"/>
          </a:xfrm>
          <a:prstGeom prst="ellipse">
            <a:avLst/>
          </a:prstGeom>
          <a:solidFill>
            <a:srgbClr val="FF8A3D"/>
          </a:solidFill>
          <a:ln w="19050">
            <a:solidFill>
              <a:srgbClr val="FFFFFF"/>
            </a:solidFill>
            <a:prstDash val="solid"/>
          </a:ln>
        </p:spPr>
      </p:sp>
      <p:sp>
        <p:nvSpPr>
          <p:cNvPr id="29" name="Text 27"/>
          <p:cNvSpPr txBox="1"/>
          <p:nvPr/>
        </p:nvSpPr>
        <p:spPr>
          <a:xfrm>
            <a:off x="3744895" y="4096512"/>
            <a:ext cx="1278087" cy="868680"/>
          </a:xfrm>
          <a:prstGeom prst="rect">
            <a:avLst/>
          </a:prstGeom>
          <a:noFill/>
          <a:ln/>
        </p:spPr>
        <p:txBody>
          <a:bodyPr wrap="square" lIns="0" tIns="0" rIns="0" bIns="0" rtlCol="0" anchor="t"/>
          <a:lstStyle/>
          <a:p>
            <a:pPr algn="ctr" indent="0" marL="0">
              <a:buNone/>
            </a:pPr>
            <a:r>
              <a:rPr lang="en-US" sz="1700" b="1" dirty="0">
                <a:solidFill>
                  <a:srgbClr val="B4501A"/>
                </a:solidFill>
              </a:rPr>
              <a:t>1961</a:t>
            </a:r>
            <a:endParaRPr lang="en-US" sz="1400" dirty="0"/>
          </a:p>
          <a:p>
            <a:pPr algn="ctr" indent="0" marL="0">
              <a:buNone/>
            </a:pPr>
            <a:r>
              <a:rPr lang="en-US" sz="1500" dirty="0">
                <a:solidFill>
                  <a:srgbClr val="1B2140"/>
                </a:solidFill>
              </a:rPr>
              <a:t>Unimate</a:t>
            </a:r>
            <a:endParaRPr lang="en-US" sz="1400" dirty="0"/>
          </a:p>
          <a:p>
            <a:pPr algn="ctr" indent="0" marL="0">
              <a:buNone/>
            </a:pPr>
            <a:r>
              <a:rPr lang="en-US" sz="1500" dirty="0">
                <a:solidFill>
                  <a:srgbClr val="1B2140"/>
                </a:solidFill>
              </a:rPr>
              <a:t>进工厂</a:t>
            </a:r>
            <a:endParaRPr lang="en-US" sz="1400" dirty="0"/>
          </a:p>
        </p:txBody>
      </p:sp>
      <p:sp>
        <p:nvSpPr>
          <p:cNvPr id="30" name="Shape 28"/>
          <p:cNvSpPr/>
          <p:nvPr/>
        </p:nvSpPr>
        <p:spPr>
          <a:xfrm>
            <a:off x="5068702" y="2514600"/>
            <a:ext cx="0" cy="1143000"/>
          </a:xfrm>
          <a:prstGeom prst="line">
            <a:avLst/>
          </a:prstGeom>
          <a:noFill/>
          <a:ln w="19050">
            <a:solidFill>
              <a:srgbClr val="FF8A3D"/>
            </a:solidFill>
            <a:prstDash val="solid"/>
          </a:ln>
        </p:spPr>
      </p:sp>
      <p:sp>
        <p:nvSpPr>
          <p:cNvPr id="31" name="Shape 29"/>
          <p:cNvSpPr/>
          <p:nvPr/>
        </p:nvSpPr>
        <p:spPr>
          <a:xfrm>
            <a:off x="4949830" y="3538728"/>
            <a:ext cx="237744" cy="237744"/>
          </a:xfrm>
          <a:prstGeom prst="ellipse">
            <a:avLst/>
          </a:prstGeom>
          <a:solidFill>
            <a:srgbClr val="FF8A3D"/>
          </a:solidFill>
          <a:ln w="19050">
            <a:solidFill>
              <a:srgbClr val="FFFFFF"/>
            </a:solidFill>
            <a:prstDash val="solid"/>
          </a:ln>
        </p:spPr>
      </p:sp>
      <p:sp>
        <p:nvSpPr>
          <p:cNvPr id="32" name="Text 30"/>
          <p:cNvSpPr txBox="1"/>
          <p:nvPr/>
        </p:nvSpPr>
        <p:spPr>
          <a:xfrm>
            <a:off x="4429658" y="1618488"/>
            <a:ext cx="1278087" cy="868680"/>
          </a:xfrm>
          <a:prstGeom prst="rect">
            <a:avLst/>
          </a:prstGeom>
          <a:noFill/>
          <a:ln/>
        </p:spPr>
        <p:txBody>
          <a:bodyPr wrap="square" lIns="0" tIns="0" rIns="0" bIns="0" rtlCol="0" anchor="b"/>
          <a:lstStyle/>
          <a:p>
            <a:pPr algn="ctr" indent="0" marL="0">
              <a:buNone/>
            </a:pPr>
            <a:r>
              <a:rPr lang="en-US" sz="1700" b="1" dirty="0">
                <a:solidFill>
                  <a:srgbClr val="B4501A"/>
                </a:solidFill>
              </a:rPr>
              <a:t>1973</a:t>
            </a:r>
            <a:endParaRPr lang="en-US" sz="1400" dirty="0"/>
          </a:p>
          <a:p>
            <a:pPr algn="ctr" indent="0" marL="0">
              <a:buNone/>
            </a:pPr>
            <a:r>
              <a:rPr lang="en-US" sz="1500" dirty="0">
                <a:solidFill>
                  <a:srgbClr val="1B2140"/>
                </a:solidFill>
              </a:rPr>
              <a:t>WABOT-1</a:t>
            </a:r>
            <a:endParaRPr lang="en-US" sz="1400" dirty="0"/>
          </a:p>
        </p:txBody>
      </p:sp>
      <p:sp>
        <p:nvSpPr>
          <p:cNvPr id="33" name="Shape 31"/>
          <p:cNvSpPr/>
          <p:nvPr/>
        </p:nvSpPr>
        <p:spPr>
          <a:xfrm>
            <a:off x="5753466" y="3657600"/>
            <a:ext cx="0" cy="1143000"/>
          </a:xfrm>
          <a:prstGeom prst="line">
            <a:avLst/>
          </a:prstGeom>
          <a:noFill/>
          <a:ln w="19050">
            <a:solidFill>
              <a:srgbClr val="22B07D"/>
            </a:solidFill>
            <a:prstDash val="solid"/>
          </a:ln>
        </p:spPr>
      </p:sp>
      <p:sp>
        <p:nvSpPr>
          <p:cNvPr id="34" name="Shape 32"/>
          <p:cNvSpPr/>
          <p:nvPr/>
        </p:nvSpPr>
        <p:spPr>
          <a:xfrm>
            <a:off x="5634594" y="3538728"/>
            <a:ext cx="237744" cy="237744"/>
          </a:xfrm>
          <a:prstGeom prst="ellipse">
            <a:avLst/>
          </a:prstGeom>
          <a:solidFill>
            <a:srgbClr val="22B07D"/>
          </a:solidFill>
          <a:ln w="19050">
            <a:solidFill>
              <a:srgbClr val="FFFFFF"/>
            </a:solidFill>
            <a:prstDash val="solid"/>
          </a:ln>
        </p:spPr>
      </p:sp>
      <p:sp>
        <p:nvSpPr>
          <p:cNvPr id="35" name="Text 33"/>
          <p:cNvSpPr txBox="1"/>
          <p:nvPr/>
        </p:nvSpPr>
        <p:spPr>
          <a:xfrm>
            <a:off x="5114422" y="4828032"/>
            <a:ext cx="1278087" cy="868680"/>
          </a:xfrm>
          <a:prstGeom prst="rect">
            <a:avLst/>
          </a:prstGeom>
          <a:noFill/>
          <a:ln/>
        </p:spPr>
        <p:txBody>
          <a:bodyPr wrap="square" lIns="0" tIns="0" rIns="0" bIns="0" rtlCol="0" anchor="t"/>
          <a:lstStyle/>
          <a:p>
            <a:pPr algn="ctr" indent="0" marL="0">
              <a:buNone/>
            </a:pPr>
            <a:r>
              <a:rPr lang="en-US" sz="1700" b="1" dirty="0">
                <a:solidFill>
                  <a:srgbClr val="16855E"/>
                </a:solidFill>
              </a:rPr>
              <a:t>1997</a:t>
            </a:r>
            <a:endParaRPr lang="en-US" sz="1400" dirty="0"/>
          </a:p>
          <a:p>
            <a:pPr algn="ctr" indent="0" marL="0">
              <a:buNone/>
            </a:pPr>
            <a:r>
              <a:rPr lang="en-US" sz="1500" dirty="0">
                <a:solidFill>
                  <a:srgbClr val="1B2140"/>
                </a:solidFill>
              </a:rPr>
              <a:t>旅居者号</a:t>
            </a:r>
            <a:endParaRPr lang="en-US" sz="1400" dirty="0"/>
          </a:p>
        </p:txBody>
      </p:sp>
      <p:sp>
        <p:nvSpPr>
          <p:cNvPr id="36" name="Shape 34"/>
          <p:cNvSpPr/>
          <p:nvPr/>
        </p:nvSpPr>
        <p:spPr>
          <a:xfrm>
            <a:off x="6438229" y="3246120"/>
            <a:ext cx="0" cy="411480"/>
          </a:xfrm>
          <a:prstGeom prst="line">
            <a:avLst/>
          </a:prstGeom>
          <a:noFill/>
          <a:ln w="19050">
            <a:solidFill>
              <a:srgbClr val="22B07D"/>
            </a:solidFill>
            <a:prstDash val="solid"/>
          </a:ln>
        </p:spPr>
      </p:sp>
      <p:sp>
        <p:nvSpPr>
          <p:cNvPr id="37" name="Shape 35"/>
          <p:cNvSpPr/>
          <p:nvPr/>
        </p:nvSpPr>
        <p:spPr>
          <a:xfrm>
            <a:off x="6319357" y="3538728"/>
            <a:ext cx="237744" cy="237744"/>
          </a:xfrm>
          <a:prstGeom prst="ellipse">
            <a:avLst/>
          </a:prstGeom>
          <a:solidFill>
            <a:srgbClr val="22B07D"/>
          </a:solidFill>
          <a:ln w="19050">
            <a:solidFill>
              <a:srgbClr val="FFFFFF"/>
            </a:solidFill>
            <a:prstDash val="solid"/>
          </a:ln>
        </p:spPr>
      </p:sp>
      <p:sp>
        <p:nvSpPr>
          <p:cNvPr id="38" name="Text 36"/>
          <p:cNvSpPr txBox="1"/>
          <p:nvPr/>
        </p:nvSpPr>
        <p:spPr>
          <a:xfrm>
            <a:off x="5799186" y="2350008"/>
            <a:ext cx="1278087" cy="868680"/>
          </a:xfrm>
          <a:prstGeom prst="rect">
            <a:avLst/>
          </a:prstGeom>
          <a:noFill/>
          <a:ln/>
        </p:spPr>
        <p:txBody>
          <a:bodyPr wrap="square" lIns="0" tIns="0" rIns="0" bIns="0" rtlCol="0" anchor="b"/>
          <a:lstStyle/>
          <a:p>
            <a:pPr algn="ctr" indent="0" marL="0">
              <a:buNone/>
            </a:pPr>
            <a:r>
              <a:rPr lang="en-US" sz="1700" b="1" dirty="0">
                <a:solidFill>
                  <a:srgbClr val="16855E"/>
                </a:solidFill>
              </a:rPr>
              <a:t>2000</a:t>
            </a:r>
            <a:endParaRPr lang="en-US" sz="1400" dirty="0"/>
          </a:p>
          <a:p>
            <a:pPr algn="ctr" indent="0" marL="0">
              <a:buNone/>
            </a:pPr>
            <a:r>
              <a:rPr lang="en-US" sz="1500" dirty="0">
                <a:solidFill>
                  <a:srgbClr val="1B2140"/>
                </a:solidFill>
              </a:rPr>
              <a:t>ASIMO</a:t>
            </a:r>
            <a:endParaRPr lang="en-US" sz="1400" dirty="0"/>
          </a:p>
        </p:txBody>
      </p:sp>
      <p:sp>
        <p:nvSpPr>
          <p:cNvPr id="39" name="Shape 37"/>
          <p:cNvSpPr/>
          <p:nvPr/>
        </p:nvSpPr>
        <p:spPr>
          <a:xfrm>
            <a:off x="7122993" y="3657600"/>
            <a:ext cx="0" cy="411480"/>
          </a:xfrm>
          <a:prstGeom prst="line">
            <a:avLst/>
          </a:prstGeom>
          <a:noFill/>
          <a:ln w="19050">
            <a:solidFill>
              <a:srgbClr val="22B07D"/>
            </a:solidFill>
            <a:prstDash val="solid"/>
          </a:ln>
        </p:spPr>
      </p:sp>
      <p:sp>
        <p:nvSpPr>
          <p:cNvPr id="40" name="Shape 38"/>
          <p:cNvSpPr/>
          <p:nvPr/>
        </p:nvSpPr>
        <p:spPr>
          <a:xfrm>
            <a:off x="7004121" y="3538728"/>
            <a:ext cx="237744" cy="237744"/>
          </a:xfrm>
          <a:prstGeom prst="ellipse">
            <a:avLst/>
          </a:prstGeom>
          <a:solidFill>
            <a:srgbClr val="22B07D"/>
          </a:solidFill>
          <a:ln w="19050">
            <a:solidFill>
              <a:srgbClr val="FFFFFF"/>
            </a:solidFill>
            <a:prstDash val="solid"/>
          </a:ln>
        </p:spPr>
      </p:sp>
      <p:sp>
        <p:nvSpPr>
          <p:cNvPr id="41" name="Text 39"/>
          <p:cNvSpPr txBox="1"/>
          <p:nvPr/>
        </p:nvSpPr>
        <p:spPr>
          <a:xfrm>
            <a:off x="6483949" y="4096512"/>
            <a:ext cx="1278087" cy="868680"/>
          </a:xfrm>
          <a:prstGeom prst="rect">
            <a:avLst/>
          </a:prstGeom>
          <a:noFill/>
          <a:ln/>
        </p:spPr>
        <p:txBody>
          <a:bodyPr wrap="square" lIns="0" tIns="0" rIns="0" bIns="0" rtlCol="0" anchor="t"/>
          <a:lstStyle/>
          <a:p>
            <a:pPr algn="ctr" indent="0" marL="0">
              <a:buNone/>
            </a:pPr>
            <a:r>
              <a:rPr lang="en-US" sz="1700" b="1" dirty="0">
                <a:solidFill>
                  <a:srgbClr val="16855E"/>
                </a:solidFill>
              </a:rPr>
              <a:t>2002</a:t>
            </a:r>
            <a:endParaRPr lang="en-US" sz="1400" dirty="0"/>
          </a:p>
          <a:p>
            <a:pPr algn="ctr" indent="0" marL="0">
              <a:buNone/>
            </a:pPr>
            <a:r>
              <a:rPr lang="en-US" sz="1500" dirty="0">
                <a:solidFill>
                  <a:srgbClr val="1B2140"/>
                </a:solidFill>
              </a:rPr>
              <a:t>Roomba上市</a:t>
            </a:r>
            <a:endParaRPr lang="en-US" sz="1400" dirty="0"/>
          </a:p>
        </p:txBody>
      </p:sp>
      <p:sp>
        <p:nvSpPr>
          <p:cNvPr id="42" name="Shape 40"/>
          <p:cNvSpPr/>
          <p:nvPr/>
        </p:nvSpPr>
        <p:spPr>
          <a:xfrm>
            <a:off x="7807757" y="2514600"/>
            <a:ext cx="0" cy="1143000"/>
          </a:xfrm>
          <a:prstGeom prst="line">
            <a:avLst/>
          </a:prstGeom>
          <a:noFill/>
          <a:ln w="19050">
            <a:solidFill>
              <a:srgbClr val="D9467A"/>
            </a:solidFill>
            <a:prstDash val="solid"/>
          </a:ln>
        </p:spPr>
      </p:sp>
      <p:sp>
        <p:nvSpPr>
          <p:cNvPr id="43" name="Shape 41"/>
          <p:cNvSpPr/>
          <p:nvPr/>
        </p:nvSpPr>
        <p:spPr>
          <a:xfrm>
            <a:off x="7688885" y="3538728"/>
            <a:ext cx="237744" cy="237744"/>
          </a:xfrm>
          <a:prstGeom prst="ellipse">
            <a:avLst/>
          </a:prstGeom>
          <a:solidFill>
            <a:srgbClr val="D9467A"/>
          </a:solidFill>
          <a:ln w="19050">
            <a:solidFill>
              <a:srgbClr val="FFFFFF"/>
            </a:solidFill>
            <a:prstDash val="solid"/>
          </a:ln>
        </p:spPr>
      </p:sp>
      <p:sp>
        <p:nvSpPr>
          <p:cNvPr id="44" name="Text 42"/>
          <p:cNvSpPr txBox="1"/>
          <p:nvPr/>
        </p:nvSpPr>
        <p:spPr>
          <a:xfrm>
            <a:off x="7168713" y="1618488"/>
            <a:ext cx="1278087" cy="868680"/>
          </a:xfrm>
          <a:prstGeom prst="rect">
            <a:avLst/>
          </a:prstGeom>
          <a:noFill/>
          <a:ln/>
        </p:spPr>
        <p:txBody>
          <a:bodyPr wrap="square" lIns="0" tIns="0" rIns="0" bIns="0" rtlCol="0" anchor="b"/>
          <a:lstStyle/>
          <a:p>
            <a:pPr algn="ctr" indent="0" marL="0">
              <a:buNone/>
            </a:pPr>
            <a:r>
              <a:rPr lang="en-US" sz="1700" b="1" dirty="0">
                <a:solidFill>
                  <a:srgbClr val="B0305E"/>
                </a:solidFill>
              </a:rPr>
              <a:t>2013</a:t>
            </a:r>
            <a:endParaRPr lang="en-US" sz="1400" dirty="0"/>
          </a:p>
          <a:p>
            <a:pPr algn="ctr" indent="0" marL="0">
              <a:buNone/>
            </a:pPr>
            <a:r>
              <a:rPr lang="en-US" sz="1500" dirty="0">
                <a:solidFill>
                  <a:srgbClr val="1B2140"/>
                </a:solidFill>
              </a:rPr>
              <a:t>Atlas</a:t>
            </a:r>
            <a:endParaRPr lang="en-US" sz="1400" dirty="0"/>
          </a:p>
        </p:txBody>
      </p:sp>
      <p:sp>
        <p:nvSpPr>
          <p:cNvPr id="45" name="Shape 43"/>
          <p:cNvSpPr/>
          <p:nvPr/>
        </p:nvSpPr>
        <p:spPr>
          <a:xfrm>
            <a:off x="8492520" y="3657600"/>
            <a:ext cx="0" cy="1143000"/>
          </a:xfrm>
          <a:prstGeom prst="line">
            <a:avLst/>
          </a:prstGeom>
          <a:noFill/>
          <a:ln w="19050">
            <a:solidFill>
              <a:srgbClr val="D9467A"/>
            </a:solidFill>
            <a:prstDash val="solid"/>
          </a:ln>
        </p:spPr>
      </p:sp>
      <p:sp>
        <p:nvSpPr>
          <p:cNvPr id="46" name="Shape 44"/>
          <p:cNvSpPr/>
          <p:nvPr/>
        </p:nvSpPr>
        <p:spPr>
          <a:xfrm>
            <a:off x="8373648" y="3538728"/>
            <a:ext cx="237744" cy="237744"/>
          </a:xfrm>
          <a:prstGeom prst="ellipse">
            <a:avLst/>
          </a:prstGeom>
          <a:solidFill>
            <a:srgbClr val="D9467A"/>
          </a:solidFill>
          <a:ln w="19050">
            <a:solidFill>
              <a:srgbClr val="FFFFFF"/>
            </a:solidFill>
            <a:prstDash val="solid"/>
          </a:ln>
        </p:spPr>
      </p:sp>
      <p:sp>
        <p:nvSpPr>
          <p:cNvPr id="47" name="Text 45"/>
          <p:cNvSpPr txBox="1"/>
          <p:nvPr/>
        </p:nvSpPr>
        <p:spPr>
          <a:xfrm>
            <a:off x="7853477" y="4828032"/>
            <a:ext cx="1278087" cy="868680"/>
          </a:xfrm>
          <a:prstGeom prst="rect">
            <a:avLst/>
          </a:prstGeom>
          <a:noFill/>
          <a:ln/>
        </p:spPr>
        <p:txBody>
          <a:bodyPr wrap="square" lIns="0" tIns="0" rIns="0" bIns="0" rtlCol="0" anchor="t"/>
          <a:lstStyle/>
          <a:p>
            <a:pPr algn="ctr" indent="0" marL="0">
              <a:buNone/>
            </a:pPr>
            <a:r>
              <a:rPr lang="en-US" sz="1700" b="1" dirty="0">
                <a:solidFill>
                  <a:srgbClr val="B0305E"/>
                </a:solidFill>
              </a:rPr>
              <a:t>2021</a:t>
            </a:r>
            <a:endParaRPr lang="en-US" sz="1400" dirty="0"/>
          </a:p>
          <a:p>
            <a:pPr algn="ctr" indent="0" marL="0">
              <a:buNone/>
            </a:pPr>
            <a:r>
              <a:rPr lang="en-US" sz="1500" dirty="0">
                <a:solidFill>
                  <a:srgbClr val="1B2140"/>
                </a:solidFill>
              </a:rPr>
              <a:t>祝融号</a:t>
            </a:r>
            <a:endParaRPr lang="en-US" sz="1400" dirty="0"/>
          </a:p>
        </p:txBody>
      </p:sp>
      <p:sp>
        <p:nvSpPr>
          <p:cNvPr id="48" name="Shape 46"/>
          <p:cNvSpPr/>
          <p:nvPr/>
        </p:nvSpPr>
        <p:spPr>
          <a:xfrm>
            <a:off x="9177284" y="3246120"/>
            <a:ext cx="0" cy="411480"/>
          </a:xfrm>
          <a:prstGeom prst="line">
            <a:avLst/>
          </a:prstGeom>
          <a:noFill/>
          <a:ln w="19050">
            <a:solidFill>
              <a:srgbClr val="B7791F"/>
            </a:solidFill>
            <a:prstDash val="solid"/>
          </a:ln>
        </p:spPr>
      </p:sp>
      <p:sp>
        <p:nvSpPr>
          <p:cNvPr id="49" name="Shape 47"/>
          <p:cNvSpPr/>
          <p:nvPr/>
        </p:nvSpPr>
        <p:spPr>
          <a:xfrm>
            <a:off x="9058412" y="3538728"/>
            <a:ext cx="237744" cy="237744"/>
          </a:xfrm>
          <a:prstGeom prst="ellipse">
            <a:avLst/>
          </a:prstGeom>
          <a:solidFill>
            <a:srgbClr val="B7791F"/>
          </a:solidFill>
          <a:ln w="19050">
            <a:solidFill>
              <a:srgbClr val="FFFFFF"/>
            </a:solidFill>
            <a:prstDash val="solid"/>
          </a:ln>
        </p:spPr>
      </p:sp>
      <p:sp>
        <p:nvSpPr>
          <p:cNvPr id="50" name="Text 48"/>
          <p:cNvSpPr txBox="1"/>
          <p:nvPr/>
        </p:nvSpPr>
        <p:spPr>
          <a:xfrm>
            <a:off x="8538240" y="2350008"/>
            <a:ext cx="1278087" cy="868680"/>
          </a:xfrm>
          <a:prstGeom prst="rect">
            <a:avLst/>
          </a:prstGeom>
          <a:noFill/>
          <a:ln/>
        </p:spPr>
        <p:txBody>
          <a:bodyPr wrap="square" lIns="0" tIns="0" rIns="0" bIns="0" rtlCol="0" anchor="b"/>
          <a:lstStyle/>
          <a:p>
            <a:pPr algn="ctr" indent="0" marL="0">
              <a:buNone/>
            </a:pPr>
            <a:r>
              <a:rPr lang="en-US" sz="1700" b="1" dirty="0">
                <a:solidFill>
                  <a:srgbClr val="8A5A12"/>
                </a:solidFill>
              </a:rPr>
              <a:t>2026</a:t>
            </a:r>
            <a:endParaRPr lang="en-US" sz="1400" dirty="0"/>
          </a:p>
          <a:p>
            <a:pPr algn="ctr" indent="0" marL="0">
              <a:buNone/>
            </a:pPr>
            <a:r>
              <a:rPr lang="en-US" sz="1500" dirty="0">
                <a:solidFill>
                  <a:srgbClr val="1B2140"/>
                </a:solidFill>
              </a:rPr>
              <a:t>机器人半马</a:t>
            </a:r>
            <a:endParaRPr lang="en-US" sz="1400" dirty="0"/>
          </a:p>
        </p:txBody>
      </p:sp>
      <p:sp>
        <p:nvSpPr>
          <p:cNvPr id="51" name="Shape 49"/>
          <p:cNvSpPr/>
          <p:nvPr/>
        </p:nvSpPr>
        <p:spPr>
          <a:xfrm>
            <a:off x="9862048" y="3657600"/>
            <a:ext cx="0" cy="411480"/>
          </a:xfrm>
          <a:prstGeom prst="line">
            <a:avLst/>
          </a:prstGeom>
          <a:noFill/>
          <a:ln w="19050">
            <a:solidFill>
              <a:srgbClr val="B7791F"/>
            </a:solidFill>
            <a:prstDash val="solid"/>
          </a:ln>
        </p:spPr>
      </p:sp>
      <p:sp>
        <p:nvSpPr>
          <p:cNvPr id="52" name="Shape 50"/>
          <p:cNvSpPr/>
          <p:nvPr/>
        </p:nvSpPr>
        <p:spPr>
          <a:xfrm>
            <a:off x="9743176" y="3538728"/>
            <a:ext cx="237744" cy="237744"/>
          </a:xfrm>
          <a:prstGeom prst="ellipse">
            <a:avLst/>
          </a:prstGeom>
          <a:solidFill>
            <a:srgbClr val="B7791F"/>
          </a:solidFill>
          <a:ln w="19050">
            <a:solidFill>
              <a:srgbClr val="FFFFFF"/>
            </a:solidFill>
            <a:prstDash val="solid"/>
          </a:ln>
        </p:spPr>
      </p:sp>
      <p:sp>
        <p:nvSpPr>
          <p:cNvPr id="53" name="Text 51"/>
          <p:cNvSpPr txBox="1"/>
          <p:nvPr/>
        </p:nvSpPr>
        <p:spPr>
          <a:xfrm>
            <a:off x="9223004" y="4096512"/>
            <a:ext cx="1278087" cy="868680"/>
          </a:xfrm>
          <a:prstGeom prst="rect">
            <a:avLst/>
          </a:prstGeom>
          <a:noFill/>
          <a:ln/>
        </p:spPr>
        <p:txBody>
          <a:bodyPr wrap="square" lIns="0" tIns="0" rIns="0" bIns="0" rtlCol="0" anchor="t"/>
          <a:lstStyle/>
          <a:p>
            <a:pPr algn="ctr" indent="0" marL="0">
              <a:buNone/>
            </a:pPr>
            <a:r>
              <a:rPr lang="en-US" sz="1700" b="1" dirty="0">
                <a:solidFill>
                  <a:srgbClr val="8A5A12"/>
                </a:solidFill>
              </a:rPr>
              <a:t>2025</a:t>
            </a:r>
            <a:endParaRPr lang="en-US" sz="1400" dirty="0"/>
          </a:p>
          <a:p>
            <a:pPr algn="ctr" indent="0" marL="0">
              <a:buNone/>
            </a:pPr>
            <a:r>
              <a:rPr lang="en-US" sz="1500" dirty="0">
                <a:solidFill>
                  <a:srgbClr val="1B2140"/>
                </a:solidFill>
              </a:rPr>
              <a:t>工业机器人</a:t>
            </a:r>
            <a:endParaRPr lang="en-US" sz="1400" dirty="0"/>
          </a:p>
          <a:p>
            <a:pPr algn="ctr" indent="0" marL="0">
              <a:buNone/>
            </a:pPr>
            <a:r>
              <a:rPr lang="en-US" sz="1500" dirty="0">
                <a:solidFill>
                  <a:srgbClr val="1B2140"/>
                </a:solidFill>
              </a:rPr>
              <a:t>约500万台</a:t>
            </a:r>
            <a:endParaRPr lang="en-US" sz="1400" dirty="0"/>
          </a:p>
        </p:txBody>
      </p:sp>
      <p:sp>
        <p:nvSpPr>
          <p:cNvPr id="54" name="Shape 52"/>
          <p:cNvSpPr/>
          <p:nvPr/>
        </p:nvSpPr>
        <p:spPr>
          <a:xfrm>
            <a:off x="10546812" y="2514600"/>
            <a:ext cx="0" cy="1143000"/>
          </a:xfrm>
          <a:prstGeom prst="line">
            <a:avLst/>
          </a:prstGeom>
          <a:noFill/>
          <a:ln w="19050">
            <a:solidFill>
              <a:srgbClr val="7B4DFF"/>
            </a:solidFill>
            <a:prstDash val="solid"/>
          </a:ln>
        </p:spPr>
      </p:sp>
      <p:sp>
        <p:nvSpPr>
          <p:cNvPr id="55" name="Shape 53"/>
          <p:cNvSpPr/>
          <p:nvPr/>
        </p:nvSpPr>
        <p:spPr>
          <a:xfrm>
            <a:off x="10427940" y="3538728"/>
            <a:ext cx="237744" cy="237744"/>
          </a:xfrm>
          <a:prstGeom prst="ellipse">
            <a:avLst/>
          </a:prstGeom>
          <a:solidFill>
            <a:srgbClr val="FFFFFF"/>
          </a:solidFill>
          <a:ln w="25400">
            <a:solidFill>
              <a:srgbClr val="7B4DFF"/>
            </a:solidFill>
            <a:prstDash val="sysDot"/>
          </a:ln>
        </p:spPr>
      </p:sp>
      <p:sp>
        <p:nvSpPr>
          <p:cNvPr id="56" name="Text 54"/>
          <p:cNvSpPr txBox="1"/>
          <p:nvPr/>
        </p:nvSpPr>
        <p:spPr>
          <a:xfrm>
            <a:off x="9907768" y="1618488"/>
            <a:ext cx="1278087" cy="868680"/>
          </a:xfrm>
          <a:prstGeom prst="rect">
            <a:avLst/>
          </a:prstGeom>
          <a:noFill/>
          <a:ln/>
        </p:spPr>
        <p:txBody>
          <a:bodyPr wrap="square" lIns="0" tIns="0" rIns="0" bIns="0" rtlCol="0" anchor="b"/>
          <a:lstStyle/>
          <a:p>
            <a:pPr algn="ctr" indent="0" marL="0">
              <a:buNone/>
            </a:pPr>
            <a:r>
              <a:rPr lang="en-US" sz="1700" b="1" dirty="0">
                <a:solidFill>
                  <a:srgbClr val="5A2FD3"/>
                </a:solidFill>
              </a:rPr>
              <a:t>2027.1</a:t>
            </a:r>
            <a:endParaRPr lang="en-US" sz="1400" dirty="0"/>
          </a:p>
          <a:p>
            <a:pPr algn="ctr" indent="0" marL="0">
              <a:buNone/>
            </a:pPr>
            <a:r>
              <a:rPr lang="en-US" sz="1500" dirty="0">
                <a:solidFill>
                  <a:srgbClr val="1B2140"/>
                </a:solidFill>
              </a:rPr>
              <a:t>欧盟机器</a:t>
            </a:r>
            <a:endParaRPr lang="en-US" sz="1400" dirty="0"/>
          </a:p>
          <a:p>
            <a:pPr algn="ctr" indent="0" marL="0">
              <a:buNone/>
            </a:pPr>
            <a:r>
              <a:rPr lang="en-US" sz="1500" dirty="0">
                <a:solidFill>
                  <a:srgbClr val="1B2140"/>
                </a:solidFill>
              </a:rPr>
              <a:t>条例适用</a:t>
            </a:r>
            <a:endParaRPr lang="en-US" sz="1400" dirty="0"/>
          </a:p>
        </p:txBody>
      </p:sp>
      <p:sp>
        <p:nvSpPr>
          <p:cNvPr id="57" name="Shape 55"/>
          <p:cNvSpPr/>
          <p:nvPr/>
        </p:nvSpPr>
        <p:spPr>
          <a:xfrm>
            <a:off x="11231575" y="3657600"/>
            <a:ext cx="0" cy="1143000"/>
          </a:xfrm>
          <a:prstGeom prst="line">
            <a:avLst/>
          </a:prstGeom>
          <a:noFill/>
          <a:ln w="19050">
            <a:solidFill>
              <a:srgbClr val="2F6FED"/>
            </a:solidFill>
            <a:prstDash val="solid"/>
          </a:ln>
        </p:spPr>
      </p:sp>
      <p:sp>
        <p:nvSpPr>
          <p:cNvPr id="58" name="Shape 56"/>
          <p:cNvSpPr/>
          <p:nvPr/>
        </p:nvSpPr>
        <p:spPr>
          <a:xfrm>
            <a:off x="11112703" y="3538728"/>
            <a:ext cx="237744" cy="237744"/>
          </a:xfrm>
          <a:prstGeom prst="ellipse">
            <a:avLst/>
          </a:prstGeom>
          <a:solidFill>
            <a:srgbClr val="FFFFFF"/>
          </a:solidFill>
          <a:ln w="25400">
            <a:solidFill>
              <a:srgbClr val="7B4DFF"/>
            </a:solidFill>
            <a:prstDash val="sysDot"/>
          </a:ln>
        </p:spPr>
      </p:sp>
      <p:sp>
        <p:nvSpPr>
          <p:cNvPr id="59" name="Text 57"/>
          <p:cNvSpPr txBox="1"/>
          <p:nvPr/>
        </p:nvSpPr>
        <p:spPr>
          <a:xfrm>
            <a:off x="10592532" y="4828032"/>
            <a:ext cx="1278087" cy="868680"/>
          </a:xfrm>
          <a:prstGeom prst="rect">
            <a:avLst/>
          </a:prstGeom>
          <a:noFill/>
          <a:ln/>
        </p:spPr>
        <p:txBody>
          <a:bodyPr wrap="square" lIns="0" tIns="0" rIns="0" bIns="0" rtlCol="0" anchor="t"/>
          <a:lstStyle/>
          <a:p>
            <a:pPr algn="ctr" indent="0" marL="0">
              <a:buNone/>
            </a:pPr>
            <a:r>
              <a:rPr lang="en-US" sz="1700" b="1" dirty="0">
                <a:solidFill>
                  <a:srgbClr val="1F55C9"/>
                </a:solidFill>
              </a:rPr>
              <a:t>2040</a:t>
            </a:r>
            <a:endParaRPr lang="en-US" sz="1400" dirty="0"/>
          </a:p>
          <a:p>
            <a:pPr algn="ctr" indent="0" marL="0">
              <a:buNone/>
            </a:pPr>
            <a:r>
              <a:rPr lang="en-US" sz="1500" dirty="0">
                <a:solidFill>
                  <a:srgbClr val="1B2140"/>
                </a:solidFill>
              </a:rPr>
              <a:t>日本护理</a:t>
            </a:r>
            <a:endParaRPr lang="en-US" sz="1400" dirty="0"/>
          </a:p>
          <a:p>
            <a:pPr algn="ctr" indent="0" marL="0">
              <a:buNone/>
            </a:pPr>
            <a:r>
              <a:rPr lang="en-US" sz="1500" dirty="0">
                <a:solidFill>
                  <a:srgbClr val="1B2140"/>
                </a:solidFill>
              </a:rPr>
              <a:t>需求推算</a:t>
            </a:r>
            <a:endParaRPr lang="en-US" sz="1400" dirty="0"/>
          </a:p>
        </p:txBody>
      </p:sp>
      <p:sp>
        <p:nvSpPr>
          <p:cNvPr id="60" name="Text 58"/>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61" name="Shape 59"/>
          <p:cNvSpPr/>
          <p:nvPr/>
        </p:nvSpPr>
        <p:spPr>
          <a:xfrm>
            <a:off x="1280160" y="5806440"/>
            <a:ext cx="164592" cy="164592"/>
          </a:xfrm>
          <a:prstGeom prst="ellipse">
            <a:avLst/>
          </a:prstGeom>
          <a:solidFill>
            <a:srgbClr val="2F6FED"/>
          </a:solidFill>
          <a:ln/>
        </p:spPr>
      </p:sp>
      <p:sp>
        <p:nvSpPr>
          <p:cNvPr id="62" name="Text 60"/>
          <p:cNvSpPr txBox="1"/>
          <p:nvPr/>
        </p:nvSpPr>
        <p:spPr>
          <a:xfrm>
            <a:off x="1517904" y="5715000"/>
            <a:ext cx="1052627" cy="329184"/>
          </a:xfrm>
          <a:prstGeom prst="rect">
            <a:avLst/>
          </a:prstGeom>
          <a:noFill/>
          <a:ln/>
        </p:spPr>
        <p:txBody>
          <a:bodyPr wrap="square" lIns="0" tIns="0" rIns="0" bIns="0" rtlCol="0" anchor="ctr"/>
          <a:lstStyle/>
          <a:p>
            <a:pPr indent="0" marL="0">
              <a:buNone/>
            </a:pPr>
            <a:r>
              <a:rPr lang="en-US" sz="1400" dirty="0">
                <a:solidFill>
                  <a:schemeClr val="tx1"/>
                </a:solidFill>
              </a:rPr>
              <a:t>古代—1899</a:t>
            </a:r>
            <a:endParaRPr lang="en-US" sz="1400" dirty="0"/>
          </a:p>
        </p:txBody>
      </p:sp>
      <p:sp>
        <p:nvSpPr>
          <p:cNvPr id="63" name="Shape 61"/>
          <p:cNvSpPr/>
          <p:nvPr/>
        </p:nvSpPr>
        <p:spPr>
          <a:xfrm>
            <a:off x="2621107" y="5806440"/>
            <a:ext cx="164592" cy="164592"/>
          </a:xfrm>
          <a:prstGeom prst="ellipse">
            <a:avLst/>
          </a:prstGeom>
          <a:solidFill>
            <a:srgbClr val="0E9AA7"/>
          </a:solidFill>
          <a:ln/>
        </p:spPr>
      </p:sp>
      <p:sp>
        <p:nvSpPr>
          <p:cNvPr id="64" name="Text 62"/>
          <p:cNvSpPr txBox="1"/>
          <p:nvPr/>
        </p:nvSpPr>
        <p:spPr>
          <a:xfrm>
            <a:off x="2858851"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1900—1959</a:t>
            </a:r>
            <a:endParaRPr lang="en-US" sz="1400" dirty="0"/>
          </a:p>
        </p:txBody>
      </p:sp>
      <p:sp>
        <p:nvSpPr>
          <p:cNvPr id="65" name="Shape 63"/>
          <p:cNvSpPr/>
          <p:nvPr/>
        </p:nvSpPr>
        <p:spPr>
          <a:xfrm>
            <a:off x="4052519" y="5806440"/>
            <a:ext cx="164592" cy="164592"/>
          </a:xfrm>
          <a:prstGeom prst="ellipse">
            <a:avLst/>
          </a:prstGeom>
          <a:solidFill>
            <a:srgbClr val="FF8A3D"/>
          </a:solidFill>
          <a:ln/>
        </p:spPr>
      </p:sp>
      <p:sp>
        <p:nvSpPr>
          <p:cNvPr id="66" name="Text 64"/>
          <p:cNvSpPr txBox="1"/>
          <p:nvPr/>
        </p:nvSpPr>
        <p:spPr>
          <a:xfrm>
            <a:off x="4290263"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1960—1989</a:t>
            </a:r>
            <a:endParaRPr lang="en-US" sz="1400" dirty="0"/>
          </a:p>
        </p:txBody>
      </p:sp>
      <p:sp>
        <p:nvSpPr>
          <p:cNvPr id="67" name="Shape 65"/>
          <p:cNvSpPr/>
          <p:nvPr/>
        </p:nvSpPr>
        <p:spPr>
          <a:xfrm>
            <a:off x="5483931" y="5806440"/>
            <a:ext cx="164592" cy="164592"/>
          </a:xfrm>
          <a:prstGeom prst="ellipse">
            <a:avLst/>
          </a:prstGeom>
          <a:solidFill>
            <a:srgbClr val="22B07D"/>
          </a:solidFill>
          <a:ln/>
        </p:spPr>
      </p:sp>
      <p:sp>
        <p:nvSpPr>
          <p:cNvPr id="68" name="Text 66"/>
          <p:cNvSpPr txBox="1"/>
          <p:nvPr/>
        </p:nvSpPr>
        <p:spPr>
          <a:xfrm>
            <a:off x="5721675"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1990—2009</a:t>
            </a:r>
            <a:endParaRPr lang="en-US" sz="1400" dirty="0"/>
          </a:p>
        </p:txBody>
      </p:sp>
      <p:sp>
        <p:nvSpPr>
          <p:cNvPr id="69" name="Shape 67"/>
          <p:cNvSpPr/>
          <p:nvPr/>
        </p:nvSpPr>
        <p:spPr>
          <a:xfrm>
            <a:off x="6915343" y="5806440"/>
            <a:ext cx="164592" cy="164592"/>
          </a:xfrm>
          <a:prstGeom prst="ellipse">
            <a:avLst/>
          </a:prstGeom>
          <a:solidFill>
            <a:srgbClr val="D9467A"/>
          </a:solidFill>
          <a:ln/>
        </p:spPr>
      </p:sp>
      <p:sp>
        <p:nvSpPr>
          <p:cNvPr id="70" name="Text 68"/>
          <p:cNvSpPr txBox="1"/>
          <p:nvPr/>
        </p:nvSpPr>
        <p:spPr>
          <a:xfrm>
            <a:off x="715308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2010—2023</a:t>
            </a:r>
            <a:endParaRPr lang="en-US" sz="1400" dirty="0"/>
          </a:p>
        </p:txBody>
      </p:sp>
      <p:sp>
        <p:nvSpPr>
          <p:cNvPr id="71" name="Shape 69"/>
          <p:cNvSpPr/>
          <p:nvPr/>
        </p:nvSpPr>
        <p:spPr>
          <a:xfrm>
            <a:off x="8346755" y="5806440"/>
            <a:ext cx="164592" cy="164592"/>
          </a:xfrm>
          <a:prstGeom prst="ellipse">
            <a:avLst/>
          </a:prstGeom>
          <a:solidFill>
            <a:srgbClr val="B7791F"/>
          </a:solidFill>
          <a:ln/>
        </p:spPr>
      </p:sp>
      <p:sp>
        <p:nvSpPr>
          <p:cNvPr id="72" name="Text 70"/>
          <p:cNvSpPr txBox="1"/>
          <p:nvPr/>
        </p:nvSpPr>
        <p:spPr>
          <a:xfrm>
            <a:off x="8584499"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2024—2026</a:t>
            </a:r>
            <a:endParaRPr lang="en-US" sz="1400" dirty="0"/>
          </a:p>
        </p:txBody>
      </p:sp>
      <p:sp>
        <p:nvSpPr>
          <p:cNvPr id="73" name="Shape 71"/>
          <p:cNvSpPr/>
          <p:nvPr/>
        </p:nvSpPr>
        <p:spPr>
          <a:xfrm>
            <a:off x="9778167" y="5806440"/>
            <a:ext cx="164592" cy="164592"/>
          </a:xfrm>
          <a:prstGeom prst="ellipse">
            <a:avLst/>
          </a:prstGeom>
          <a:solidFill>
            <a:srgbClr val="7B4DFF"/>
          </a:solidFill>
          <a:ln/>
        </p:spPr>
      </p:sp>
      <p:sp>
        <p:nvSpPr>
          <p:cNvPr id="74" name="Text 72"/>
          <p:cNvSpPr txBox="1"/>
          <p:nvPr/>
        </p:nvSpPr>
        <p:spPr>
          <a:xfrm>
            <a:off x="10015911" y="5715000"/>
            <a:ext cx="1576568" cy="329184"/>
          </a:xfrm>
          <a:prstGeom prst="rect">
            <a:avLst/>
          </a:prstGeom>
          <a:noFill/>
          <a:ln/>
        </p:spPr>
        <p:txBody>
          <a:bodyPr wrap="square" lIns="0" tIns="0" rIns="0" bIns="0" rtlCol="0" anchor="ctr"/>
          <a:lstStyle/>
          <a:p>
            <a:pPr indent="0" marL="0">
              <a:buNone/>
            </a:pPr>
            <a:r>
              <a:rPr lang="en-US" sz="1400" dirty="0">
                <a:solidFill>
                  <a:schemeClr val="tx1"/>
                </a:solidFill>
              </a:rPr>
              <a:t>2027—2035 展望</a:t>
            </a:r>
            <a:endParaRPr lang="en-US" sz="1400" dirty="0"/>
          </a:p>
        </p:txBody>
      </p:sp>
      <p:sp>
        <p:nvSpPr>
          <p:cNvPr id="75" name="Text 7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来源：MacTutor数学史档案、维基文库、瑞士资讯、捷克外交部、科幻百科全书SFE、美国国家发明家名人堂、Robohub、早稻田大学、NASA、本田、iRobot 等（访问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机器人的历史</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从自动装置到写字人偶</a:t>
            </a:r>
            <a:endParaRPr lang="en-US" sz="3600" dirty="0"/>
          </a:p>
        </p:txBody>
      </p:sp>
      <p:sp>
        <p:nvSpPr>
          <p:cNvPr id="5" name="事件卡-heron"/>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09456" cy="310896"/>
          </a:xfrm>
          <a:prstGeom prst="roundRect">
            <a:avLst>
              <a:gd name="adj" fmla="val 50000"/>
            </a:avLst>
          </a:prstGeom>
          <a:solidFill>
            <a:schemeClr val="accent2"/>
          </a:solidFill>
          <a:ln/>
        </p:spPr>
      </p:sp>
      <p:sp>
        <p:nvSpPr>
          <p:cNvPr id="7" name="Text 5"/>
          <p:cNvSpPr txBox="1"/>
          <p:nvPr/>
        </p:nvSpPr>
        <p:spPr>
          <a:xfrm>
            <a:off x="731520" y="1572768"/>
            <a:ext cx="1409456" cy="310896"/>
          </a:xfrm>
          <a:prstGeom prst="rect">
            <a:avLst/>
          </a:prstGeom>
          <a:noFill/>
          <a:ln/>
        </p:spPr>
        <p:txBody>
          <a:bodyPr wrap="square" lIns="0" tIns="0" rIns="0" bIns="0" rtlCol="0" anchor="ctr"/>
          <a:lstStyle/>
          <a:p>
            <a:pPr algn="ctr" indent="0" marL="0">
              <a:buNone/>
            </a:pPr>
            <a:r>
              <a:rPr lang="en-US" sz="1400" b="1" dirty="0">
                <a:solidFill>
                  <a:schemeClr val="tx1"/>
                </a:solidFill>
              </a:rPr>
              <a:t>约公元1世纪</a:t>
            </a:r>
            <a:endParaRPr lang="en-US" sz="1400" dirty="0"/>
          </a:p>
        </p:txBody>
      </p:sp>
      <p:sp>
        <p:nvSpPr>
          <p:cNvPr id="8" name="Shape 6"/>
          <p:cNvSpPr/>
          <p:nvPr/>
        </p:nvSpPr>
        <p:spPr>
          <a:xfrm>
            <a:off x="731520" y="1975104"/>
            <a:ext cx="2033016" cy="274320"/>
          </a:xfrm>
          <a:prstGeom prst="roundRect">
            <a:avLst>
              <a:gd name="adj" fmla="val 50000"/>
            </a:avLst>
          </a:prstGeom>
          <a:solidFill>
            <a:srgbClr val="EEE8FF"/>
          </a:solidFill>
          <a:ln/>
        </p:spPr>
      </p:sp>
      <p:sp>
        <p:nvSpPr>
          <p:cNvPr id="9" name="Text 7"/>
          <p:cNvSpPr txBox="1"/>
          <p:nvPr/>
        </p:nvSpPr>
        <p:spPr>
          <a:xfrm>
            <a:off x="731520" y="1975104"/>
            <a:ext cx="2033016" cy="274320"/>
          </a:xfrm>
          <a:prstGeom prst="rect">
            <a:avLst/>
          </a:prstGeom>
          <a:noFill/>
          <a:ln/>
        </p:spPr>
        <p:txBody>
          <a:bodyPr wrap="square" lIns="0" tIns="0" rIns="0" bIns="0" rtlCol="0" anchor="ctr"/>
          <a:lstStyle/>
          <a:p>
            <a:pPr algn="ctr" indent="0" marL="0">
              <a:buNone/>
            </a:pPr>
            <a:r>
              <a:rPr lang="en-US" sz="1200" b="1" dirty="0">
                <a:solidFill>
                  <a:srgbClr val="5A2FD3"/>
                </a:solidFill>
              </a:rPr>
              <a:t>埃及（当时属罗马帝国）</a:t>
            </a:r>
            <a:endParaRPr lang="en-US" sz="1200" dirty="0"/>
          </a:p>
        </p:txBody>
      </p:sp>
      <p:sp>
        <p:nvSpPr>
          <p:cNvPr id="10" name="Text 8"/>
          <p:cNvSpPr txBox="1"/>
          <p:nvPr/>
        </p:nvSpPr>
        <p:spPr>
          <a:xfrm>
            <a:off x="731520"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希罗的自动装置</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希罗的生卒年都是约数。</a:t>
            </a:r>
            <a:endParaRPr lang="en-US" sz="1200" dirty="0"/>
          </a:p>
        </p:txBody>
      </p:sp>
      <p:sp>
        <p:nvSpPr>
          <p:cNvPr id="13" name="Text 11"/>
          <p:cNvSpPr txBox="1"/>
          <p:nvPr/>
        </p:nvSpPr>
        <p:spPr>
          <a:xfrm>
            <a:off x="731520" y="2718816"/>
            <a:ext cx="3149498" cy="296875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亚历山大港的希罗</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亚历山大港，埃及</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两千年前，希罗写书介绍了用蒸汽、水和重物驱动、会自己动的装置，比如会转的“汽转球”和自动木偶剧场。</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人类很早就梦想让机器“自己动起来”。</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发条玩具和自动门都有类似的机械原理。</a:t>
            </a:r>
            <a:endParaRPr lang="en-US" sz="1400" dirty="0"/>
          </a:p>
        </p:txBody>
      </p:sp>
      <p:sp>
        <p:nvSpPr>
          <p:cNvPr id="14" name="事件卡-muniu"/>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2087941" cy="310896"/>
          </a:xfrm>
          <a:prstGeom prst="roundRect">
            <a:avLst>
              <a:gd name="adj" fmla="val 50000"/>
            </a:avLst>
          </a:prstGeom>
          <a:solidFill>
            <a:schemeClr val="accent2"/>
          </a:solidFill>
          <a:ln/>
        </p:spPr>
      </p:sp>
      <p:sp>
        <p:nvSpPr>
          <p:cNvPr id="16" name="Text 14"/>
          <p:cNvSpPr txBox="1"/>
          <p:nvPr/>
        </p:nvSpPr>
        <p:spPr>
          <a:xfrm>
            <a:off x="4521098" y="1572768"/>
            <a:ext cx="2087941" cy="310896"/>
          </a:xfrm>
          <a:prstGeom prst="rect">
            <a:avLst/>
          </a:prstGeom>
          <a:noFill/>
          <a:ln/>
        </p:spPr>
        <p:txBody>
          <a:bodyPr wrap="square" lIns="0" tIns="0" rIns="0" bIns="0" rtlCol="0" anchor="ctr"/>
          <a:lstStyle/>
          <a:p>
            <a:pPr algn="ctr" indent="0" marL="0">
              <a:buNone/>
            </a:pPr>
            <a:r>
              <a:rPr lang="en-US" sz="1400" b="1" dirty="0">
                <a:solidFill>
                  <a:schemeClr val="tx1"/>
                </a:solidFill>
              </a:rPr>
              <a:t>公元231年、234年</a:t>
            </a:r>
            <a:endParaRPr lang="en-US" sz="1400" dirty="0"/>
          </a:p>
        </p:txBody>
      </p:sp>
      <p:sp>
        <p:nvSpPr>
          <p:cNvPr id="17" name="Shape 15"/>
          <p:cNvSpPr/>
          <p:nvPr/>
        </p:nvSpPr>
        <p:spPr>
          <a:xfrm>
            <a:off x="4521098" y="1975104"/>
            <a:ext cx="1548384" cy="274320"/>
          </a:xfrm>
          <a:prstGeom prst="roundRect">
            <a:avLst>
              <a:gd name="adj" fmla="val 50000"/>
            </a:avLst>
          </a:prstGeom>
          <a:solidFill>
            <a:srgbClr val="EEE8FF"/>
          </a:solidFill>
          <a:ln/>
        </p:spPr>
      </p:sp>
      <p:sp>
        <p:nvSpPr>
          <p:cNvPr id="18" name="Text 16"/>
          <p:cNvSpPr txBox="1"/>
          <p:nvPr/>
        </p:nvSpPr>
        <p:spPr>
          <a:xfrm>
            <a:off x="4521098" y="1975104"/>
            <a:ext cx="1548384"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中国（三国蜀汉）</a:t>
            </a:r>
            <a:endParaRPr lang="en-US" sz="1200" dirty="0"/>
          </a:p>
        </p:txBody>
      </p:sp>
      <p:sp>
        <p:nvSpPr>
          <p:cNvPr id="19" name="Text 17"/>
          <p:cNvSpPr txBox="1"/>
          <p:nvPr/>
        </p:nvSpPr>
        <p:spPr>
          <a:xfrm>
            <a:off x="4521098"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诸葛亮的“木牛流马”</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【文献记载】构造无定论，“自己会走”没有可靠史料支持。</a:t>
            </a:r>
            <a:endParaRPr lang="en-US" sz="1200" dirty="0"/>
          </a:p>
        </p:txBody>
      </p:sp>
      <p:sp>
        <p:nvSpPr>
          <p:cNvPr id="22" name="Text 20"/>
          <p:cNvSpPr txBox="1"/>
          <p:nvPr/>
        </p:nvSpPr>
        <p:spPr>
          <a:xfrm>
            <a:off x="4521098" y="2718816"/>
            <a:ext cx="3149498" cy="2767584"/>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诸葛亮</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祁山、斜谷一带，中国（三国蜀汉）</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正史记载，诸葛亮北伐时用“木牛”“流马”运粮。它们到底长什么样，人们至今还在研究。</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古代工匠的巧思。</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博物馆里有多种木牛流马复原模型。</a:t>
            </a:r>
            <a:endParaRPr lang="en-US" sz="1400" dirty="0"/>
          </a:p>
        </p:txBody>
      </p:sp>
      <p:sp>
        <p:nvSpPr>
          <p:cNvPr id="23" name="事件卡-jaquet-droz"/>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307683" cy="310896"/>
          </a:xfrm>
          <a:prstGeom prst="roundRect">
            <a:avLst>
              <a:gd name="adj" fmla="val 50000"/>
            </a:avLst>
          </a:prstGeom>
          <a:solidFill>
            <a:schemeClr val="accent2"/>
          </a:solidFill>
          <a:ln/>
        </p:spPr>
      </p:sp>
      <p:sp>
        <p:nvSpPr>
          <p:cNvPr id="25" name="Text 23"/>
          <p:cNvSpPr txBox="1"/>
          <p:nvPr/>
        </p:nvSpPr>
        <p:spPr>
          <a:xfrm>
            <a:off x="8310677" y="1572768"/>
            <a:ext cx="1307683" cy="310896"/>
          </a:xfrm>
          <a:prstGeom prst="rect">
            <a:avLst/>
          </a:prstGeom>
          <a:noFill/>
          <a:ln/>
        </p:spPr>
        <p:txBody>
          <a:bodyPr wrap="square" lIns="0" tIns="0" rIns="0" bIns="0" rtlCol="0" anchor="ctr"/>
          <a:lstStyle/>
          <a:p>
            <a:pPr algn="ctr" indent="0" marL="0">
              <a:buNone/>
            </a:pPr>
            <a:r>
              <a:rPr lang="en-US" sz="1400" b="1" dirty="0">
                <a:solidFill>
                  <a:schemeClr val="tx1"/>
                </a:solidFill>
              </a:rPr>
              <a:t>1768—1774</a:t>
            </a:r>
            <a:endParaRPr lang="en-US" sz="1400" dirty="0"/>
          </a:p>
        </p:txBody>
      </p:sp>
      <p:sp>
        <p:nvSpPr>
          <p:cNvPr id="26" name="Shape 24"/>
          <p:cNvSpPr/>
          <p:nvPr/>
        </p:nvSpPr>
        <p:spPr>
          <a:xfrm>
            <a:off x="9709800" y="1591056"/>
            <a:ext cx="579120" cy="274320"/>
          </a:xfrm>
          <a:prstGeom prst="roundRect">
            <a:avLst>
              <a:gd name="adj" fmla="val 50000"/>
            </a:avLst>
          </a:prstGeom>
          <a:solidFill>
            <a:srgbClr val="EEE8FF"/>
          </a:solidFill>
          <a:ln/>
        </p:spPr>
      </p:sp>
      <p:sp>
        <p:nvSpPr>
          <p:cNvPr id="27" name="Text 25"/>
          <p:cNvSpPr txBox="1"/>
          <p:nvPr/>
        </p:nvSpPr>
        <p:spPr>
          <a:xfrm>
            <a:off x="970980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雅克-德罗兹的写字人偶</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皮埃尔·雅克-德罗兹与儿子</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拉绍德封（制作）/ 纳沙泰尔（收藏），瑞士</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纳沙泰尔艺术与历史博物馆（现藏）</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瑞士钟表匠做了一个会用鹅毛笔写字的小男孩人偶，两百多年后还能写字！</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精密机械与“可编程”思想的结合。</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机械表和自动人偶展览。</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来源：MacTutor数学史档案、维基文库、瑞士资讯（访问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03 · 机器人的历史</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“robot”一词、三定律与第一台工业机器人</a:t>
            </a:r>
            <a:endParaRPr lang="en-US" sz="3600" dirty="0"/>
          </a:p>
        </p:txBody>
      </p:sp>
      <p:sp>
        <p:nvSpPr>
          <p:cNvPr id="5" name="事件卡-rur"/>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2229292" cy="310896"/>
          </a:xfrm>
          <a:prstGeom prst="roundRect">
            <a:avLst>
              <a:gd name="adj" fmla="val 50000"/>
            </a:avLst>
          </a:prstGeom>
          <a:solidFill>
            <a:schemeClr val="accent2"/>
          </a:solidFill>
          <a:ln/>
        </p:spPr>
      </p:sp>
      <p:sp>
        <p:nvSpPr>
          <p:cNvPr id="7" name="Text 5"/>
          <p:cNvSpPr txBox="1"/>
          <p:nvPr/>
        </p:nvSpPr>
        <p:spPr>
          <a:xfrm>
            <a:off x="731520" y="1572768"/>
            <a:ext cx="2229292" cy="310896"/>
          </a:xfrm>
          <a:prstGeom prst="rect">
            <a:avLst/>
          </a:prstGeom>
          <a:noFill/>
          <a:ln/>
        </p:spPr>
        <p:txBody>
          <a:bodyPr wrap="square" lIns="0" tIns="0" rIns="0" bIns="0" rtlCol="0" anchor="ctr"/>
          <a:lstStyle/>
          <a:p>
            <a:pPr algn="ctr" indent="0" marL="0">
              <a:buNone/>
            </a:pPr>
            <a:r>
              <a:rPr lang="en-US" sz="1400" b="1" dirty="0">
                <a:solidFill>
                  <a:schemeClr val="tx1"/>
                </a:solidFill>
              </a:rPr>
              <a:t>1920年11月（出版）</a:t>
            </a:r>
            <a:endParaRPr lang="en-US" sz="1400" dirty="0"/>
          </a:p>
        </p:txBody>
      </p:sp>
      <p:sp>
        <p:nvSpPr>
          <p:cNvPr id="8" name="Shape 6"/>
          <p:cNvSpPr/>
          <p:nvPr/>
        </p:nvSpPr>
        <p:spPr>
          <a:xfrm>
            <a:off x="731520" y="1975104"/>
            <a:ext cx="1225296" cy="274320"/>
          </a:xfrm>
          <a:prstGeom prst="roundRect">
            <a:avLst>
              <a:gd name="adj" fmla="val 50000"/>
            </a:avLst>
          </a:prstGeom>
          <a:solidFill>
            <a:srgbClr val="EEE8FF"/>
          </a:solidFill>
          <a:ln/>
        </p:spPr>
      </p:sp>
      <p:sp>
        <p:nvSpPr>
          <p:cNvPr id="9" name="Text 7"/>
          <p:cNvSpPr txBox="1"/>
          <p:nvPr/>
        </p:nvSpPr>
        <p:spPr>
          <a:xfrm>
            <a:off x="731520" y="1975104"/>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捷克斯洛伐克</a:t>
            </a:r>
            <a:endParaRPr lang="en-US" sz="1200" dirty="0"/>
          </a:p>
        </p:txBody>
      </p:sp>
      <p:sp>
        <p:nvSpPr>
          <p:cNvPr id="10" name="Text 8"/>
          <p:cNvSpPr txBox="1"/>
          <p:nvPr/>
        </p:nvSpPr>
        <p:spPr>
          <a:xfrm>
            <a:off x="731520" y="2377440"/>
            <a:ext cx="3149498" cy="536448"/>
          </a:xfrm>
          <a:prstGeom prst="rect">
            <a:avLst/>
          </a:prstGeom>
          <a:noFill/>
          <a:ln/>
        </p:spPr>
        <p:txBody>
          <a:bodyPr wrap="square" lIns="0" tIns="0" rIns="0" bIns="0" rtlCol="0" anchor="t"/>
          <a:lstStyle/>
          <a:p>
            <a:pPr indent="0" marL="0">
              <a:buNone/>
            </a:pPr>
            <a:r>
              <a:rPr lang="en-US" sz="1600" b="1" dirty="0">
                <a:solidFill>
                  <a:schemeClr val="tx1"/>
                </a:solidFill>
              </a:rPr>
              <a:t>剧本《R.U.R.》诞生“robot”一词</a:t>
            </a:r>
            <a:endParaRPr lang="en-US" sz="1600" dirty="0"/>
          </a:p>
        </p:txBody>
      </p:sp>
      <p:sp>
        <p:nvSpPr>
          <p:cNvPr id="11" name="Text 9"/>
          <p:cNvSpPr txBox="1"/>
          <p:nvPr/>
        </p:nvSpPr>
        <p:spPr>
          <a:xfrm>
            <a:off x="731520" y="2987040"/>
            <a:ext cx="3149498" cy="3139440"/>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卡雷尔·恰佩克、约瑟夫·恰佩克</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布拉格，捷克斯洛伐克</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国家剧院（首演）</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一部捷克剧本里第一次出现了“robot（机器人）”这个词，是作家的哥哥建议的名字。</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“机器人”这个词从此传遍世界。</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今天全世界都用“robot”称呼机器人。</a:t>
            </a:r>
            <a:endParaRPr lang="en-US" sz="1400" dirty="0"/>
          </a:p>
        </p:txBody>
      </p:sp>
      <p:sp>
        <p:nvSpPr>
          <p:cNvPr id="12" name="事件卡-asimov"/>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1942年3月</a:t>
            </a:r>
            <a:endParaRPr lang="en-US" sz="1400" dirty="0"/>
          </a:p>
        </p:txBody>
      </p:sp>
      <p:sp>
        <p:nvSpPr>
          <p:cNvPr id="15" name="Shape 13"/>
          <p:cNvSpPr/>
          <p:nvPr/>
        </p:nvSpPr>
        <p:spPr>
          <a:xfrm>
            <a:off x="5971108" y="1591056"/>
            <a:ext cx="579120" cy="274320"/>
          </a:xfrm>
          <a:prstGeom prst="roundRect">
            <a:avLst>
              <a:gd name="adj" fmla="val 50000"/>
            </a:avLst>
          </a:prstGeom>
          <a:solidFill>
            <a:srgbClr val="EEE8FF"/>
          </a:solidFill>
          <a:ln/>
        </p:spPr>
      </p:sp>
      <p:sp>
        <p:nvSpPr>
          <p:cNvPr id="16" name="Text 14"/>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阿西莫夫“机器人三定律”（科幻）</a:t>
            </a:r>
            <a:endParaRPr lang="en-US" sz="1600" dirty="0"/>
          </a:p>
        </p:txBody>
      </p:sp>
      <p:sp>
        <p:nvSpPr>
          <p:cNvPr id="18" name="Shape 16"/>
          <p:cNvSpPr/>
          <p:nvPr/>
        </p:nvSpPr>
        <p:spPr>
          <a:xfrm>
            <a:off x="4521098" y="5779008"/>
            <a:ext cx="3149498" cy="347472"/>
          </a:xfrm>
          <a:prstGeom prst="roundRect">
            <a:avLst>
              <a:gd name="adj" fmla="val 21053"/>
            </a:avLst>
          </a:prstGeom>
          <a:solidFill>
            <a:srgbClr val="FFEDE2"/>
          </a:solidFill>
          <a:ln/>
        </p:spPr>
      </p:sp>
      <p:sp>
        <p:nvSpPr>
          <p:cNvPr id="19" name="Text 17"/>
          <p:cNvSpPr txBox="1"/>
          <p:nvPr/>
        </p:nvSpPr>
        <p:spPr>
          <a:xfrm>
            <a:off x="4630826"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【科幻】不是真实法律或标准。</a:t>
            </a:r>
            <a:endParaRPr lang="en-US" sz="1200" dirty="0"/>
          </a:p>
        </p:txBody>
      </p:sp>
      <p:sp>
        <p:nvSpPr>
          <p:cNvPr id="20" name="Text 18"/>
          <p:cNvSpPr txBox="1"/>
          <p:nvPr/>
        </p:nvSpPr>
        <p:spPr>
          <a:xfrm>
            <a:off x="4521098" y="2602992"/>
            <a:ext cx="3149498" cy="3084576"/>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艾萨克·阿西莫夫</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《惊奇科幻》杂志</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科幻作家阿西莫夫在小说里给机器人定了三条规矩。注意：那是小说里的设定！</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让人们很早开始思考机器人伦理。</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讨论机器人规则时常被提起，但要区分小说与现实。</a:t>
            </a:r>
            <a:endParaRPr lang="en-US" sz="1400" dirty="0"/>
          </a:p>
        </p:txBody>
      </p:sp>
      <p:sp>
        <p:nvSpPr>
          <p:cNvPr id="21" name="事件卡-unimat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59018" cy="310896"/>
          </a:xfrm>
          <a:prstGeom prst="roundRect">
            <a:avLst>
              <a:gd name="adj" fmla="val 50000"/>
            </a:avLst>
          </a:prstGeom>
          <a:solidFill>
            <a:schemeClr val="accent2"/>
          </a:solidFill>
          <a:ln/>
        </p:spPr>
      </p:sp>
      <p:sp>
        <p:nvSpPr>
          <p:cNvPr id="23" name="Text 21"/>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1961年</a:t>
            </a:r>
            <a:endParaRPr lang="en-US" sz="1400" dirty="0"/>
          </a:p>
        </p:txBody>
      </p:sp>
      <p:sp>
        <p:nvSpPr>
          <p:cNvPr id="24" name="Shape 22"/>
          <p:cNvSpPr/>
          <p:nvPr/>
        </p:nvSpPr>
        <p:spPr>
          <a:xfrm>
            <a:off x="9361134" y="1591056"/>
            <a:ext cx="579120" cy="274320"/>
          </a:xfrm>
          <a:prstGeom prst="roundRect">
            <a:avLst>
              <a:gd name="adj" fmla="val 50000"/>
            </a:avLst>
          </a:prstGeom>
          <a:solidFill>
            <a:srgbClr val="EEE8FF"/>
          </a:solidFill>
          <a:ln/>
        </p:spPr>
      </p:sp>
      <p:sp>
        <p:nvSpPr>
          <p:cNvPr id="25" name="Text 23"/>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第一台Unimate进入工厂</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首台安装年份另有1959年说法，工厂具体所在镇名各资料不一。</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乔治·德沃尔、约瑟夫·恩格尔伯格</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新泽西州，美国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通用汽车；Unimation公司</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第一台工业机器人在美国通用汽车的一家工厂上岗，帮工人搬运灼热的金属零件。</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机器人第一次进入工厂替人干危险的活。</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今天全世界工厂里有约500万台工业机器人在运行。</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来源：捷克外交部、科幻百科全书SFE、美国国家发明家名人堂、Robohub（访问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04 · 机器人怎样感知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传感器是机器人的“感官”，也会出错</a:t>
            </a:r>
            <a:endParaRPr lang="en-US" sz="3600" dirty="0"/>
          </a:p>
        </p:txBody>
      </p:sp>
      <p:sp>
        <p:nvSpPr>
          <p:cNvPr id="5" name="Shape 3"/>
          <p:cNvSpPr/>
          <p:nvPr/>
        </p:nvSpPr>
        <p:spPr>
          <a:xfrm>
            <a:off x="548640" y="2005051"/>
            <a:ext cx="6400800" cy="3734867"/>
          </a:xfrm>
          <a:prstGeom prst="roundRect">
            <a:avLst>
              <a:gd name="adj" fmla="val 3428"/>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ensors">    </p:cNvPr>
          <p:cNvPicPr>
            <a:picLocks noChangeAspect="1"/>
          </p:cNvPicPr>
          <p:nvPr/>
        </p:nvPicPr>
        <p:blipFill>
          <a:blip r:embed="rId1"/>
          <a:stretch>
            <a:fillRect/>
          </a:stretch>
        </p:blipFill>
        <p:spPr>
          <a:xfrm>
            <a:off x="640080" y="2096491"/>
            <a:ext cx="6217920" cy="3551987"/>
          </a:xfrm>
          <a:prstGeom prst="rect">
            <a:avLst/>
          </a:prstGeom>
        </p:spPr>
      </p:pic>
      <p:sp>
        <p:nvSpPr>
          <p:cNvPr id="7" name="Shape 4"/>
          <p:cNvSpPr/>
          <p:nvPr/>
        </p:nvSpPr>
        <p:spPr>
          <a:xfrm>
            <a:off x="7223760" y="1481328"/>
            <a:ext cx="4419295" cy="4782312"/>
          </a:xfrm>
          <a:prstGeom prst="roundRect">
            <a:avLst>
              <a:gd name="adj" fmla="val 248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424928" y="1682496"/>
            <a:ext cx="401695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424928" y="2121408"/>
            <a:ext cx="4016959" cy="292608"/>
          </a:xfrm>
          <a:prstGeom prst="rect">
            <a:avLst/>
          </a:prstGeom>
          <a:noFill/>
          <a:ln/>
        </p:spPr>
        <p:txBody>
          <a:bodyPr wrap="square" lIns="0" tIns="0" rIns="0" bIns="0" rtlCol="0" anchor="t"/>
          <a:lstStyle/>
          <a:p>
            <a:pPr indent="0" marL="0">
              <a:buNone/>
            </a:pPr>
            <a:r>
              <a:rPr lang="en-US" sz="1600" b="1" dirty="0">
                <a:solidFill>
                  <a:srgbClr val="1F55C9"/>
                </a:solidFill>
              </a:rPr>
              <a:t>激光雷达</a:t>
            </a:r>
            <a:pPr indent="0" marL="0">
              <a:buNone/>
            </a:pPr>
            <a:r>
              <a:rPr lang="en-US" sz="1100" dirty="0">
                <a:solidFill>
                  <a:srgbClr val="5A6280"/>
                </a:solidFill>
              </a:rPr>
              <a:t>  LiDAR</a:t>
            </a:r>
            <a:endParaRPr lang="en-US" sz="1400" dirty="0"/>
          </a:p>
        </p:txBody>
      </p:sp>
      <p:sp>
        <p:nvSpPr>
          <p:cNvPr id="10" name="Text 7"/>
          <p:cNvSpPr txBox="1"/>
          <p:nvPr/>
        </p:nvSpPr>
        <p:spPr>
          <a:xfrm>
            <a:off x="7424928" y="2432304"/>
            <a:ext cx="401695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不停向四周“扔”光点再数回来时间的测距尺。</a:t>
            </a:r>
            <a:endParaRPr lang="en-US" sz="1400" dirty="0"/>
          </a:p>
        </p:txBody>
      </p:sp>
      <p:sp>
        <p:nvSpPr>
          <p:cNvPr id="11" name="Text 8"/>
          <p:cNvSpPr txBox="1"/>
          <p:nvPr/>
        </p:nvSpPr>
        <p:spPr>
          <a:xfrm>
            <a:off x="7424928" y="2901696"/>
            <a:ext cx="401695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发射激光并测量反射回来的时间，得到周围物体的距离和形状，常用于自动驾驶和移动机器人。</a:t>
            </a:r>
            <a:endParaRPr lang="en-US" sz="1400" dirty="0"/>
          </a:p>
        </p:txBody>
      </p:sp>
      <p:sp>
        <p:nvSpPr>
          <p:cNvPr id="12" name="Text 9"/>
          <p:cNvSpPr txBox="1"/>
          <p:nvPr/>
        </p:nvSpPr>
        <p:spPr>
          <a:xfrm>
            <a:off x="7424928" y="3715512"/>
            <a:ext cx="4016959" cy="292608"/>
          </a:xfrm>
          <a:prstGeom prst="rect">
            <a:avLst/>
          </a:prstGeom>
          <a:noFill/>
          <a:ln/>
        </p:spPr>
        <p:txBody>
          <a:bodyPr wrap="square" lIns="0" tIns="0" rIns="0" bIns="0" rtlCol="0" anchor="t"/>
          <a:lstStyle/>
          <a:p>
            <a:pPr indent="0" marL="0">
              <a:buNone/>
            </a:pPr>
            <a:r>
              <a:rPr lang="en-US" sz="1600" b="1" dirty="0">
                <a:solidFill>
                  <a:srgbClr val="1F55C9"/>
                </a:solidFill>
              </a:rPr>
              <a:t>力 / 触觉传感器</a:t>
            </a:r>
            <a:pPr indent="0" marL="0">
              <a:buNone/>
            </a:pPr>
            <a:r>
              <a:rPr lang="en-US" sz="1100" dirty="0">
                <a:solidFill>
                  <a:srgbClr val="5A6280"/>
                </a:solidFill>
              </a:rPr>
              <a:t>  Force / Tactile Sensor</a:t>
            </a:r>
            <a:endParaRPr lang="en-US" sz="1400" dirty="0"/>
          </a:p>
        </p:txBody>
      </p:sp>
      <p:sp>
        <p:nvSpPr>
          <p:cNvPr id="13" name="Text 10"/>
          <p:cNvSpPr txBox="1"/>
          <p:nvPr/>
        </p:nvSpPr>
        <p:spPr>
          <a:xfrm>
            <a:off x="7424928" y="4026408"/>
            <a:ext cx="40169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机器人的“皮肤”，知道捏得轻还是重。</a:t>
            </a:r>
            <a:endParaRPr lang="en-US" sz="1400" dirty="0"/>
          </a:p>
        </p:txBody>
      </p:sp>
      <p:sp>
        <p:nvSpPr>
          <p:cNvPr id="14" name="Text 11"/>
          <p:cNvSpPr txBox="1"/>
          <p:nvPr/>
        </p:nvSpPr>
        <p:spPr>
          <a:xfrm>
            <a:off x="7424928" y="4261104"/>
            <a:ext cx="40169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测量接触力或压力的传感器，让机械手能轻轻拿起鸡蛋、碰到人时及时停止。</a:t>
            </a:r>
            <a:endParaRPr lang="en-US" sz="1400" dirty="0"/>
          </a:p>
        </p:txBody>
      </p:sp>
      <p:sp>
        <p:nvSpPr>
          <p:cNvPr id="15" name="Text 12"/>
          <p:cNvSpPr txBox="1"/>
          <p:nvPr/>
        </p:nvSpPr>
        <p:spPr>
          <a:xfrm>
            <a:off x="7424928" y="4840224"/>
            <a:ext cx="4016959" cy="292608"/>
          </a:xfrm>
          <a:prstGeom prst="rect">
            <a:avLst/>
          </a:prstGeom>
          <a:noFill/>
          <a:ln/>
        </p:spPr>
        <p:txBody>
          <a:bodyPr wrap="square" lIns="0" tIns="0" rIns="0" bIns="0" rtlCol="0" anchor="t"/>
          <a:lstStyle/>
          <a:p>
            <a:pPr indent="0" marL="0">
              <a:buNone/>
            </a:pPr>
            <a:r>
              <a:rPr lang="en-US" sz="1600" b="1" dirty="0">
                <a:solidFill>
                  <a:srgbClr val="1F55C9"/>
                </a:solidFill>
              </a:rPr>
              <a:t>陀螺仪与加速度计</a:t>
            </a:r>
            <a:pPr indent="0" marL="0">
              <a:buNone/>
            </a:pPr>
            <a:r>
              <a:rPr lang="en-US" sz="1100" dirty="0">
                <a:solidFill>
                  <a:srgbClr val="5A6280"/>
                </a:solidFill>
              </a:rPr>
              <a:t>  Gyroscope &amp; Accelerometer</a:t>
            </a:r>
            <a:endParaRPr lang="en-US" sz="1400" dirty="0"/>
          </a:p>
        </p:txBody>
      </p:sp>
      <p:sp>
        <p:nvSpPr>
          <p:cNvPr id="16" name="Text 13"/>
          <p:cNvSpPr txBox="1"/>
          <p:nvPr/>
        </p:nvSpPr>
        <p:spPr>
          <a:xfrm>
            <a:off x="7424928" y="5151120"/>
            <a:ext cx="40169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机器人的“平衡感”。</a:t>
            </a:r>
            <a:endParaRPr lang="en-US" sz="1400" dirty="0"/>
          </a:p>
        </p:txBody>
      </p:sp>
      <p:sp>
        <p:nvSpPr>
          <p:cNvPr id="17" name="Text 14"/>
          <p:cNvSpPr txBox="1"/>
          <p:nvPr/>
        </p:nvSpPr>
        <p:spPr>
          <a:xfrm>
            <a:off x="7424928" y="5385816"/>
            <a:ext cx="40169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测量转动和加速度的传感器，帮助无人机悬停、双足机器人保持平衡。</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04 · 机器人怎样感知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机器人感官配对</a:t>
            </a:r>
            <a:endParaRPr lang="en-US" sz="3600" dirty="0"/>
          </a:p>
        </p:txBody>
      </p:sp>
      <p:sp>
        <p:nvSpPr>
          <p:cNvPr id="5" name="Shape 3"/>
          <p:cNvSpPr/>
          <p:nvPr/>
        </p:nvSpPr>
        <p:spPr>
          <a:xfrm>
            <a:off x="548640" y="1481328"/>
            <a:ext cx="6949440" cy="4041648"/>
          </a:xfrm>
          <a:prstGeom prst="roundRect">
            <a:avLst>
              <a:gd name="adj" fmla="val 271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547104" cy="347472"/>
          </a:xfrm>
          <a:prstGeom prst="rect">
            <a:avLst/>
          </a:prstGeom>
          <a:noFill/>
          <a:ln/>
        </p:spPr>
        <p:txBody>
          <a:bodyPr wrap="square" lIns="0" tIns="0" rIns="0" bIns="0" rtlCol="0" anchor="t"/>
          <a:lstStyle/>
          <a:p>
            <a:pPr indent="0" marL="0">
              <a:buNone/>
            </a:pPr>
            <a:r>
              <a:rPr lang="en-US" sz="1700" b="1" dirty="0">
                <a:solidFill>
                  <a:schemeClr val="accent3"/>
                </a:solidFill>
              </a:rPr>
              <a:t>互动③ 把传感器连到它的作用</a:t>
            </a:r>
            <a:endParaRPr lang="en-US" sz="1700" dirty="0"/>
          </a:p>
        </p:txBody>
      </p:sp>
      <p:sp>
        <p:nvSpPr>
          <p:cNvPr id="7" name="Shape 5"/>
          <p:cNvSpPr/>
          <p:nvPr/>
        </p:nvSpPr>
        <p:spPr>
          <a:xfrm>
            <a:off x="749808" y="2139696"/>
            <a:ext cx="2356957" cy="420624"/>
          </a:xfrm>
          <a:prstGeom prst="roundRect">
            <a:avLst>
              <a:gd name="adj" fmla="val 21739"/>
            </a:avLst>
          </a:prstGeom>
          <a:solidFill>
            <a:srgbClr val="E6EEFF"/>
          </a:solidFill>
          <a:ln/>
        </p:spPr>
      </p:sp>
      <p:sp>
        <p:nvSpPr>
          <p:cNvPr id="8" name="Text 6"/>
          <p:cNvSpPr txBox="1"/>
          <p:nvPr/>
        </p:nvSpPr>
        <p:spPr>
          <a:xfrm>
            <a:off x="859536" y="2139696"/>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1 摄像头</a:t>
            </a:r>
            <a:endParaRPr lang="en-US" sz="1400" dirty="0"/>
          </a:p>
        </p:txBody>
      </p:sp>
      <p:sp>
        <p:nvSpPr>
          <p:cNvPr id="9" name="Shape 7"/>
          <p:cNvSpPr/>
          <p:nvPr/>
        </p:nvSpPr>
        <p:spPr>
          <a:xfrm>
            <a:off x="749808" y="2670048"/>
            <a:ext cx="2356957" cy="420624"/>
          </a:xfrm>
          <a:prstGeom prst="roundRect">
            <a:avLst>
              <a:gd name="adj" fmla="val 21739"/>
            </a:avLst>
          </a:prstGeom>
          <a:solidFill>
            <a:srgbClr val="E6EEFF"/>
          </a:solidFill>
          <a:ln/>
        </p:spPr>
      </p:sp>
      <p:sp>
        <p:nvSpPr>
          <p:cNvPr id="10" name="Text 8"/>
          <p:cNvSpPr txBox="1"/>
          <p:nvPr/>
        </p:nvSpPr>
        <p:spPr>
          <a:xfrm>
            <a:off x="859536" y="2670048"/>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2 激光雷达</a:t>
            </a:r>
            <a:endParaRPr lang="en-US" sz="1400" dirty="0"/>
          </a:p>
        </p:txBody>
      </p:sp>
      <p:sp>
        <p:nvSpPr>
          <p:cNvPr id="11" name="Shape 9"/>
          <p:cNvSpPr/>
          <p:nvPr/>
        </p:nvSpPr>
        <p:spPr>
          <a:xfrm>
            <a:off x="749808" y="3200400"/>
            <a:ext cx="2356957" cy="420624"/>
          </a:xfrm>
          <a:prstGeom prst="roundRect">
            <a:avLst>
              <a:gd name="adj" fmla="val 21739"/>
            </a:avLst>
          </a:prstGeom>
          <a:solidFill>
            <a:srgbClr val="E6EEFF"/>
          </a:solidFill>
          <a:ln/>
        </p:spPr>
      </p:sp>
      <p:sp>
        <p:nvSpPr>
          <p:cNvPr id="12" name="Text 10"/>
          <p:cNvSpPr txBox="1"/>
          <p:nvPr/>
        </p:nvSpPr>
        <p:spPr>
          <a:xfrm>
            <a:off x="859536" y="3200400"/>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3 超声波传感器</a:t>
            </a:r>
            <a:endParaRPr lang="en-US" sz="1400" dirty="0"/>
          </a:p>
        </p:txBody>
      </p:sp>
      <p:sp>
        <p:nvSpPr>
          <p:cNvPr id="13" name="Shape 11"/>
          <p:cNvSpPr/>
          <p:nvPr/>
        </p:nvSpPr>
        <p:spPr>
          <a:xfrm>
            <a:off x="749808" y="3730752"/>
            <a:ext cx="2356957" cy="420624"/>
          </a:xfrm>
          <a:prstGeom prst="roundRect">
            <a:avLst>
              <a:gd name="adj" fmla="val 21739"/>
            </a:avLst>
          </a:prstGeom>
          <a:solidFill>
            <a:srgbClr val="E6EEFF"/>
          </a:solidFill>
          <a:ln/>
        </p:spPr>
      </p:sp>
      <p:sp>
        <p:nvSpPr>
          <p:cNvPr id="14" name="Text 12"/>
          <p:cNvSpPr txBox="1"/>
          <p:nvPr/>
        </p:nvSpPr>
        <p:spPr>
          <a:xfrm>
            <a:off x="859536" y="3730752"/>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4 力 / 触觉传感器</a:t>
            </a:r>
            <a:endParaRPr lang="en-US" sz="1400" dirty="0"/>
          </a:p>
        </p:txBody>
      </p:sp>
      <p:sp>
        <p:nvSpPr>
          <p:cNvPr id="15" name="Shape 13"/>
          <p:cNvSpPr/>
          <p:nvPr/>
        </p:nvSpPr>
        <p:spPr>
          <a:xfrm>
            <a:off x="749808" y="4261104"/>
            <a:ext cx="2356957" cy="420624"/>
          </a:xfrm>
          <a:prstGeom prst="roundRect">
            <a:avLst>
              <a:gd name="adj" fmla="val 21739"/>
            </a:avLst>
          </a:prstGeom>
          <a:solidFill>
            <a:srgbClr val="E6EEFF"/>
          </a:solidFill>
          <a:ln/>
        </p:spPr>
      </p:sp>
      <p:sp>
        <p:nvSpPr>
          <p:cNvPr id="16" name="Text 14"/>
          <p:cNvSpPr txBox="1"/>
          <p:nvPr/>
        </p:nvSpPr>
        <p:spPr>
          <a:xfrm>
            <a:off x="859536" y="4261104"/>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5 陀螺仪与加速度计</a:t>
            </a:r>
            <a:endParaRPr lang="en-US" sz="1400" dirty="0"/>
          </a:p>
        </p:txBody>
      </p:sp>
      <p:sp>
        <p:nvSpPr>
          <p:cNvPr id="17" name="Shape 15"/>
          <p:cNvSpPr/>
          <p:nvPr/>
        </p:nvSpPr>
        <p:spPr>
          <a:xfrm>
            <a:off x="749808" y="4791456"/>
            <a:ext cx="2356957" cy="420624"/>
          </a:xfrm>
          <a:prstGeom prst="roundRect">
            <a:avLst>
              <a:gd name="adj" fmla="val 21739"/>
            </a:avLst>
          </a:prstGeom>
          <a:solidFill>
            <a:srgbClr val="E6EEFF"/>
          </a:solidFill>
          <a:ln/>
        </p:spPr>
      </p:sp>
      <p:sp>
        <p:nvSpPr>
          <p:cNvPr id="18" name="Text 16"/>
          <p:cNvSpPr txBox="1"/>
          <p:nvPr/>
        </p:nvSpPr>
        <p:spPr>
          <a:xfrm>
            <a:off x="859536" y="4791456"/>
            <a:ext cx="2174077" cy="420624"/>
          </a:xfrm>
          <a:prstGeom prst="rect">
            <a:avLst/>
          </a:prstGeom>
          <a:noFill/>
          <a:ln/>
        </p:spPr>
        <p:txBody>
          <a:bodyPr wrap="square" lIns="0" tIns="0" rIns="0" bIns="0" rtlCol="0" anchor="ctr"/>
          <a:lstStyle/>
          <a:p>
            <a:pPr indent="0" marL="0">
              <a:buNone/>
            </a:pPr>
            <a:r>
              <a:rPr lang="en-US" sz="1400" b="1" dirty="0">
                <a:solidFill>
                  <a:srgbClr val="1F55C9"/>
                </a:solidFill>
              </a:rPr>
              <a:t>6 编码器</a:t>
            </a:r>
            <a:endParaRPr lang="en-US" sz="1400" dirty="0"/>
          </a:p>
        </p:txBody>
      </p:sp>
      <p:sp>
        <p:nvSpPr>
          <p:cNvPr id="19" name="Shape 17"/>
          <p:cNvSpPr/>
          <p:nvPr/>
        </p:nvSpPr>
        <p:spPr>
          <a:xfrm>
            <a:off x="3630534" y="2139696"/>
            <a:ext cx="3666378" cy="420624"/>
          </a:xfrm>
          <a:prstGeom prst="roundRect">
            <a:avLst>
              <a:gd name="adj" fmla="val 21739"/>
            </a:avLst>
          </a:prstGeom>
          <a:solidFill>
            <a:srgbClr val="EEE8FF"/>
          </a:solidFill>
          <a:ln/>
        </p:spPr>
      </p:sp>
      <p:sp>
        <p:nvSpPr>
          <p:cNvPr id="20" name="Text 18"/>
          <p:cNvSpPr txBox="1"/>
          <p:nvPr/>
        </p:nvSpPr>
        <p:spPr>
          <a:xfrm>
            <a:off x="3740262" y="2139696"/>
            <a:ext cx="3483498" cy="420624"/>
          </a:xfrm>
          <a:prstGeom prst="rect">
            <a:avLst/>
          </a:prstGeom>
          <a:noFill/>
          <a:ln/>
        </p:spPr>
        <p:txBody>
          <a:bodyPr wrap="square" lIns="0" tIns="0" rIns="0" bIns="0" rtlCol="0" anchor="ctr"/>
          <a:lstStyle/>
          <a:p>
            <a:pPr indent="0" marL="0">
              <a:buNone/>
            </a:pPr>
            <a:r>
              <a:rPr lang="en-US" sz="1400" dirty="0">
                <a:solidFill>
                  <a:schemeClr val="tx1"/>
                </a:solidFill>
              </a:rPr>
              <a:t>A 像蝙蝠一样用回声测距离</a:t>
            </a:r>
            <a:endParaRPr lang="en-US" sz="1400" dirty="0"/>
          </a:p>
        </p:txBody>
      </p:sp>
      <p:sp>
        <p:nvSpPr>
          <p:cNvPr id="21" name="Shape 19"/>
          <p:cNvSpPr/>
          <p:nvPr/>
        </p:nvSpPr>
        <p:spPr>
          <a:xfrm>
            <a:off x="3630534" y="2670048"/>
            <a:ext cx="3666378" cy="420624"/>
          </a:xfrm>
          <a:prstGeom prst="roundRect">
            <a:avLst>
              <a:gd name="adj" fmla="val 21739"/>
            </a:avLst>
          </a:prstGeom>
          <a:solidFill>
            <a:srgbClr val="EEE8FF"/>
          </a:solidFill>
          <a:ln/>
        </p:spPr>
      </p:sp>
      <p:sp>
        <p:nvSpPr>
          <p:cNvPr id="22" name="Text 20"/>
          <p:cNvSpPr txBox="1"/>
          <p:nvPr/>
        </p:nvSpPr>
        <p:spPr>
          <a:xfrm>
            <a:off x="3740262" y="2670048"/>
            <a:ext cx="3483498" cy="420624"/>
          </a:xfrm>
          <a:prstGeom prst="rect">
            <a:avLst/>
          </a:prstGeom>
          <a:noFill/>
          <a:ln/>
        </p:spPr>
        <p:txBody>
          <a:bodyPr wrap="square" lIns="0" tIns="0" rIns="0" bIns="0" rtlCol="0" anchor="ctr"/>
          <a:lstStyle/>
          <a:p>
            <a:pPr indent="0" marL="0">
              <a:buNone/>
            </a:pPr>
            <a:r>
              <a:rPr lang="en-US" sz="1400" dirty="0">
                <a:solidFill>
                  <a:schemeClr val="tx1"/>
                </a:solidFill>
              </a:rPr>
              <a:t>B 记住关节转了多少</a:t>
            </a:r>
            <a:endParaRPr lang="en-US" sz="1400" dirty="0"/>
          </a:p>
        </p:txBody>
      </p:sp>
      <p:sp>
        <p:nvSpPr>
          <p:cNvPr id="23" name="Shape 21"/>
          <p:cNvSpPr/>
          <p:nvPr/>
        </p:nvSpPr>
        <p:spPr>
          <a:xfrm>
            <a:off x="3630534" y="3200400"/>
            <a:ext cx="3666378" cy="420624"/>
          </a:xfrm>
          <a:prstGeom prst="roundRect">
            <a:avLst>
              <a:gd name="adj" fmla="val 21739"/>
            </a:avLst>
          </a:prstGeom>
          <a:solidFill>
            <a:srgbClr val="EEE8FF"/>
          </a:solidFill>
          <a:ln/>
        </p:spPr>
      </p:sp>
      <p:sp>
        <p:nvSpPr>
          <p:cNvPr id="24" name="Text 22"/>
          <p:cNvSpPr txBox="1"/>
          <p:nvPr/>
        </p:nvSpPr>
        <p:spPr>
          <a:xfrm>
            <a:off x="3740262" y="3200400"/>
            <a:ext cx="3483498" cy="420624"/>
          </a:xfrm>
          <a:prstGeom prst="rect">
            <a:avLst/>
          </a:prstGeom>
          <a:noFill/>
          <a:ln/>
        </p:spPr>
        <p:txBody>
          <a:bodyPr wrap="square" lIns="0" tIns="0" rIns="0" bIns="0" rtlCol="0" anchor="ctr"/>
          <a:lstStyle/>
          <a:p>
            <a:pPr indent="0" marL="0">
              <a:buNone/>
            </a:pPr>
            <a:r>
              <a:rPr lang="en-US" sz="1400" dirty="0">
                <a:solidFill>
                  <a:schemeClr val="tx1"/>
                </a:solidFill>
              </a:rPr>
              <a:t>C 看图像、认颜色</a:t>
            </a:r>
            <a:endParaRPr lang="en-US" sz="1400" dirty="0"/>
          </a:p>
        </p:txBody>
      </p:sp>
      <p:sp>
        <p:nvSpPr>
          <p:cNvPr id="25" name="Shape 23"/>
          <p:cNvSpPr/>
          <p:nvPr/>
        </p:nvSpPr>
        <p:spPr>
          <a:xfrm>
            <a:off x="3630534" y="3730752"/>
            <a:ext cx="3666378" cy="420624"/>
          </a:xfrm>
          <a:prstGeom prst="roundRect">
            <a:avLst>
              <a:gd name="adj" fmla="val 21739"/>
            </a:avLst>
          </a:prstGeom>
          <a:solidFill>
            <a:srgbClr val="EEE8FF"/>
          </a:solidFill>
          <a:ln/>
        </p:spPr>
      </p:sp>
      <p:sp>
        <p:nvSpPr>
          <p:cNvPr id="26" name="Text 24"/>
          <p:cNvSpPr txBox="1"/>
          <p:nvPr/>
        </p:nvSpPr>
        <p:spPr>
          <a:xfrm>
            <a:off x="3740262" y="3730752"/>
            <a:ext cx="3483498" cy="420624"/>
          </a:xfrm>
          <a:prstGeom prst="rect">
            <a:avLst/>
          </a:prstGeom>
          <a:noFill/>
          <a:ln/>
        </p:spPr>
        <p:txBody>
          <a:bodyPr wrap="square" lIns="0" tIns="0" rIns="0" bIns="0" rtlCol="0" anchor="ctr"/>
          <a:lstStyle/>
          <a:p>
            <a:pPr indent="0" marL="0">
              <a:buNone/>
            </a:pPr>
            <a:r>
              <a:rPr lang="en-US" sz="1400" dirty="0">
                <a:solidFill>
                  <a:schemeClr val="tx1"/>
                </a:solidFill>
              </a:rPr>
              <a:t>D 保持平衡</a:t>
            </a:r>
            <a:endParaRPr lang="en-US" sz="1400" dirty="0"/>
          </a:p>
        </p:txBody>
      </p:sp>
      <p:sp>
        <p:nvSpPr>
          <p:cNvPr id="27" name="Shape 25"/>
          <p:cNvSpPr/>
          <p:nvPr/>
        </p:nvSpPr>
        <p:spPr>
          <a:xfrm>
            <a:off x="3630534" y="4261104"/>
            <a:ext cx="3666378" cy="420624"/>
          </a:xfrm>
          <a:prstGeom prst="roundRect">
            <a:avLst>
              <a:gd name="adj" fmla="val 21739"/>
            </a:avLst>
          </a:prstGeom>
          <a:solidFill>
            <a:srgbClr val="EEE8FF"/>
          </a:solidFill>
          <a:ln/>
        </p:spPr>
      </p:sp>
      <p:sp>
        <p:nvSpPr>
          <p:cNvPr id="28" name="Text 26"/>
          <p:cNvSpPr txBox="1"/>
          <p:nvPr/>
        </p:nvSpPr>
        <p:spPr>
          <a:xfrm>
            <a:off x="3740262" y="4261104"/>
            <a:ext cx="3483498" cy="420624"/>
          </a:xfrm>
          <a:prstGeom prst="rect">
            <a:avLst/>
          </a:prstGeom>
          <a:noFill/>
          <a:ln/>
        </p:spPr>
        <p:txBody>
          <a:bodyPr wrap="square" lIns="0" tIns="0" rIns="0" bIns="0" rtlCol="0" anchor="ctr"/>
          <a:lstStyle/>
          <a:p>
            <a:pPr indent="0" marL="0">
              <a:buNone/>
            </a:pPr>
            <a:r>
              <a:rPr lang="en-US" sz="1400" dirty="0">
                <a:solidFill>
                  <a:schemeClr val="tx1"/>
                </a:solidFill>
              </a:rPr>
              <a:t>E 知道捏得轻还是重</a:t>
            </a:r>
            <a:endParaRPr lang="en-US" sz="1400" dirty="0"/>
          </a:p>
        </p:txBody>
      </p:sp>
      <p:sp>
        <p:nvSpPr>
          <p:cNvPr id="29" name="Shape 27"/>
          <p:cNvSpPr/>
          <p:nvPr/>
        </p:nvSpPr>
        <p:spPr>
          <a:xfrm>
            <a:off x="3630534" y="4791456"/>
            <a:ext cx="3666378" cy="420624"/>
          </a:xfrm>
          <a:prstGeom prst="roundRect">
            <a:avLst>
              <a:gd name="adj" fmla="val 21739"/>
            </a:avLst>
          </a:prstGeom>
          <a:solidFill>
            <a:srgbClr val="EEE8FF"/>
          </a:solidFill>
          <a:ln/>
        </p:spPr>
      </p:sp>
      <p:sp>
        <p:nvSpPr>
          <p:cNvPr id="30" name="Text 28"/>
          <p:cNvSpPr txBox="1"/>
          <p:nvPr/>
        </p:nvSpPr>
        <p:spPr>
          <a:xfrm>
            <a:off x="3740262" y="4791456"/>
            <a:ext cx="3483498" cy="420624"/>
          </a:xfrm>
          <a:prstGeom prst="rect">
            <a:avLst/>
          </a:prstGeom>
          <a:noFill/>
          <a:ln/>
        </p:spPr>
        <p:txBody>
          <a:bodyPr wrap="square" lIns="0" tIns="0" rIns="0" bIns="0" rtlCol="0" anchor="ctr"/>
          <a:lstStyle/>
          <a:p>
            <a:pPr indent="0" marL="0">
              <a:buNone/>
            </a:pPr>
            <a:r>
              <a:rPr lang="en-US" sz="1400" dirty="0">
                <a:solidFill>
                  <a:schemeClr val="tx1"/>
                </a:solidFill>
              </a:rPr>
              <a:t>F 测周围物体的距离和形状</a:t>
            </a:r>
            <a:endParaRPr lang="en-US" sz="1400" dirty="0"/>
          </a:p>
        </p:txBody>
      </p:sp>
      <p:sp>
        <p:nvSpPr>
          <p:cNvPr id="31" name="Shape 29"/>
          <p:cNvSpPr/>
          <p:nvPr/>
        </p:nvSpPr>
        <p:spPr>
          <a:xfrm>
            <a:off x="3216493" y="2295144"/>
            <a:ext cx="109728" cy="109728"/>
          </a:xfrm>
          <a:prstGeom prst="ellipse">
            <a:avLst/>
          </a:prstGeom>
          <a:solidFill>
            <a:schemeClr val="tx1"/>
          </a:solidFill>
          <a:ln/>
        </p:spPr>
      </p:sp>
      <p:sp>
        <p:nvSpPr>
          <p:cNvPr id="32" name="Shape 30"/>
          <p:cNvSpPr/>
          <p:nvPr/>
        </p:nvSpPr>
        <p:spPr>
          <a:xfrm>
            <a:off x="3216493" y="2825496"/>
            <a:ext cx="109728" cy="109728"/>
          </a:xfrm>
          <a:prstGeom prst="ellipse">
            <a:avLst/>
          </a:prstGeom>
          <a:solidFill>
            <a:schemeClr val="tx1"/>
          </a:solidFill>
          <a:ln/>
        </p:spPr>
      </p:sp>
      <p:sp>
        <p:nvSpPr>
          <p:cNvPr id="33" name="Shape 31"/>
          <p:cNvSpPr/>
          <p:nvPr/>
        </p:nvSpPr>
        <p:spPr>
          <a:xfrm>
            <a:off x="3216493" y="3355848"/>
            <a:ext cx="109728" cy="109728"/>
          </a:xfrm>
          <a:prstGeom prst="ellipse">
            <a:avLst/>
          </a:prstGeom>
          <a:solidFill>
            <a:schemeClr val="tx1"/>
          </a:solidFill>
          <a:ln/>
        </p:spPr>
      </p:sp>
      <p:sp>
        <p:nvSpPr>
          <p:cNvPr id="34" name="Shape 32"/>
          <p:cNvSpPr/>
          <p:nvPr/>
        </p:nvSpPr>
        <p:spPr>
          <a:xfrm>
            <a:off x="3216493" y="3886200"/>
            <a:ext cx="109728" cy="109728"/>
          </a:xfrm>
          <a:prstGeom prst="ellipse">
            <a:avLst/>
          </a:prstGeom>
          <a:solidFill>
            <a:schemeClr val="tx1"/>
          </a:solidFill>
          <a:ln/>
        </p:spPr>
      </p:sp>
      <p:sp>
        <p:nvSpPr>
          <p:cNvPr id="35" name="Shape 33"/>
          <p:cNvSpPr/>
          <p:nvPr/>
        </p:nvSpPr>
        <p:spPr>
          <a:xfrm>
            <a:off x="3216493" y="4416552"/>
            <a:ext cx="109728" cy="109728"/>
          </a:xfrm>
          <a:prstGeom prst="ellipse">
            <a:avLst/>
          </a:prstGeom>
          <a:solidFill>
            <a:schemeClr val="tx1"/>
          </a:solidFill>
          <a:ln/>
        </p:spPr>
      </p:sp>
      <p:sp>
        <p:nvSpPr>
          <p:cNvPr id="36" name="Shape 34"/>
          <p:cNvSpPr/>
          <p:nvPr/>
        </p:nvSpPr>
        <p:spPr>
          <a:xfrm>
            <a:off x="3216493" y="4946904"/>
            <a:ext cx="109728" cy="109728"/>
          </a:xfrm>
          <a:prstGeom prst="ellipse">
            <a:avLst/>
          </a:prstGeom>
          <a:solidFill>
            <a:schemeClr val="tx1"/>
          </a:solidFill>
          <a:ln/>
        </p:spPr>
      </p:sp>
      <p:sp>
        <p:nvSpPr>
          <p:cNvPr id="37" name="Shape 35"/>
          <p:cNvSpPr/>
          <p:nvPr/>
        </p:nvSpPr>
        <p:spPr>
          <a:xfrm>
            <a:off x="3411078" y="2295144"/>
            <a:ext cx="109728" cy="109728"/>
          </a:xfrm>
          <a:prstGeom prst="ellipse">
            <a:avLst/>
          </a:prstGeom>
          <a:solidFill>
            <a:schemeClr val="tx1"/>
          </a:solidFill>
          <a:ln/>
        </p:spPr>
      </p:sp>
      <p:sp>
        <p:nvSpPr>
          <p:cNvPr id="38" name="Shape 36"/>
          <p:cNvSpPr/>
          <p:nvPr/>
        </p:nvSpPr>
        <p:spPr>
          <a:xfrm>
            <a:off x="3411078" y="2825496"/>
            <a:ext cx="109728" cy="109728"/>
          </a:xfrm>
          <a:prstGeom prst="ellipse">
            <a:avLst/>
          </a:prstGeom>
          <a:solidFill>
            <a:schemeClr val="tx1"/>
          </a:solidFill>
          <a:ln/>
        </p:spPr>
      </p:sp>
      <p:sp>
        <p:nvSpPr>
          <p:cNvPr id="39" name="Shape 37"/>
          <p:cNvSpPr/>
          <p:nvPr/>
        </p:nvSpPr>
        <p:spPr>
          <a:xfrm>
            <a:off x="3411078" y="3355848"/>
            <a:ext cx="109728" cy="109728"/>
          </a:xfrm>
          <a:prstGeom prst="ellipse">
            <a:avLst/>
          </a:prstGeom>
          <a:solidFill>
            <a:schemeClr val="tx1"/>
          </a:solidFill>
          <a:ln/>
        </p:spPr>
      </p:sp>
      <p:sp>
        <p:nvSpPr>
          <p:cNvPr id="40" name="Shape 38"/>
          <p:cNvSpPr/>
          <p:nvPr/>
        </p:nvSpPr>
        <p:spPr>
          <a:xfrm>
            <a:off x="3411078" y="3886200"/>
            <a:ext cx="109728" cy="109728"/>
          </a:xfrm>
          <a:prstGeom prst="ellipse">
            <a:avLst/>
          </a:prstGeom>
          <a:solidFill>
            <a:schemeClr val="tx1"/>
          </a:solidFill>
          <a:ln/>
        </p:spPr>
      </p:sp>
      <p:sp>
        <p:nvSpPr>
          <p:cNvPr id="41" name="Shape 39"/>
          <p:cNvSpPr/>
          <p:nvPr/>
        </p:nvSpPr>
        <p:spPr>
          <a:xfrm>
            <a:off x="3411078" y="4416552"/>
            <a:ext cx="109728" cy="109728"/>
          </a:xfrm>
          <a:prstGeom prst="ellipse">
            <a:avLst/>
          </a:prstGeom>
          <a:solidFill>
            <a:schemeClr val="tx1"/>
          </a:solidFill>
          <a:ln/>
        </p:spPr>
      </p:sp>
      <p:sp>
        <p:nvSpPr>
          <p:cNvPr id="42" name="Shape 40"/>
          <p:cNvSpPr/>
          <p:nvPr/>
        </p:nvSpPr>
        <p:spPr>
          <a:xfrm>
            <a:off x="3411078" y="4946904"/>
            <a:ext cx="109728" cy="109728"/>
          </a:xfrm>
          <a:prstGeom prst="ellipse">
            <a:avLst/>
          </a:prstGeom>
          <a:solidFill>
            <a:schemeClr val="tx1"/>
          </a:solidFill>
          <a:ln/>
        </p:spPr>
      </p:sp>
      <p:sp>
        <p:nvSpPr>
          <p:cNvPr id="43" name="Shape 41"/>
          <p:cNvSpPr/>
          <p:nvPr/>
        </p:nvSpPr>
        <p:spPr>
          <a:xfrm>
            <a:off x="7818120" y="1481328"/>
            <a:ext cx="3824935" cy="905256"/>
          </a:xfrm>
          <a:prstGeom prst="roundRect">
            <a:avLst>
              <a:gd name="adj" fmla="val 12121"/>
            </a:avLst>
          </a:prstGeom>
          <a:solidFill>
            <a:srgbClr val="FFF4CC"/>
          </a:solidFill>
          <a:ln w="15875">
            <a:solidFill>
              <a:srgbClr val="FF8A3D"/>
            </a:solidFill>
            <a:prstDash val="solid"/>
          </a:ln>
        </p:spPr>
      </p:sp>
      <p:sp>
        <p:nvSpPr>
          <p:cNvPr id="44" name="Text 42"/>
          <p:cNvSpPr txBox="1"/>
          <p:nvPr/>
        </p:nvSpPr>
        <p:spPr>
          <a:xfrm>
            <a:off x="8019288" y="1682496"/>
            <a:ext cx="34225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扫地机器人至少需要哪几种传感器？说说理由。</a:t>
            </a:r>
            <a:endParaRPr lang="en-US" sz="1500" dirty="0"/>
          </a:p>
        </p:txBody>
      </p:sp>
      <p:sp>
        <p:nvSpPr>
          <p:cNvPr id="45" name="Shape 43"/>
          <p:cNvSpPr/>
          <p:nvPr/>
        </p:nvSpPr>
        <p:spPr>
          <a:xfrm>
            <a:off x="7790688" y="2647188"/>
            <a:ext cx="713232" cy="713232"/>
          </a:xfrm>
          <a:prstGeom prst="ellipse">
            <a:avLst/>
          </a:prstGeom>
          <a:solidFill>
            <a:srgbClr val="FFFFFF"/>
          </a:solidFill>
          <a:ln w="25400">
            <a:solidFill>
              <a:srgbClr val="1F55C9"/>
            </a:solidFill>
            <a:prstDash val="solid"/>
          </a:ln>
        </p:spPr>
      </p:sp>
      <p:pic>
        <p:nvPicPr>
          <p:cNvPr id="46" name="Image 0" descr="比特">    </p:cNvPr>
          <p:cNvPicPr>
            <a:picLocks noChangeAspect="1"/>
          </p:cNvPicPr>
          <p:nvPr/>
        </p:nvPicPr>
        <p:blipFill>
          <a:blip r:embed="rId1"/>
          <a:stretch>
            <a:fillRect/>
          </a:stretch>
        </p:blipFill>
        <p:spPr>
          <a:xfrm>
            <a:off x="7818120" y="2674620"/>
            <a:ext cx="658368" cy="658368"/>
          </a:xfrm>
          <a:prstGeom prst="ellipse">
            <a:avLst/>
          </a:prstGeom>
        </p:spPr>
      </p:pic>
      <p:sp>
        <p:nvSpPr>
          <p:cNvPr id="47" name="Shape 44"/>
          <p:cNvSpPr/>
          <p:nvPr/>
        </p:nvSpPr>
        <p:spPr>
          <a:xfrm rot="16200000">
            <a:off x="8513064" y="2903220"/>
            <a:ext cx="219456" cy="182880"/>
          </a:xfrm>
          <a:prstGeom prst="triangle">
            <a:avLst/>
          </a:prstGeom>
          <a:solidFill>
            <a:srgbClr val="FFFFFF"/>
          </a:solidFill>
          <a:ln/>
        </p:spPr>
      </p:sp>
      <p:sp>
        <p:nvSpPr>
          <p:cNvPr id="48" name="Shape 45"/>
          <p:cNvSpPr/>
          <p:nvPr/>
        </p:nvSpPr>
        <p:spPr>
          <a:xfrm>
            <a:off x="8677656" y="2615184"/>
            <a:ext cx="296539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9" name="Text 46"/>
          <p:cNvSpPr txBox="1"/>
          <p:nvPr/>
        </p:nvSpPr>
        <p:spPr>
          <a:xfrm>
            <a:off x="8805672" y="2615184"/>
            <a:ext cx="274594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一种传感器出错时，另一种可以帮忙核对。</a:t>
            </a:r>
            <a:endParaRPr lang="en-US" sz="1400" dirty="0"/>
          </a:p>
        </p:txBody>
      </p:sp>
      <p:sp>
        <p:nvSpPr>
          <p:cNvPr id="50" name="Shape 47"/>
          <p:cNvSpPr/>
          <p:nvPr/>
        </p:nvSpPr>
        <p:spPr>
          <a:xfrm>
            <a:off x="10180015" y="5934456"/>
            <a:ext cx="1131062" cy="329184"/>
          </a:xfrm>
          <a:prstGeom prst="roundRect">
            <a:avLst>
              <a:gd name="adj" fmla="val 50000"/>
            </a:avLst>
          </a:prstGeom>
          <a:solidFill>
            <a:schemeClr val="tx1"/>
          </a:solidFill>
          <a:ln/>
        </p:spPr>
      </p:sp>
      <p:sp>
        <p:nvSpPr>
          <p:cNvPr id="51" name="Text 48"/>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05 · 思考与行动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执行器让机器人动起来，反馈让它动得准</a:t>
            </a:r>
            <a:endParaRPr lang="en-US" sz="3600" dirty="0"/>
          </a:p>
        </p:txBody>
      </p:sp>
      <p:sp>
        <p:nvSpPr>
          <p:cNvPr id="5" name="Shape 3"/>
          <p:cNvSpPr/>
          <p:nvPr/>
        </p:nvSpPr>
        <p:spPr>
          <a:xfrm>
            <a:off x="548640" y="1668780"/>
            <a:ext cx="6583680" cy="4407408"/>
          </a:xfrm>
          <a:prstGeom prst="roundRect">
            <a:avLst>
              <a:gd name="adj" fmla="val 2905"/>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ctuators">    </p:cNvPr>
          <p:cNvPicPr>
            <a:picLocks noChangeAspect="1"/>
          </p:cNvPicPr>
          <p:nvPr/>
        </p:nvPicPr>
        <p:blipFill>
          <a:blip r:embed="rId1"/>
          <a:stretch>
            <a:fillRect/>
          </a:stretch>
        </p:blipFill>
        <p:spPr>
          <a:xfrm>
            <a:off x="640080" y="1760220"/>
            <a:ext cx="6400800" cy="4224528"/>
          </a:xfrm>
          <a:prstGeom prst="rect">
            <a:avLst/>
          </a:prstGeom>
        </p:spPr>
      </p:pic>
      <p:sp>
        <p:nvSpPr>
          <p:cNvPr id="7" name="Shape 4"/>
          <p:cNvSpPr/>
          <p:nvPr/>
        </p:nvSpPr>
        <p:spPr>
          <a:xfrm>
            <a:off x="7406640" y="1481328"/>
            <a:ext cx="4236415" cy="4782312"/>
          </a:xfrm>
          <a:prstGeom prst="roundRect">
            <a:avLst>
              <a:gd name="adj" fmla="val 25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607808" y="1682496"/>
            <a:ext cx="383407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607808" y="212140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执行器</a:t>
            </a:r>
            <a:pPr indent="0" marL="0">
              <a:buNone/>
            </a:pPr>
            <a:r>
              <a:rPr lang="en-US" sz="1100" dirty="0">
                <a:solidFill>
                  <a:srgbClr val="5A6280"/>
                </a:solidFill>
              </a:rPr>
              <a:t>  Actuator</a:t>
            </a:r>
            <a:endParaRPr lang="en-US" sz="1400" dirty="0"/>
          </a:p>
        </p:txBody>
      </p:sp>
      <p:sp>
        <p:nvSpPr>
          <p:cNvPr id="10" name="Text 7"/>
          <p:cNvSpPr txBox="1"/>
          <p:nvPr/>
        </p:nvSpPr>
        <p:spPr>
          <a:xfrm>
            <a:off x="7607808" y="243230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机器人的“肌肉”。</a:t>
            </a:r>
            <a:endParaRPr lang="en-US" sz="1400" dirty="0"/>
          </a:p>
        </p:txBody>
      </p:sp>
      <p:sp>
        <p:nvSpPr>
          <p:cNvPr id="11" name="Text 8"/>
          <p:cNvSpPr txBox="1"/>
          <p:nvPr/>
        </p:nvSpPr>
        <p:spPr>
          <a:xfrm>
            <a:off x="7607808" y="266700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把电能（或液压、气压）转换成运动的部件，如电机、液压缸、气动元件。</a:t>
            </a:r>
            <a:endParaRPr lang="en-US" sz="1400" dirty="0"/>
          </a:p>
        </p:txBody>
      </p:sp>
      <p:sp>
        <p:nvSpPr>
          <p:cNvPr id="12" name="Text 9"/>
          <p:cNvSpPr txBox="1"/>
          <p:nvPr/>
        </p:nvSpPr>
        <p:spPr>
          <a:xfrm>
            <a:off x="7607808" y="3246120"/>
            <a:ext cx="3834079" cy="292608"/>
          </a:xfrm>
          <a:prstGeom prst="rect">
            <a:avLst/>
          </a:prstGeom>
          <a:noFill/>
          <a:ln/>
        </p:spPr>
        <p:txBody>
          <a:bodyPr wrap="square" lIns="0" tIns="0" rIns="0" bIns="0" rtlCol="0" anchor="t"/>
          <a:lstStyle/>
          <a:p>
            <a:pPr indent="0" marL="0">
              <a:buNone/>
            </a:pPr>
            <a:r>
              <a:rPr lang="en-US" sz="1600" b="1" dirty="0">
                <a:solidFill>
                  <a:srgbClr val="1F55C9"/>
                </a:solidFill>
              </a:rPr>
              <a:t>自由度</a:t>
            </a:r>
            <a:pPr indent="0" marL="0">
              <a:buNone/>
            </a:pPr>
            <a:r>
              <a:rPr lang="en-US" sz="1100" dirty="0">
                <a:solidFill>
                  <a:srgbClr val="5A6280"/>
                </a:solidFill>
              </a:rPr>
              <a:t>  Degree of Freedom (DoF)</a:t>
            </a:r>
            <a:endParaRPr lang="en-US" sz="1400" dirty="0"/>
          </a:p>
        </p:txBody>
      </p:sp>
      <p:sp>
        <p:nvSpPr>
          <p:cNvPr id="13" name="Text 10"/>
          <p:cNvSpPr txBox="1"/>
          <p:nvPr/>
        </p:nvSpPr>
        <p:spPr>
          <a:xfrm>
            <a:off x="7607808" y="3557016"/>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能独立活动的“关节数量”。</a:t>
            </a:r>
            <a:endParaRPr lang="en-US" sz="1400" dirty="0"/>
          </a:p>
        </p:txBody>
      </p:sp>
      <p:sp>
        <p:nvSpPr>
          <p:cNvPr id="14" name="Text 11"/>
          <p:cNvSpPr txBox="1"/>
          <p:nvPr/>
        </p:nvSpPr>
        <p:spPr>
          <a:xfrm>
            <a:off x="7607808" y="3791712"/>
            <a:ext cx="383407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机器人能独立运动的方向或关节数量。常见工业机械臂有6个自由度，可到达空间中的各种位置和姿态。</a:t>
            </a:r>
            <a:endParaRPr lang="en-US" sz="1400" dirty="0"/>
          </a:p>
        </p:txBody>
      </p:sp>
      <p:sp>
        <p:nvSpPr>
          <p:cNvPr id="15" name="Text 12"/>
          <p:cNvSpPr txBox="1"/>
          <p:nvPr/>
        </p:nvSpPr>
        <p:spPr>
          <a:xfrm>
            <a:off x="7607808" y="4605528"/>
            <a:ext cx="3834079" cy="292608"/>
          </a:xfrm>
          <a:prstGeom prst="rect">
            <a:avLst/>
          </a:prstGeom>
          <a:noFill/>
          <a:ln/>
        </p:spPr>
        <p:txBody>
          <a:bodyPr wrap="square" lIns="0" tIns="0" rIns="0" bIns="0" rtlCol="0" anchor="t"/>
          <a:lstStyle/>
          <a:p>
            <a:pPr indent="0" marL="0">
              <a:buNone/>
            </a:pPr>
            <a:r>
              <a:rPr lang="en-US" sz="1600" b="1" dirty="0">
                <a:solidFill>
                  <a:srgbClr val="1F55C9"/>
                </a:solidFill>
              </a:rPr>
              <a:t>反馈控制</a:t>
            </a:r>
            <a:pPr indent="0" marL="0">
              <a:buNone/>
            </a:pPr>
            <a:r>
              <a:rPr lang="en-US" sz="1100" dirty="0">
                <a:solidFill>
                  <a:srgbClr val="5A6280"/>
                </a:solidFill>
              </a:rPr>
              <a:t>  Feedback Control</a:t>
            </a:r>
            <a:endParaRPr lang="en-US" sz="1400" dirty="0"/>
          </a:p>
        </p:txBody>
      </p:sp>
      <p:sp>
        <p:nvSpPr>
          <p:cNvPr id="16" name="Text 13"/>
          <p:cNvSpPr txBox="1"/>
          <p:nvPr/>
        </p:nvSpPr>
        <p:spPr>
          <a:xfrm>
            <a:off x="7607808" y="4916424"/>
            <a:ext cx="383407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骑自行车时不停微调方向。</a:t>
            </a:r>
            <a:endParaRPr lang="en-US" sz="1400" dirty="0"/>
          </a:p>
        </p:txBody>
      </p:sp>
      <p:sp>
        <p:nvSpPr>
          <p:cNvPr id="17" name="Text 14"/>
          <p:cNvSpPr txBox="1"/>
          <p:nvPr/>
        </p:nvSpPr>
        <p:spPr>
          <a:xfrm>
            <a:off x="7607808" y="5151120"/>
            <a:ext cx="383407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不断比较目标和实际状态的差距，并据此调整动作的控制方法。</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来源：维基百科（访问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05 · 思考与行动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从写好的程序，到会学习的机器人</a:t>
            </a:r>
            <a:endParaRPr lang="en-US" sz="3600" dirty="0"/>
          </a:p>
        </p:txBody>
      </p:sp>
      <p:sp>
        <p:nvSpPr>
          <p:cNvPr id="5" name="Shape 3"/>
          <p:cNvSpPr/>
          <p:nvPr/>
        </p:nvSpPr>
        <p:spPr>
          <a:xfrm>
            <a:off x="548640" y="1731874"/>
            <a:ext cx="6766560" cy="4281221"/>
          </a:xfrm>
          <a:prstGeom prst="roundRect">
            <a:avLst>
              <a:gd name="adj" fmla="val 299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ense-think-act-ai">    </p:cNvPr>
          <p:cNvPicPr>
            <a:picLocks noChangeAspect="1"/>
          </p:cNvPicPr>
          <p:nvPr/>
        </p:nvPicPr>
        <p:blipFill>
          <a:blip r:embed="rId1"/>
          <a:stretch>
            <a:fillRect/>
          </a:stretch>
        </p:blipFill>
        <p:spPr>
          <a:xfrm>
            <a:off x="640080" y="1823314"/>
            <a:ext cx="6583680" cy="4098341"/>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仿真训练</a:t>
            </a:r>
            <a:pPr indent="0" marL="0">
              <a:buNone/>
            </a:pPr>
            <a:r>
              <a:rPr lang="en-US" sz="1100" dirty="0">
                <a:solidFill>
                  <a:srgbClr val="5A6280"/>
                </a:solidFill>
              </a:rPr>
              <a:t>  Simulation Training</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先在电子游戏里练习，再到真实世界上场。</a:t>
            </a:r>
            <a:endParaRPr lang="en-US" sz="1400" dirty="0"/>
          </a:p>
        </p:txBody>
      </p:sp>
      <p:sp>
        <p:nvSpPr>
          <p:cNvPr id="11" name="Text 8"/>
          <p:cNvSpPr txBox="1"/>
          <p:nvPr/>
        </p:nvSpPr>
        <p:spPr>
          <a:xfrm>
            <a:off x="7790688" y="2901696"/>
            <a:ext cx="365119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在计算机模拟的虚拟环境中让机器人反复练习，再把学到的技能迁移到真实机器人上，需要额外测试来弥补“虚拟与现实的差距”。</a:t>
            </a:r>
            <a:endParaRPr lang="en-US" sz="1400" dirty="0"/>
          </a:p>
        </p:txBody>
      </p:sp>
      <p:sp>
        <p:nvSpPr>
          <p:cNvPr id="12" name="Text 9"/>
          <p:cNvSpPr txBox="1"/>
          <p:nvPr/>
        </p:nvSpPr>
        <p:spPr>
          <a:xfrm>
            <a:off x="7790688" y="3950208"/>
            <a:ext cx="3651199" cy="477012"/>
          </a:xfrm>
          <a:prstGeom prst="rect">
            <a:avLst/>
          </a:prstGeom>
          <a:noFill/>
          <a:ln/>
        </p:spPr>
        <p:txBody>
          <a:bodyPr wrap="square" lIns="0" tIns="0" rIns="0" bIns="0" rtlCol="0" anchor="t"/>
          <a:lstStyle/>
          <a:p>
            <a:pPr indent="0" marL="0">
              <a:buNone/>
            </a:pPr>
            <a:r>
              <a:rPr lang="en-US" sz="1600" b="1" dirty="0">
                <a:solidFill>
                  <a:srgbClr val="1F55C9"/>
                </a:solidFill>
              </a:rPr>
              <a:t>机器人基础模型 / 具身智能</a:t>
            </a:r>
            <a:pPr indent="0" marL="0">
              <a:buNone/>
            </a:pPr>
            <a:r>
              <a:rPr lang="en-US" sz="1100" dirty="0">
                <a:solidFill>
                  <a:srgbClr val="5A6280"/>
                </a:solidFill>
              </a:rPr>
              <a:t>  Robot Foundation Model / Embodied AI</a:t>
            </a:r>
            <a:endParaRPr lang="en-US" sz="1400" dirty="0"/>
          </a:p>
        </p:txBody>
      </p:sp>
      <p:sp>
        <p:nvSpPr>
          <p:cNvPr id="13" name="Text 10"/>
          <p:cNvSpPr txBox="1"/>
          <p:nvPr/>
        </p:nvSpPr>
        <p:spPr>
          <a:xfrm>
            <a:off x="7790688" y="4445508"/>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给机器人装上“既能看懂、又能动手”的大脑。</a:t>
            </a:r>
            <a:endParaRPr lang="en-US" sz="1400" dirty="0"/>
          </a:p>
        </p:txBody>
      </p:sp>
      <p:sp>
        <p:nvSpPr>
          <p:cNvPr id="14" name="Text 11"/>
          <p:cNvSpPr txBox="1"/>
          <p:nvPr/>
        </p:nvSpPr>
        <p:spPr>
          <a:xfrm>
            <a:off x="7790688" y="491490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把视觉、语言和动作结合起来训练的大型AI模型，让机器人能按语言指令完成多种任务；截至2026年多在研究和试点阶段。</a:t>
            </a:r>
            <a:endParaRPr lang="en-US" sz="1400" dirty="0"/>
          </a:p>
        </p:txBody>
      </p:sp>
      <p:sp>
        <p:nvSpPr>
          <p:cNvPr id="15" name="Text 12"/>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来源：SRI International（访问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05 · 思考与行动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机器人的新“大脑”：还在研究中</a:t>
            </a:r>
            <a:endParaRPr lang="en-US" sz="3600" dirty="0"/>
          </a:p>
        </p:txBody>
      </p:sp>
      <p:sp>
        <p:nvSpPr>
          <p:cNvPr id="5" name="事件卡-pi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2024年10月31日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π0：一个模型控制多种机器人</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Physical Intelligence公司；Physical Intelligence 研究团队</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美国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研究人员训练了一个AI模型，让它学会控制好几种不同的机器人。</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机器人基础模型的研究方向。</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F55C9"/>
                </a:solidFill>
                <a:highlight>
                  <a:srgbClr val="E0EAFF"/>
                </a:highlight>
              </a:rPr>
              <a:t>🔬研究中</a:t>
            </a:r>
            <a:endParaRPr lang="en-US" sz="1500" dirty="0"/>
          </a:p>
        </p:txBody>
      </p:sp>
      <p:sp>
        <p:nvSpPr>
          <p:cNvPr id="12" name="事件卡-gemini-robotics"/>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2025年3月12日</a:t>
            </a:r>
            <a:endParaRPr lang="en-US" sz="1400" dirty="0"/>
          </a:p>
        </p:txBody>
      </p:sp>
      <p:sp>
        <p:nvSpPr>
          <p:cNvPr id="15" name="Shape 13"/>
          <p:cNvSpPr/>
          <p:nvPr/>
        </p:nvSpPr>
        <p:spPr>
          <a:xfrm>
            <a:off x="6487511" y="1591056"/>
            <a:ext cx="1099292" cy="274320"/>
          </a:xfrm>
          <a:prstGeom prst="roundRect">
            <a:avLst>
              <a:gd name="adj" fmla="val 50000"/>
            </a:avLst>
          </a:prstGeom>
          <a:solidFill>
            <a:srgbClr val="EEE8FF"/>
          </a:solidFill>
          <a:ln/>
        </p:spPr>
      </p:sp>
      <p:sp>
        <p:nvSpPr>
          <p:cNvPr id="16" name="Text 14"/>
          <p:cNvSpPr txBox="1"/>
          <p:nvPr/>
        </p:nvSpPr>
        <p:spPr>
          <a:xfrm>
            <a:off x="6487511" y="1591056"/>
            <a:ext cx="1099292"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 / 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机器人“视觉-语言-动作”模型</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多为研究和预览阶段，演示效果不等于实际可靠性。</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Google DeepMind；英伟达等；Google DeepMind 团队</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伦敦 / 山景城，英国 / 美国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研究人员让机器人能“看懂、听懂”人的指令，再直接做出动作。</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机器人“大脑”的新研究方向。</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F55C9"/>
                </a:solidFill>
                <a:highlight>
                  <a:srgbClr val="E0EAFF"/>
                </a:highlight>
              </a:rPr>
              <a:t>🔬研究中</a:t>
            </a:r>
            <a:endParaRPr lang="en-US" sz="1500" dirty="0"/>
          </a:p>
        </p:txBody>
      </p:sp>
      <p:sp>
        <p:nvSpPr>
          <p:cNvPr id="21" name="事件卡-groot-n1"/>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2025年3月18日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开放的人形机器人基础模型 GR00T N1</a:t>
            </a:r>
            <a:endParaRPr lang="en-US" sz="1600" dirty="0"/>
          </a:p>
        </p:txBody>
      </p:sp>
      <p:sp>
        <p:nvSpPr>
          <p:cNvPr id="27" name="Text 25"/>
          <p:cNvSpPr txBox="1"/>
          <p:nvPr/>
        </p:nvSpPr>
        <p:spPr>
          <a:xfrm>
            <a:off x="8310677" y="2602992"/>
            <a:ext cx="3149498" cy="3523488"/>
          </a:xfrm>
          <a:prstGeom prst="rect">
            <a:avLst/>
          </a:prstGeom>
          <a:noFill/>
          <a:ln/>
        </p:spPr>
        <p:txBody>
          <a:bodyPr wrap="square" lIns="0" tIns="0" rIns="0" bIns="0" rtlCol="0" anchor="t"/>
          <a:lstStyle/>
          <a:p>
            <a:pPr indent="0" marL="0">
              <a:buNone/>
            </a:pPr>
            <a:r>
              <a:rPr lang="en-US" sz="1500" b="1" dirty="0">
                <a:solidFill>
                  <a:srgbClr val="1F55C9"/>
                </a:solidFill>
              </a:rPr>
              <a:t>机构/人物｜</a:t>
            </a:r>
            <a:pPr indent="0" marL="0">
              <a:spcAft>
                <a:spcPts val="300"/>
              </a:spcAft>
              <a:buNone/>
            </a:pPr>
            <a:r>
              <a:rPr lang="en-US" sz="1500" dirty="0">
                <a:solidFill>
                  <a:srgbClr val="1B2140"/>
                </a:solidFill>
              </a:rPr>
              <a:t>英伟达（NVIDIA）；英伟达研究团队</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圣何塞，美国</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一家芯片公司公开了一个人形机器人“大脑”模型，研究者可以下载研究。</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开放模型让更多团队能研究机器人智能。</a:t>
            </a:r>
            <a:endParaRPr lang="en-US" sz="1500" dirty="0"/>
          </a:p>
          <a:p>
            <a:pPr indent="0" marL="0">
              <a:buNone/>
            </a:pPr>
            <a:r>
              <a:rPr lang="en-US" sz="1500" b="1" dirty="0">
                <a:solidFill>
                  <a:srgbClr val="1F55C9"/>
                </a:solidFill>
              </a:rPr>
              <a:t>证据等级｜</a:t>
            </a:r>
            <a:pPr indent="0" marL="0">
              <a:spcAft>
                <a:spcPts val="300"/>
              </a:spcAft>
              <a:buNone/>
            </a:pPr>
            <a:r>
              <a:rPr lang="en-US" sz="1500" b="1" dirty="0">
                <a:solidFill>
                  <a:srgbClr val="1F55C9"/>
                </a:solidFill>
                <a:highlight>
                  <a:srgbClr val="E0EAFF"/>
                </a:highlight>
              </a:rPr>
              <a:t>🔬研究中</a:t>
            </a:r>
            <a:endParaRPr lang="en-US" sz="15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来源：arXiv、Google DeepMind、NVIDIA Research（访问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283062"/>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chemeClr val="accent5"/>
                </a:solidFill>
              </a:rPr>
              <a:t>06 · 人形机器人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人形机器人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人形机器人已经走进我们家了吗？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优点：能使用为人设计的环境和工具</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截至2026年：多数在研发、演示或小规模试点</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看新闻要问：演示？试点？还是商用？</a:t>
            </a:r>
            <a:endParaRPr lang="en-US" sz="1600" dirty="0"/>
          </a:p>
        </p:txBody>
      </p:sp>
      <p:sp>
        <p:nvSpPr>
          <p:cNvPr id="15" name="Shape 13"/>
          <p:cNvSpPr/>
          <p:nvPr/>
        </p:nvSpPr>
        <p:spPr>
          <a:xfrm>
            <a:off x="6263640" y="777240"/>
            <a:ext cx="5379415" cy="768096"/>
          </a:xfrm>
          <a:prstGeom prst="roundRect">
            <a:avLst>
              <a:gd name="adj" fmla="val 11905"/>
            </a:avLst>
          </a:prstGeom>
          <a:solidFill>
            <a:srgbClr val="FFFFFF"/>
          </a:solidFill>
          <a:ln/>
        </p:spPr>
      </p:sp>
      <p:sp>
        <p:nvSpPr>
          <p:cNvPr id="16" name="Text 14"/>
          <p:cNvSpPr txBox="1"/>
          <p:nvPr/>
        </p:nvSpPr>
        <p:spPr>
          <a:xfrm>
            <a:off x="6446520" y="777240"/>
            <a:ext cx="1691640" cy="768096"/>
          </a:xfrm>
          <a:prstGeom prst="rect">
            <a:avLst/>
          </a:prstGeom>
          <a:noFill/>
          <a:ln/>
        </p:spPr>
        <p:txBody>
          <a:bodyPr wrap="square" lIns="0" tIns="0" rIns="0" bIns="0" rtlCol="0" anchor="ctr"/>
          <a:lstStyle/>
          <a:p>
            <a:pPr indent="0" marL="0">
              <a:buNone/>
            </a:pPr>
            <a:r>
              <a:rPr lang="en-US" sz="1500" b="1" dirty="0">
                <a:solidFill>
                  <a:srgbClr val="1F55C9"/>
                </a:solidFill>
              </a:rPr>
              <a:t>🔬演示/研究</a:t>
            </a:r>
            <a:endParaRPr lang="en-US" sz="1500" dirty="0"/>
          </a:p>
        </p:txBody>
      </p:sp>
      <p:sp>
        <p:nvSpPr>
          <p:cNvPr id="17" name="Text 15"/>
          <p:cNvSpPr txBox="1"/>
          <p:nvPr/>
        </p:nvSpPr>
        <p:spPr>
          <a:xfrm>
            <a:off x="8183880" y="777240"/>
            <a:ext cx="3276295" cy="768096"/>
          </a:xfrm>
          <a:prstGeom prst="rect">
            <a:avLst/>
          </a:prstGeom>
          <a:noFill/>
          <a:ln/>
        </p:spPr>
        <p:txBody>
          <a:bodyPr wrap="square" lIns="0" tIns="0" rIns="0" bIns="0" rtlCol="0" anchor="ctr"/>
          <a:lstStyle/>
          <a:p>
            <a:pPr indent="0" marL="0">
              <a:buNone/>
            </a:pPr>
            <a:r>
              <a:rPr lang="en-US" sz="1400" dirty="0">
                <a:solidFill>
                  <a:schemeClr val="tx1"/>
                </a:solidFill>
              </a:rPr>
              <a:t>比赛、展会、实验室里展示能力</a:t>
            </a:r>
            <a:endParaRPr lang="en-US" sz="1400" dirty="0"/>
          </a:p>
        </p:txBody>
      </p:sp>
      <p:sp>
        <p:nvSpPr>
          <p:cNvPr id="18" name="Shape 16"/>
          <p:cNvSpPr/>
          <p:nvPr/>
        </p:nvSpPr>
        <p:spPr>
          <a:xfrm>
            <a:off x="6263640" y="1655064"/>
            <a:ext cx="5379415" cy="768096"/>
          </a:xfrm>
          <a:prstGeom prst="roundRect">
            <a:avLst>
              <a:gd name="adj" fmla="val 11905"/>
            </a:avLst>
          </a:prstGeom>
          <a:solidFill>
            <a:srgbClr val="FFFFFF"/>
          </a:solidFill>
          <a:ln/>
        </p:spPr>
      </p:sp>
      <p:sp>
        <p:nvSpPr>
          <p:cNvPr id="19" name="Text 17"/>
          <p:cNvSpPr txBox="1"/>
          <p:nvPr/>
        </p:nvSpPr>
        <p:spPr>
          <a:xfrm>
            <a:off x="6446520" y="1655064"/>
            <a:ext cx="1691640" cy="768096"/>
          </a:xfrm>
          <a:prstGeom prst="rect">
            <a:avLst/>
          </a:prstGeom>
          <a:noFill/>
          <a:ln/>
        </p:spPr>
        <p:txBody>
          <a:bodyPr wrap="square" lIns="0" tIns="0" rIns="0" bIns="0" rtlCol="0" anchor="ctr"/>
          <a:lstStyle/>
          <a:p>
            <a:pPr indent="0" marL="0">
              <a:buNone/>
            </a:pPr>
            <a:r>
              <a:rPr lang="en-US" sz="1500" b="1" dirty="0">
                <a:solidFill>
                  <a:srgbClr val="5A2FD3"/>
                </a:solidFill>
              </a:rPr>
              <a:t>🧪试点</a:t>
            </a:r>
            <a:endParaRPr lang="en-US" sz="1500" dirty="0"/>
          </a:p>
        </p:txBody>
      </p:sp>
      <p:sp>
        <p:nvSpPr>
          <p:cNvPr id="20" name="Text 18"/>
          <p:cNvSpPr txBox="1"/>
          <p:nvPr/>
        </p:nvSpPr>
        <p:spPr>
          <a:xfrm>
            <a:off x="8183880" y="1655064"/>
            <a:ext cx="3276295" cy="768096"/>
          </a:xfrm>
          <a:prstGeom prst="rect">
            <a:avLst/>
          </a:prstGeom>
          <a:noFill/>
          <a:ln/>
        </p:spPr>
        <p:txBody>
          <a:bodyPr wrap="square" lIns="0" tIns="0" rIns="0" bIns="0" rtlCol="0" anchor="ctr"/>
          <a:lstStyle/>
          <a:p>
            <a:pPr indent="0" marL="0">
              <a:buNone/>
            </a:pPr>
            <a:r>
              <a:rPr lang="en-US" sz="1400" dirty="0">
                <a:solidFill>
                  <a:schemeClr val="tx1"/>
                </a:solidFill>
              </a:rPr>
              <a:t>少数工厂、仓库里真实试用</a:t>
            </a:r>
            <a:endParaRPr lang="en-US" sz="1400" dirty="0"/>
          </a:p>
        </p:txBody>
      </p:sp>
      <p:sp>
        <p:nvSpPr>
          <p:cNvPr id="21" name="Shape 19"/>
          <p:cNvSpPr/>
          <p:nvPr/>
        </p:nvSpPr>
        <p:spPr>
          <a:xfrm>
            <a:off x="6263640" y="2532888"/>
            <a:ext cx="5379415" cy="768096"/>
          </a:xfrm>
          <a:prstGeom prst="roundRect">
            <a:avLst>
              <a:gd name="adj" fmla="val 11905"/>
            </a:avLst>
          </a:prstGeom>
          <a:solidFill>
            <a:srgbClr val="FFFFFF"/>
          </a:solidFill>
          <a:ln/>
        </p:spPr>
      </p:sp>
      <p:sp>
        <p:nvSpPr>
          <p:cNvPr id="22" name="Text 20"/>
          <p:cNvSpPr txBox="1"/>
          <p:nvPr/>
        </p:nvSpPr>
        <p:spPr>
          <a:xfrm>
            <a:off x="6446520" y="2532888"/>
            <a:ext cx="1691640" cy="768096"/>
          </a:xfrm>
          <a:prstGeom prst="rect">
            <a:avLst/>
          </a:prstGeom>
          <a:noFill/>
          <a:ln/>
        </p:spPr>
        <p:txBody>
          <a:bodyPr wrap="square" lIns="0" tIns="0" rIns="0" bIns="0" rtlCol="0" anchor="ctr"/>
          <a:lstStyle/>
          <a:p>
            <a:pPr indent="0" marL="0">
              <a:buNone/>
            </a:pPr>
            <a:r>
              <a:rPr lang="en-US" sz="1500" b="1" dirty="0">
                <a:solidFill>
                  <a:srgbClr val="B4501A"/>
                </a:solidFill>
              </a:rPr>
              <a:t>✅商用普及</a:t>
            </a:r>
            <a:endParaRPr lang="en-US" sz="1500" dirty="0"/>
          </a:p>
        </p:txBody>
      </p:sp>
      <p:sp>
        <p:nvSpPr>
          <p:cNvPr id="23" name="Text 21"/>
          <p:cNvSpPr txBox="1"/>
          <p:nvPr/>
        </p:nvSpPr>
        <p:spPr>
          <a:xfrm>
            <a:off x="8183880" y="2532888"/>
            <a:ext cx="3276295" cy="768096"/>
          </a:xfrm>
          <a:prstGeom prst="rect">
            <a:avLst/>
          </a:prstGeom>
          <a:noFill/>
          <a:ln/>
        </p:spPr>
        <p:txBody>
          <a:bodyPr wrap="square" lIns="0" tIns="0" rIns="0" bIns="0" rtlCol="0" anchor="ctr"/>
          <a:lstStyle/>
          <a:p>
            <a:pPr indent="0" marL="0">
              <a:buNone/>
            </a:pPr>
            <a:r>
              <a:rPr lang="en-US" sz="1400" dirty="0">
                <a:solidFill>
                  <a:schemeClr val="tx1"/>
                </a:solidFill>
              </a:rPr>
              <a:t>很多人能买到、天天在用</a:t>
            </a:r>
            <a:endParaRPr lang="en-US" sz="1400" dirty="0"/>
          </a:p>
        </p:txBody>
      </p:sp>
      <p:sp>
        <p:nvSpPr>
          <p:cNvPr id="24" name="Shape 22"/>
          <p:cNvSpPr/>
          <p:nvPr/>
        </p:nvSpPr>
        <p:spPr>
          <a:xfrm>
            <a:off x="6263640" y="3410712"/>
            <a:ext cx="5379415" cy="768096"/>
          </a:xfrm>
          <a:prstGeom prst="roundRect">
            <a:avLst>
              <a:gd name="adj" fmla="val 11905"/>
            </a:avLst>
          </a:prstGeom>
          <a:solidFill>
            <a:srgbClr val="FFFFFF"/>
          </a:solidFill>
          <a:ln/>
        </p:spPr>
      </p:sp>
      <p:sp>
        <p:nvSpPr>
          <p:cNvPr id="25" name="Text 23"/>
          <p:cNvSpPr txBox="1"/>
          <p:nvPr/>
        </p:nvSpPr>
        <p:spPr>
          <a:xfrm>
            <a:off x="6446520" y="3410712"/>
            <a:ext cx="1691640" cy="768096"/>
          </a:xfrm>
          <a:prstGeom prst="rect">
            <a:avLst/>
          </a:prstGeom>
          <a:noFill/>
          <a:ln/>
        </p:spPr>
        <p:txBody>
          <a:bodyPr wrap="square" lIns="0" tIns="0" rIns="0" bIns="0" rtlCol="0" anchor="ctr"/>
          <a:lstStyle/>
          <a:p>
            <a:pPr indent="0" marL="0">
              <a:buNone/>
            </a:pPr>
            <a:r>
              <a:rPr lang="en-US" sz="1500" b="1" dirty="0">
                <a:solidFill>
                  <a:srgbClr val="16855E"/>
                </a:solidFill>
              </a:rPr>
              <a:t>IFR数据</a:t>
            </a:r>
            <a:endParaRPr lang="en-US" sz="1500" dirty="0"/>
          </a:p>
        </p:txBody>
      </p:sp>
      <p:sp>
        <p:nvSpPr>
          <p:cNvPr id="26" name="Text 24"/>
          <p:cNvSpPr txBox="1"/>
          <p:nvPr/>
        </p:nvSpPr>
        <p:spPr>
          <a:xfrm>
            <a:off x="8183880" y="3410712"/>
            <a:ext cx="3276295" cy="768096"/>
          </a:xfrm>
          <a:prstGeom prst="rect">
            <a:avLst/>
          </a:prstGeom>
          <a:noFill/>
          <a:ln/>
        </p:spPr>
        <p:txBody>
          <a:bodyPr wrap="square" lIns="0" tIns="0" rIns="0" bIns="0" rtlCol="0" anchor="ctr"/>
          <a:lstStyle/>
          <a:p>
            <a:pPr indent="0" marL="0">
              <a:buNone/>
            </a:pPr>
            <a:r>
              <a:rPr lang="en-US" sz="1400" dirty="0">
                <a:solidFill>
                  <a:schemeClr val="tx1"/>
                </a:solidFill>
              </a:rPr>
              <a:t>2025年全尺寸人形机器人销量约7000台</a:t>
            </a:r>
            <a:endParaRPr lang="en-US" sz="1400" dirty="0"/>
          </a:p>
        </p:txBody>
      </p:sp>
      <p:sp>
        <p:nvSpPr>
          <p:cNvPr id="27" name="Text 25"/>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8" name="Shape 26"/>
          <p:cNvSpPr/>
          <p:nvPr/>
        </p:nvSpPr>
        <p:spPr>
          <a:xfrm>
            <a:off x="6236208" y="4681728"/>
            <a:ext cx="713232" cy="713232"/>
          </a:xfrm>
          <a:prstGeom prst="ellipse">
            <a:avLst/>
          </a:prstGeom>
          <a:solidFill>
            <a:srgbClr val="FFFFFF"/>
          </a:solidFill>
          <a:ln w="25400">
            <a:solidFill>
              <a:srgbClr val="B4501A"/>
            </a:solidFill>
            <a:prstDash val="solid"/>
          </a:ln>
        </p:spPr>
      </p:sp>
      <p:pic>
        <p:nvPicPr>
          <p:cNvPr id="29"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30" name="Shape 27"/>
          <p:cNvSpPr/>
          <p:nvPr/>
        </p:nvSpPr>
        <p:spPr>
          <a:xfrm rot="16200000">
            <a:off x="6958584" y="4937760"/>
            <a:ext cx="219456" cy="182880"/>
          </a:xfrm>
          <a:prstGeom prst="triangle">
            <a:avLst/>
          </a:prstGeom>
          <a:solidFill>
            <a:srgbClr val="FFFFFF"/>
          </a:solidFill>
          <a:ln/>
        </p:spPr>
      </p:sp>
      <p:sp>
        <p:nvSpPr>
          <p:cNvPr id="31" name="Shape 28"/>
          <p:cNvSpPr/>
          <p:nvPr/>
        </p:nvSpPr>
        <p:spPr>
          <a:xfrm>
            <a:off x="7123176" y="4681728"/>
            <a:ext cx="4519879" cy="713232"/>
          </a:xfrm>
          <a:prstGeom prst="roundRect">
            <a:avLst>
              <a:gd name="adj" fmla="val 20513"/>
            </a:avLst>
          </a:prstGeom>
          <a:solidFill>
            <a:srgbClr val="FFFFFF"/>
          </a:solidFill>
          <a:ln/>
        </p:spPr>
      </p:sp>
      <p:sp>
        <p:nvSpPr>
          <p:cNvPr id="32" name="Text 29"/>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新闻说开始生产人形机器人了！</a:t>
            </a:r>
            <a:endParaRPr lang="en-US" sz="1400" dirty="0"/>
          </a:p>
        </p:txBody>
      </p:sp>
      <p:sp>
        <p:nvSpPr>
          <p:cNvPr id="33" name="Shape 30"/>
          <p:cNvSpPr/>
          <p:nvPr/>
        </p:nvSpPr>
        <p:spPr>
          <a:xfrm>
            <a:off x="6236208" y="5486400"/>
            <a:ext cx="713232" cy="713232"/>
          </a:xfrm>
          <a:prstGeom prst="ellipse">
            <a:avLst/>
          </a:prstGeom>
          <a:solidFill>
            <a:srgbClr val="FFFFFF"/>
          </a:solidFill>
          <a:ln w="25400">
            <a:solidFill>
              <a:srgbClr val="1F55C9"/>
            </a:solidFill>
            <a:prstDash val="solid"/>
          </a:ln>
        </p:spPr>
      </p:sp>
      <p:pic>
        <p:nvPicPr>
          <p:cNvPr id="34"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5" name="Shape 31"/>
          <p:cNvSpPr/>
          <p:nvPr/>
        </p:nvSpPr>
        <p:spPr>
          <a:xfrm rot="16200000">
            <a:off x="6958584" y="5742432"/>
            <a:ext cx="219456" cy="182880"/>
          </a:xfrm>
          <a:prstGeom prst="triangle">
            <a:avLst/>
          </a:prstGeom>
          <a:solidFill>
            <a:srgbClr val="FFFFFF"/>
          </a:solidFill>
          <a:ln/>
        </p:spPr>
      </p:sp>
      <p:sp>
        <p:nvSpPr>
          <p:cNvPr id="36" name="Shape 32"/>
          <p:cNvSpPr/>
          <p:nvPr/>
        </p:nvSpPr>
        <p:spPr>
          <a:xfrm>
            <a:off x="7123176" y="5486400"/>
            <a:ext cx="4519879" cy="713232"/>
          </a:xfrm>
          <a:prstGeom prst="roundRect">
            <a:avLst>
              <a:gd name="adj" fmla="val 20513"/>
            </a:avLst>
          </a:prstGeom>
          <a:solidFill>
            <a:srgbClr val="FFFFFF"/>
          </a:solidFill>
          <a:ln/>
        </p:spPr>
      </p:sp>
      <p:sp>
        <p:nvSpPr>
          <p:cNvPr id="37" name="Text 33"/>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开始生产不等于已经普及，我们来核实一下。</a:t>
            </a:r>
            <a:endParaRPr lang="en-US" sz="1400" dirty="0"/>
          </a:p>
        </p:txBody>
      </p:sp>
      <p:sp>
        <p:nvSpPr>
          <p:cNvPr id="38"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06 · 人形机器人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学会走路：WABOT-1、ASIMO与Atlas</a:t>
            </a:r>
            <a:endParaRPr lang="en-US" sz="3600" dirty="0"/>
          </a:p>
        </p:txBody>
      </p:sp>
      <p:sp>
        <p:nvSpPr>
          <p:cNvPr id="5" name="事件卡-wabot1"/>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1973年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WABOT-1：真人大小的人形机器人</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“第一台”为广泛认可的说法。</a:t>
            </a:r>
            <a:endParaRPr lang="en-US" sz="1200" dirty="0"/>
          </a:p>
        </p:txBody>
      </p:sp>
      <p:sp>
        <p:nvSpPr>
          <p:cNvPr id="13" name="Text 11"/>
          <p:cNvSpPr txBox="1"/>
          <p:nvPr/>
        </p:nvSpPr>
        <p:spPr>
          <a:xfrm>
            <a:off x="731520"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加藤一郎等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东京，日本</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早稻田大学</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日本大学造出了一个能用两条腿走路、用手拿东西、还能说简单日语的人形机器人。</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人形机器人研究的起点之一。</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今天的人形机器人仍在解决行走和抓握问题。</a:t>
            </a:r>
            <a:endParaRPr lang="en-US" sz="1600" dirty="0"/>
          </a:p>
        </p:txBody>
      </p:sp>
      <p:sp>
        <p:nvSpPr>
          <p:cNvPr id="14" name="事件卡-asimo"/>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991822" cy="310896"/>
          </a:xfrm>
          <a:prstGeom prst="roundRect">
            <a:avLst>
              <a:gd name="adj" fmla="val 50000"/>
            </a:avLst>
          </a:prstGeom>
          <a:solidFill>
            <a:schemeClr val="accent2"/>
          </a:solidFill>
          <a:ln/>
        </p:spPr>
      </p:sp>
      <p:sp>
        <p:nvSpPr>
          <p:cNvPr id="16" name="Text 14"/>
          <p:cNvSpPr txBox="1"/>
          <p:nvPr/>
        </p:nvSpPr>
        <p:spPr>
          <a:xfrm>
            <a:off x="4521098"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2000年11月20日</a:t>
            </a:r>
            <a:endParaRPr lang="en-US" sz="1400" dirty="0"/>
          </a:p>
        </p:txBody>
      </p:sp>
      <p:sp>
        <p:nvSpPr>
          <p:cNvPr id="17" name="Shape 15"/>
          <p:cNvSpPr/>
          <p:nvPr/>
        </p:nvSpPr>
        <p:spPr>
          <a:xfrm>
            <a:off x="6604361" y="1591056"/>
            <a:ext cx="579120" cy="274320"/>
          </a:xfrm>
          <a:prstGeom prst="roundRect">
            <a:avLst>
              <a:gd name="adj" fmla="val 50000"/>
            </a:avLst>
          </a:prstGeom>
          <a:solidFill>
            <a:srgbClr val="EEE8FF"/>
          </a:solidFill>
          <a:ln/>
        </p:spPr>
      </p:sp>
      <p:sp>
        <p:nvSpPr>
          <p:cNvPr id="18" name="Text 16"/>
          <p:cNvSpPr txBox="1"/>
          <p:nvPr/>
        </p:nvSpPr>
        <p:spPr>
          <a:xfrm>
            <a:off x="660436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本田ASIMO发布</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本田研发团队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东京，日本</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本田技研工业</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本田发布了能流畅走路、转弯的小个子人形机器人ASIMO。</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推动了双足行走技术。</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今天的人形机器人继承了许多平衡控制方法。</a:t>
            </a:r>
            <a:endParaRPr lang="en-US" sz="1600" dirty="0"/>
          </a:p>
        </p:txBody>
      </p:sp>
      <p:sp>
        <p:nvSpPr>
          <p:cNvPr id="21" name="事件卡-atlas"/>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2013年7月11日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Atlas人形机器人首次公开</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波士顿动力团队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波士顿动力；DARPA资助</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一个高大的液压人形机器人亮相，它是为救灾机器人比赛制造的。</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推动了人形机器人在复杂地形中的运动研究。</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救灾机器人比赛推动技术进步。</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来源：早稻田大学、本田、DARPA（访问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06 · 人形机器人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2026年的人形机器人：比赛、试点与生产</a:t>
            </a:r>
            <a:endParaRPr lang="en-US" sz="3600" dirty="0"/>
          </a:p>
        </p:txBody>
      </p:sp>
      <p:sp>
        <p:nvSpPr>
          <p:cNvPr id="5" name="事件卡-halfmarathon-2026"/>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2026年4月19日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第二届人形机器人半程马拉松</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不宜与人类纪录直接比较。</a:t>
            </a:r>
            <a:endParaRPr lang="en-US" sz="1200" dirty="0"/>
          </a:p>
        </p:txBody>
      </p:sp>
      <p:sp>
        <p:nvSpPr>
          <p:cNvPr id="13" name="Text 11"/>
          <p:cNvSpPr txBox="1"/>
          <p:nvPr/>
        </p:nvSpPr>
        <p:spPr>
          <a:xfrm>
            <a:off x="731520"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深圳市荣耀智能科技等；荣耀“闪电”机器人团队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北京亦庄，中国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一年后，机器人跑得快多了，冠军用了50分多钟，而且是自己认路。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一年内运动能力明显进步。</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F55C9"/>
                </a:solidFill>
                <a:highlight>
                  <a:srgbClr val="E0EAFF"/>
                </a:highlight>
              </a:rPr>
              <a:t>🔬研究中</a:t>
            </a:r>
            <a:endParaRPr lang="en-US" sz="1600" dirty="0"/>
          </a:p>
        </p:txBody>
      </p:sp>
      <p:sp>
        <p:nvSpPr>
          <p:cNvPr id="14" name="事件卡-bmw-figure"/>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2026年6月25日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人形机器人在汽车工厂试点</a:t>
            </a:r>
            <a:endParaRPr lang="en-US" sz="1600" dirty="0"/>
          </a:p>
        </p:txBody>
      </p:sp>
      <p:sp>
        <p:nvSpPr>
          <p:cNvPr id="20" name="Shape 18"/>
          <p:cNvSpPr/>
          <p:nvPr/>
        </p:nvSpPr>
        <p:spPr>
          <a:xfrm>
            <a:off x="4521098" y="5779008"/>
            <a:ext cx="3149498" cy="347472"/>
          </a:xfrm>
          <a:prstGeom prst="roundRect">
            <a:avLst>
              <a:gd name="adj" fmla="val 21053"/>
            </a:avLst>
          </a:prstGeom>
          <a:solidFill>
            <a:srgbClr val="FFEDE2"/>
          </a:solidFill>
          <a:ln/>
        </p:spPr>
      </p:sp>
      <p:sp>
        <p:nvSpPr>
          <p:cNvPr id="21" name="Text 19"/>
          <p:cNvSpPr txBox="1"/>
          <p:nvPr/>
        </p:nvSpPr>
        <p:spPr>
          <a:xfrm>
            <a:off x="4630826"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宝马明确称为“试点”。</a:t>
            </a:r>
            <a:endParaRPr lang="en-US" sz="1200" dirty="0"/>
          </a:p>
        </p:txBody>
      </p:sp>
      <p:sp>
        <p:nvSpPr>
          <p:cNvPr id="22" name="Text 20"/>
          <p:cNvSpPr txBox="1"/>
          <p:nvPr/>
        </p:nvSpPr>
        <p:spPr>
          <a:xfrm>
            <a:off x="4521098" y="2334768"/>
            <a:ext cx="3149498"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宝马集团；Figure AI</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斯帕坦堡（南卡罗来纳州），美国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宝马工厂试用人形机器人帮忙放零件，试了大约10个月。</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人形机器人在真实工厂中接受检验。</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23" name="事件卡-tesla-optimus"/>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991822" cy="310896"/>
          </a:xfrm>
          <a:prstGeom prst="roundRect">
            <a:avLst>
              <a:gd name="adj" fmla="val 50000"/>
            </a:avLst>
          </a:prstGeom>
          <a:solidFill>
            <a:schemeClr val="accent2"/>
          </a:solidFill>
          <a:ln/>
        </p:spPr>
      </p:sp>
      <p:sp>
        <p:nvSpPr>
          <p:cNvPr id="25" name="Text 23"/>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2026年10月21日</a:t>
            </a:r>
            <a:endParaRPr lang="en-US" sz="1400" dirty="0"/>
          </a:p>
        </p:txBody>
      </p:sp>
      <p:sp>
        <p:nvSpPr>
          <p:cNvPr id="26" name="Shape 24"/>
          <p:cNvSpPr/>
          <p:nvPr/>
        </p:nvSpPr>
        <p:spPr>
          <a:xfrm>
            <a:off x="10393939" y="1591056"/>
            <a:ext cx="579120" cy="274320"/>
          </a:xfrm>
          <a:prstGeom prst="roundRect">
            <a:avLst>
              <a:gd name="adj" fmla="val 50000"/>
            </a:avLst>
          </a:prstGeom>
          <a:solidFill>
            <a:srgbClr val="EEE8FF"/>
          </a:solidFill>
          <a:ln/>
        </p:spPr>
      </p:sp>
      <p:sp>
        <p:nvSpPr>
          <p:cNvPr id="27" name="Text 25"/>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8" name="Text 26"/>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特斯拉称开始生产Optimus人形机器人</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“开始生产”不等于“已经普及”或“已经进入家庭”。</a:t>
            </a:r>
            <a:endParaRPr lang="en-US" sz="1200" dirty="0"/>
          </a:p>
        </p:txBody>
      </p:sp>
      <p:sp>
        <p:nvSpPr>
          <p:cNvPr id="31" name="Text 29"/>
          <p:cNvSpPr txBox="1"/>
          <p:nvPr/>
        </p:nvSpPr>
        <p:spPr>
          <a:xfrm>
            <a:off x="8310677"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特斯拉</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弗里蒙特（加州），美国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特斯拉说已经在工厂开始生产人形机器人，但还没有对外出售。</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人形机器人从研发走向量产的尝试。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来源：新华网、宝马集团、特斯拉、GlobeNewswire（1X新闻稿）（访问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06 · 人形机器人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演示、试点还是商用？</a:t>
            </a:r>
            <a:endParaRPr lang="en-US" sz="3600" dirty="0"/>
          </a:p>
        </p:txBody>
      </p:sp>
      <p:sp>
        <p:nvSpPr>
          <p:cNvPr id="5" name="Shape 3"/>
          <p:cNvSpPr/>
          <p:nvPr/>
        </p:nvSpPr>
        <p:spPr>
          <a:xfrm>
            <a:off x="548640" y="1481328"/>
            <a:ext cx="6949440" cy="3236976"/>
          </a:xfrm>
          <a:prstGeom prst="roundRect">
            <a:avLst>
              <a:gd name="adj" fmla="val 339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547104" cy="347472"/>
          </a:xfrm>
          <a:prstGeom prst="rect">
            <a:avLst/>
          </a:prstGeom>
          <a:noFill/>
          <a:ln/>
        </p:spPr>
        <p:txBody>
          <a:bodyPr wrap="square" lIns="0" tIns="0" rIns="0" bIns="0" rtlCol="0" anchor="t"/>
          <a:lstStyle/>
          <a:p>
            <a:pPr indent="0" marL="0">
              <a:buNone/>
            </a:pPr>
            <a:r>
              <a:rPr lang="en-US" sz="1700" b="1" dirty="0">
                <a:solidFill>
                  <a:schemeClr val="accent3"/>
                </a:solidFill>
              </a:rPr>
              <a:t>互动④ 给每条新闻贴证据等级</a:t>
            </a:r>
            <a:endParaRPr lang="en-US" sz="1700" dirty="0"/>
          </a:p>
        </p:txBody>
      </p:sp>
      <p:sp>
        <p:nvSpPr>
          <p:cNvPr id="7" name="Text 5"/>
          <p:cNvSpPr txBox="1"/>
          <p:nvPr/>
        </p:nvSpPr>
        <p:spPr>
          <a:xfrm>
            <a:off x="749808" y="2121408"/>
            <a:ext cx="5678424" cy="251460"/>
          </a:xfrm>
          <a:prstGeom prst="rect">
            <a:avLst/>
          </a:prstGeom>
          <a:noFill/>
          <a:ln/>
        </p:spPr>
        <p:txBody>
          <a:bodyPr wrap="square" lIns="0" tIns="0" rIns="0" bIns="0" rtlCol="0" anchor="t"/>
          <a:lstStyle/>
          <a:p>
            <a:pPr indent="0" marL="0">
              <a:buNone/>
            </a:pPr>
            <a:r>
              <a:rPr lang="en-US" sz="1500" dirty="0">
                <a:solidFill>
                  <a:schemeClr val="tx1"/>
                </a:solidFill>
              </a:rPr>
              <a:t>A 人形机器人在半程马拉松里比赛</a:t>
            </a:r>
            <a:endParaRPr lang="en-US" sz="1500" dirty="0"/>
          </a:p>
        </p:txBody>
      </p:sp>
      <p:sp>
        <p:nvSpPr>
          <p:cNvPr id="8" name="Shape 6"/>
          <p:cNvSpPr/>
          <p:nvPr/>
        </p:nvSpPr>
        <p:spPr>
          <a:xfrm>
            <a:off x="6565392" y="2112264"/>
            <a:ext cx="731520" cy="292608"/>
          </a:xfrm>
          <a:prstGeom prst="roundRect">
            <a:avLst>
              <a:gd name="adj" fmla="val 50000"/>
            </a:avLst>
          </a:prstGeom>
          <a:solidFill>
            <a:srgbClr val="E6EEFF"/>
          </a:solidFill>
          <a:ln/>
        </p:spPr>
      </p:sp>
      <p:sp>
        <p:nvSpPr>
          <p:cNvPr id="9" name="Text 7"/>
          <p:cNvSpPr txBox="1"/>
          <p:nvPr/>
        </p:nvSpPr>
        <p:spPr>
          <a:xfrm>
            <a:off x="656539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10" name="Text 8"/>
          <p:cNvSpPr txBox="1"/>
          <p:nvPr/>
        </p:nvSpPr>
        <p:spPr>
          <a:xfrm>
            <a:off x="749808" y="2537460"/>
            <a:ext cx="5678424" cy="251460"/>
          </a:xfrm>
          <a:prstGeom prst="rect">
            <a:avLst/>
          </a:prstGeom>
          <a:noFill/>
          <a:ln/>
        </p:spPr>
        <p:txBody>
          <a:bodyPr wrap="square" lIns="0" tIns="0" rIns="0" bIns="0" rtlCol="0" anchor="t"/>
          <a:lstStyle/>
          <a:p>
            <a:pPr indent="0" marL="0">
              <a:buNone/>
            </a:pPr>
            <a:r>
              <a:rPr lang="en-US" sz="1500" dirty="0">
                <a:solidFill>
                  <a:schemeClr val="tx1"/>
                </a:solidFill>
              </a:rPr>
              <a:t>B 宝马工厂试用人形机器人放零件约10个月</a:t>
            </a:r>
            <a:endParaRPr lang="en-US" sz="1500" dirty="0"/>
          </a:p>
        </p:txBody>
      </p:sp>
      <p:sp>
        <p:nvSpPr>
          <p:cNvPr id="11" name="Shape 9"/>
          <p:cNvSpPr/>
          <p:nvPr/>
        </p:nvSpPr>
        <p:spPr>
          <a:xfrm>
            <a:off x="6565392" y="2528316"/>
            <a:ext cx="731520" cy="292608"/>
          </a:xfrm>
          <a:prstGeom prst="roundRect">
            <a:avLst>
              <a:gd name="adj" fmla="val 50000"/>
            </a:avLst>
          </a:prstGeom>
          <a:solidFill>
            <a:srgbClr val="E6EEFF"/>
          </a:solidFill>
          <a:ln/>
        </p:spPr>
      </p:sp>
      <p:sp>
        <p:nvSpPr>
          <p:cNvPr id="12" name="Text 10"/>
          <p:cNvSpPr txBox="1"/>
          <p:nvPr/>
        </p:nvSpPr>
        <p:spPr>
          <a:xfrm>
            <a:off x="6565392" y="252831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13" name="Text 11"/>
          <p:cNvSpPr txBox="1"/>
          <p:nvPr/>
        </p:nvSpPr>
        <p:spPr>
          <a:xfrm>
            <a:off x="749808" y="2953512"/>
            <a:ext cx="5678424" cy="251460"/>
          </a:xfrm>
          <a:prstGeom prst="rect">
            <a:avLst/>
          </a:prstGeom>
          <a:noFill/>
          <a:ln/>
        </p:spPr>
        <p:txBody>
          <a:bodyPr wrap="square" lIns="0" tIns="0" rIns="0" bIns="0" rtlCol="0" anchor="t"/>
          <a:lstStyle/>
          <a:p>
            <a:pPr indent="0" marL="0">
              <a:buNone/>
            </a:pPr>
            <a:r>
              <a:rPr lang="en-US" sz="1500" dirty="0">
                <a:solidFill>
                  <a:schemeClr val="tx1"/>
                </a:solidFill>
              </a:rPr>
              <a:t>C 公司宣布“计划年内把家用人形机器人交付客户”</a:t>
            </a:r>
            <a:endParaRPr lang="en-US" sz="1500" dirty="0"/>
          </a:p>
        </p:txBody>
      </p:sp>
      <p:sp>
        <p:nvSpPr>
          <p:cNvPr id="14" name="Shape 12"/>
          <p:cNvSpPr/>
          <p:nvPr/>
        </p:nvSpPr>
        <p:spPr>
          <a:xfrm>
            <a:off x="6565392" y="2944368"/>
            <a:ext cx="731520" cy="292608"/>
          </a:xfrm>
          <a:prstGeom prst="roundRect">
            <a:avLst>
              <a:gd name="adj" fmla="val 50000"/>
            </a:avLst>
          </a:prstGeom>
          <a:solidFill>
            <a:srgbClr val="E6EEFF"/>
          </a:solidFill>
          <a:ln/>
        </p:spPr>
      </p:sp>
      <p:sp>
        <p:nvSpPr>
          <p:cNvPr id="15" name="Text 13"/>
          <p:cNvSpPr txBox="1"/>
          <p:nvPr/>
        </p:nvSpPr>
        <p:spPr>
          <a:xfrm>
            <a:off x="6565392" y="294436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16" name="Text 14"/>
          <p:cNvSpPr txBox="1"/>
          <p:nvPr/>
        </p:nvSpPr>
        <p:spPr>
          <a:xfrm>
            <a:off x="749808" y="3369564"/>
            <a:ext cx="5678424" cy="251460"/>
          </a:xfrm>
          <a:prstGeom prst="rect">
            <a:avLst/>
          </a:prstGeom>
          <a:noFill/>
          <a:ln/>
        </p:spPr>
        <p:txBody>
          <a:bodyPr wrap="square" lIns="0" tIns="0" rIns="0" bIns="0" rtlCol="0" anchor="t"/>
          <a:lstStyle/>
          <a:p>
            <a:pPr indent="0" marL="0">
              <a:buNone/>
            </a:pPr>
            <a:r>
              <a:rPr lang="en-US" sz="1500" dirty="0">
                <a:solidFill>
                  <a:schemeClr val="tx1"/>
                </a:solidFill>
              </a:rPr>
              <a:t>D 扫地机器人在很多家庭里每天工作</a:t>
            </a:r>
            <a:endParaRPr lang="en-US" sz="1500" dirty="0"/>
          </a:p>
        </p:txBody>
      </p:sp>
      <p:sp>
        <p:nvSpPr>
          <p:cNvPr id="17" name="Shape 15"/>
          <p:cNvSpPr/>
          <p:nvPr/>
        </p:nvSpPr>
        <p:spPr>
          <a:xfrm>
            <a:off x="6565392" y="3360420"/>
            <a:ext cx="731520" cy="292608"/>
          </a:xfrm>
          <a:prstGeom prst="roundRect">
            <a:avLst>
              <a:gd name="adj" fmla="val 50000"/>
            </a:avLst>
          </a:prstGeom>
          <a:solidFill>
            <a:srgbClr val="E6EEFF"/>
          </a:solidFill>
          <a:ln/>
        </p:spPr>
      </p:sp>
      <p:sp>
        <p:nvSpPr>
          <p:cNvPr id="18" name="Text 16"/>
          <p:cNvSpPr txBox="1"/>
          <p:nvPr/>
        </p:nvSpPr>
        <p:spPr>
          <a:xfrm>
            <a:off x="6565392" y="336042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19" name="Text 17"/>
          <p:cNvSpPr txBox="1"/>
          <p:nvPr/>
        </p:nvSpPr>
        <p:spPr>
          <a:xfrm>
            <a:off x="749808" y="3785616"/>
            <a:ext cx="5678424" cy="251460"/>
          </a:xfrm>
          <a:prstGeom prst="rect">
            <a:avLst/>
          </a:prstGeom>
          <a:noFill/>
          <a:ln/>
        </p:spPr>
        <p:txBody>
          <a:bodyPr wrap="square" lIns="0" tIns="0" rIns="0" bIns="0" rtlCol="0" anchor="t"/>
          <a:lstStyle/>
          <a:p>
            <a:pPr indent="0" marL="0">
              <a:buNone/>
            </a:pPr>
            <a:r>
              <a:rPr lang="en-US" sz="1500" dirty="0">
                <a:solidFill>
                  <a:schemeClr val="tx1"/>
                </a:solidFill>
              </a:rPr>
              <a:t>E 研究团队发布能听懂语言指令的机器人模型</a:t>
            </a:r>
            <a:endParaRPr lang="en-US" sz="1500" dirty="0"/>
          </a:p>
        </p:txBody>
      </p:sp>
      <p:sp>
        <p:nvSpPr>
          <p:cNvPr id="20" name="Shape 18"/>
          <p:cNvSpPr/>
          <p:nvPr/>
        </p:nvSpPr>
        <p:spPr>
          <a:xfrm>
            <a:off x="6565392" y="3776472"/>
            <a:ext cx="731520" cy="292608"/>
          </a:xfrm>
          <a:prstGeom prst="roundRect">
            <a:avLst>
              <a:gd name="adj" fmla="val 50000"/>
            </a:avLst>
          </a:prstGeom>
          <a:solidFill>
            <a:srgbClr val="E6EEFF"/>
          </a:solidFill>
          <a:ln/>
        </p:spPr>
      </p:sp>
      <p:sp>
        <p:nvSpPr>
          <p:cNvPr id="21" name="Text 19"/>
          <p:cNvSpPr txBox="1"/>
          <p:nvPr/>
        </p:nvSpPr>
        <p:spPr>
          <a:xfrm>
            <a:off x="6565392" y="3776472"/>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22" name="Text 20"/>
          <p:cNvSpPr txBox="1"/>
          <p:nvPr/>
        </p:nvSpPr>
        <p:spPr>
          <a:xfrm>
            <a:off x="749808" y="4201668"/>
            <a:ext cx="5678424" cy="251460"/>
          </a:xfrm>
          <a:prstGeom prst="rect">
            <a:avLst/>
          </a:prstGeom>
          <a:noFill/>
          <a:ln/>
        </p:spPr>
        <p:txBody>
          <a:bodyPr wrap="square" lIns="0" tIns="0" rIns="0" bIns="0" rtlCol="0" anchor="t"/>
          <a:lstStyle/>
          <a:p>
            <a:pPr indent="0" marL="0">
              <a:buNone/>
            </a:pPr>
            <a:r>
              <a:rPr lang="en-US" sz="1500" dirty="0">
                <a:solidFill>
                  <a:schemeClr val="tx1"/>
                </a:solidFill>
              </a:rPr>
              <a:t>F 欧盟《机器条例》2027年1月20日开始适用</a:t>
            </a:r>
            <a:endParaRPr lang="en-US" sz="1500" dirty="0"/>
          </a:p>
        </p:txBody>
      </p:sp>
      <p:sp>
        <p:nvSpPr>
          <p:cNvPr id="23" name="Shape 21"/>
          <p:cNvSpPr/>
          <p:nvPr/>
        </p:nvSpPr>
        <p:spPr>
          <a:xfrm>
            <a:off x="6565392" y="4192524"/>
            <a:ext cx="731520" cy="292608"/>
          </a:xfrm>
          <a:prstGeom prst="roundRect">
            <a:avLst>
              <a:gd name="adj" fmla="val 50000"/>
            </a:avLst>
          </a:prstGeom>
          <a:solidFill>
            <a:srgbClr val="E6EEFF"/>
          </a:solidFill>
          <a:ln/>
        </p:spPr>
      </p:sp>
      <p:sp>
        <p:nvSpPr>
          <p:cNvPr id="24" name="Text 22"/>
          <p:cNvSpPr txBox="1"/>
          <p:nvPr/>
        </p:nvSpPr>
        <p:spPr>
          <a:xfrm>
            <a:off x="6565392" y="419252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贴徽章</a:t>
            </a:r>
            <a:endParaRPr lang="en-US" sz="1000" dirty="0"/>
          </a:p>
        </p:txBody>
      </p:sp>
      <p:sp>
        <p:nvSpPr>
          <p:cNvPr id="25" name="Shape 23"/>
          <p:cNvSpPr/>
          <p:nvPr/>
        </p:nvSpPr>
        <p:spPr>
          <a:xfrm>
            <a:off x="7818120" y="1481328"/>
            <a:ext cx="3824935" cy="2234184"/>
          </a:xfrm>
          <a:prstGeom prst="roundRect">
            <a:avLst>
              <a:gd name="adj" fmla="val 491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Text 24"/>
          <p:cNvSpPr txBox="1"/>
          <p:nvPr/>
        </p:nvSpPr>
        <p:spPr>
          <a:xfrm>
            <a:off x="8019288" y="1682496"/>
            <a:ext cx="3422599" cy="347472"/>
          </a:xfrm>
          <a:prstGeom prst="rect">
            <a:avLst/>
          </a:prstGeom>
          <a:noFill/>
          <a:ln/>
        </p:spPr>
        <p:txBody>
          <a:bodyPr wrap="square" lIns="0" tIns="0" rIns="0" bIns="0" rtlCol="0" anchor="t"/>
          <a:lstStyle/>
          <a:p>
            <a:pPr indent="0" marL="0">
              <a:buNone/>
            </a:pPr>
            <a:r>
              <a:rPr lang="en-US" sz="1700" b="1" dirty="0">
                <a:solidFill>
                  <a:schemeClr val="accent3"/>
                </a:solidFill>
              </a:rPr>
              <a:t>看新闻三问</a:t>
            </a:r>
            <a:endParaRPr lang="en-US" sz="1700" dirty="0"/>
          </a:p>
        </p:txBody>
      </p:sp>
      <p:sp>
        <p:nvSpPr>
          <p:cNvPr id="27" name="Shape 25"/>
          <p:cNvSpPr/>
          <p:nvPr/>
        </p:nvSpPr>
        <p:spPr>
          <a:xfrm>
            <a:off x="8019288" y="2121408"/>
            <a:ext cx="347472" cy="347472"/>
          </a:xfrm>
          <a:prstGeom prst="ellipse">
            <a:avLst/>
          </a:prstGeom>
          <a:solidFill>
            <a:schemeClr val="accent2"/>
          </a:solidFill>
          <a:ln/>
        </p:spPr>
      </p:sp>
      <p:sp>
        <p:nvSpPr>
          <p:cNvPr id="28" name="Text 26"/>
          <p:cNvSpPr txBox="1"/>
          <p:nvPr/>
        </p:nvSpPr>
        <p:spPr>
          <a:xfrm>
            <a:off x="801928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9" name="Text 27"/>
          <p:cNvSpPr txBox="1"/>
          <p:nvPr/>
        </p:nvSpPr>
        <p:spPr>
          <a:xfrm>
            <a:off x="8522208" y="2157984"/>
            <a:ext cx="2919679" cy="469392"/>
          </a:xfrm>
          <a:prstGeom prst="rect">
            <a:avLst/>
          </a:prstGeom>
          <a:noFill/>
          <a:ln/>
        </p:spPr>
        <p:txBody>
          <a:bodyPr wrap="square" lIns="0" tIns="0" rIns="0" bIns="0" rtlCol="0" anchor="t"/>
          <a:lstStyle/>
          <a:p>
            <a:pPr indent="0" marL="0">
              <a:buNone/>
            </a:pPr>
            <a:r>
              <a:rPr lang="en-US" sz="1400" dirty="0">
                <a:solidFill>
                  <a:schemeClr val="tx1"/>
                </a:solidFill>
              </a:rPr>
              <a:t>关键词是“计划”“演示”还是“已投入使用”？</a:t>
            </a:r>
            <a:endParaRPr lang="en-US" sz="1400" dirty="0"/>
          </a:p>
        </p:txBody>
      </p:sp>
      <p:sp>
        <p:nvSpPr>
          <p:cNvPr id="30" name="Shape 28"/>
          <p:cNvSpPr/>
          <p:nvPr/>
        </p:nvSpPr>
        <p:spPr>
          <a:xfrm>
            <a:off x="8019288" y="2682240"/>
            <a:ext cx="347472" cy="347472"/>
          </a:xfrm>
          <a:prstGeom prst="ellipse">
            <a:avLst/>
          </a:prstGeom>
          <a:solidFill>
            <a:schemeClr val="accent2"/>
          </a:solidFill>
          <a:ln/>
        </p:spPr>
      </p:sp>
      <p:sp>
        <p:nvSpPr>
          <p:cNvPr id="31" name="Text 29"/>
          <p:cNvSpPr txBox="1"/>
          <p:nvPr/>
        </p:nvSpPr>
        <p:spPr>
          <a:xfrm>
            <a:off x="8019288" y="2682240"/>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32" name="Text 30"/>
          <p:cNvSpPr txBox="1"/>
          <p:nvPr/>
        </p:nvSpPr>
        <p:spPr>
          <a:xfrm>
            <a:off x="8522208" y="2718816"/>
            <a:ext cx="2919679" cy="384048"/>
          </a:xfrm>
          <a:prstGeom prst="rect">
            <a:avLst/>
          </a:prstGeom>
          <a:noFill/>
          <a:ln/>
        </p:spPr>
        <p:txBody>
          <a:bodyPr wrap="square" lIns="0" tIns="0" rIns="0" bIns="0" rtlCol="0" anchor="t"/>
          <a:lstStyle/>
          <a:p>
            <a:pPr indent="0" marL="0">
              <a:buNone/>
            </a:pPr>
            <a:r>
              <a:rPr lang="en-US" sz="1400" dirty="0">
                <a:solidFill>
                  <a:schemeClr val="tx1"/>
                </a:solidFill>
              </a:rPr>
              <a:t>有多少台、在哪里、谁在用？</a:t>
            </a:r>
            <a:endParaRPr lang="en-US" sz="1400" dirty="0"/>
          </a:p>
        </p:txBody>
      </p:sp>
      <p:sp>
        <p:nvSpPr>
          <p:cNvPr id="33" name="Shape 31"/>
          <p:cNvSpPr/>
          <p:nvPr/>
        </p:nvSpPr>
        <p:spPr>
          <a:xfrm>
            <a:off x="8019288" y="3157728"/>
            <a:ext cx="347472" cy="347472"/>
          </a:xfrm>
          <a:prstGeom prst="ellipse">
            <a:avLst/>
          </a:prstGeom>
          <a:solidFill>
            <a:schemeClr val="accent2"/>
          </a:solidFill>
          <a:ln/>
        </p:spPr>
      </p:sp>
      <p:sp>
        <p:nvSpPr>
          <p:cNvPr id="34" name="Text 32"/>
          <p:cNvSpPr txBox="1"/>
          <p:nvPr/>
        </p:nvSpPr>
        <p:spPr>
          <a:xfrm>
            <a:off x="8019288" y="315772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5" name="Text 33"/>
          <p:cNvSpPr txBox="1"/>
          <p:nvPr/>
        </p:nvSpPr>
        <p:spPr>
          <a:xfrm>
            <a:off x="8522208" y="3194304"/>
            <a:ext cx="2919679" cy="384048"/>
          </a:xfrm>
          <a:prstGeom prst="rect">
            <a:avLst/>
          </a:prstGeom>
          <a:noFill/>
          <a:ln/>
        </p:spPr>
        <p:txBody>
          <a:bodyPr wrap="square" lIns="0" tIns="0" rIns="0" bIns="0" rtlCol="0" anchor="t"/>
          <a:lstStyle/>
          <a:p>
            <a:pPr indent="0" marL="0">
              <a:buNone/>
            </a:pPr>
            <a:r>
              <a:rPr lang="en-US" sz="1400" dirty="0">
                <a:solidFill>
                  <a:schemeClr val="tx1"/>
                </a:solidFill>
              </a:rPr>
              <a:t>是谁说的？有没有独立来源？</a:t>
            </a:r>
            <a:endParaRPr lang="en-US" sz="1400" dirty="0"/>
          </a:p>
        </p:txBody>
      </p:sp>
      <p:sp>
        <p:nvSpPr>
          <p:cNvPr id="36" name="Shape 34"/>
          <p:cNvSpPr/>
          <p:nvPr/>
        </p:nvSpPr>
        <p:spPr>
          <a:xfrm>
            <a:off x="10180015" y="5934456"/>
            <a:ext cx="1131062" cy="329184"/>
          </a:xfrm>
          <a:prstGeom prst="roundRect">
            <a:avLst>
              <a:gd name="adj" fmla="val 50000"/>
            </a:avLst>
          </a:prstGeom>
          <a:solidFill>
            <a:schemeClr val="tx1"/>
          </a:solidFill>
          <a:ln/>
        </p:spPr>
      </p:sp>
      <p:sp>
        <p:nvSpPr>
          <p:cNvPr id="37" name="Text 35"/>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38" name="Text 3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来源：新华网、宝马集团、GlobeNewswire（1X新闻稿）、iRobot、Google DeepMind、EU-OSHA（访问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07 · 家庭与服务机器人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家庭与服务机器人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机器人能帮我们做家务、照顾老人吗？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扫地机器人已很普遍；多功能家务机器人还在试用</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仓库、餐厅、医院里的服务机器人越来越多</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家里的摄像头和麦克风：要想到隐私</a:t>
            </a:r>
            <a:endParaRPr lang="en-US" sz="1600" dirty="0"/>
          </a:p>
        </p:txBody>
      </p:sp>
      <p:sp>
        <p:nvSpPr>
          <p:cNvPr id="15" name="Shape 13"/>
          <p:cNvSpPr/>
          <p:nvPr/>
        </p:nvSpPr>
        <p:spPr>
          <a:xfrm>
            <a:off x="6263640" y="777240"/>
            <a:ext cx="5379415" cy="3151401"/>
          </a:xfrm>
          <a:prstGeom prst="roundRect">
            <a:avLst>
              <a:gd name="adj" fmla="val 406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home-service">    </p:cNvPr>
          <p:cNvPicPr>
            <a:picLocks noChangeAspect="1"/>
          </p:cNvPicPr>
          <p:nvPr/>
        </p:nvPicPr>
        <p:blipFill>
          <a:blip r:embed="rId1"/>
          <a:stretch>
            <a:fillRect/>
          </a:stretch>
        </p:blipFill>
        <p:spPr>
          <a:xfrm>
            <a:off x="6355080" y="868680"/>
            <a:ext cx="5196535" cy="296852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有没有能帮我整理房间的机器人？</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现在主要是扫地机，能做多种家务的还在试用。</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来源：iRobot、IFR（访问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07 · 家庭与服务机器人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从扫地机到仓库：服务机器人走进生活</a:t>
            </a:r>
            <a:endParaRPr lang="en-US" sz="3600" dirty="0"/>
          </a:p>
        </p:txBody>
      </p:sp>
      <p:sp>
        <p:nvSpPr>
          <p:cNvPr id="5" name="事件卡-roomba"/>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2002年9月18日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Roomba扫地机器人上市</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新闻稿说的是“美国第一款”，不是“世界第一台”。</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iRobot公司；iRobot 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马萨诸塞州，美国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扫地机器人走进了普通家庭，它会自己在房间里转来转去打扫。</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让普通家庭第一次拥有机器人。</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kiva"/>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2012年3月19日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亚马逊收购Kiva仓储机器人</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亚马逊；Kiva Systems</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西雅图（宣布），美国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仓库里的小机器人把整个货架搬到拣货员面前：人不动，货架动！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仓储物流自动化的标志。</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neo-factory"/>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2026年4月30日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家用人形机器人工厂开始生产（计划交付）</a:t>
            </a:r>
            <a:endParaRPr lang="en-US" sz="1600" dirty="0"/>
          </a:p>
        </p:txBody>
      </p:sp>
      <p:sp>
        <p:nvSpPr>
          <p:cNvPr id="27" name="Shape 25"/>
          <p:cNvSpPr/>
          <p:nvPr/>
        </p:nvSpPr>
        <p:spPr>
          <a:xfrm>
            <a:off x="8310677" y="5779008"/>
            <a:ext cx="3149498" cy="347472"/>
          </a:xfrm>
          <a:prstGeom prst="roundRect">
            <a:avLst>
              <a:gd name="adj" fmla="val 21053"/>
            </a:avLst>
          </a:prstGeom>
          <a:solidFill>
            <a:srgbClr val="FFEDE2"/>
          </a:solidFill>
          <a:ln/>
        </p:spPr>
      </p:sp>
      <p:sp>
        <p:nvSpPr>
          <p:cNvPr id="28" name="Text 26"/>
          <p:cNvSpPr txBox="1"/>
          <p:nvPr/>
        </p:nvSpPr>
        <p:spPr>
          <a:xfrm>
            <a:off x="8420405"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交付是计划，不是已发生。</a:t>
            </a:r>
            <a:endParaRPr lang="en-US" sz="1200" dirty="0"/>
          </a:p>
        </p:txBody>
      </p:sp>
      <p:sp>
        <p:nvSpPr>
          <p:cNvPr id="29" name="Text 27"/>
          <p:cNvSpPr txBox="1"/>
          <p:nvPr/>
        </p:nvSpPr>
        <p:spPr>
          <a:xfrm>
            <a:off x="8310677"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1X Technologies</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海沃德（加州），美国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一家公司开始生产家用人形机器人，但首批先在自家测试，还没有送进客户家里。</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家用人形机器人从概念走向生产。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来源：iRobot、美国证监会存档、GlobeNewswire（1X新闻稿）（访问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07 · 家庭与服务机器人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老龄化社会：护理需要人和机器人一起</a:t>
            </a:r>
            <a:endParaRPr lang="en-US" sz="3600" dirty="0"/>
          </a:p>
        </p:txBody>
      </p:sp>
      <p:sp>
        <p:nvSpPr>
          <p:cNvPr id="5" name="事件卡-japan-care-priority"/>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2024年6月28日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日本修订护理技术利用重点领域</a:t>
            </a:r>
            <a:endParaRPr lang="en-US" sz="1600" dirty="0"/>
          </a:p>
        </p:txBody>
      </p:sp>
      <p:sp>
        <p:nvSpPr>
          <p:cNvPr id="11" name="Text 9"/>
          <p:cNvSpPr txBox="1"/>
          <p:nvPr/>
        </p:nvSpPr>
        <p:spPr>
          <a:xfrm>
            <a:off x="731520" y="2334768"/>
            <a:ext cx="3566160"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厚生劳动省、经济产业省</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东京，日本</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日本政府列出了希望机器人和新技术帮忙的护理工作，比如帮人从床上挪到轮椅。</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政府引导护理机器人的发展方向。</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来源框-f-japan-elderly"/>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937760" y="1572768"/>
            <a:ext cx="579120" cy="274320"/>
          </a:xfrm>
          <a:prstGeom prst="roundRect">
            <a:avLst>
              <a:gd name="adj" fmla="val 50000"/>
            </a:avLst>
          </a:prstGeom>
          <a:solidFill>
            <a:srgbClr val="E6EEFF"/>
          </a:solidFill>
          <a:ln/>
        </p:spPr>
      </p:sp>
      <p:sp>
        <p:nvSpPr>
          <p:cNvPr id="14" name="Text 12"/>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5" name="Shape 13"/>
          <p:cNvSpPr/>
          <p:nvPr/>
        </p:nvSpPr>
        <p:spPr>
          <a:xfrm>
            <a:off x="5608320" y="1572768"/>
            <a:ext cx="1351300" cy="274320"/>
          </a:xfrm>
          <a:prstGeom prst="roundRect">
            <a:avLst>
              <a:gd name="adj" fmla="val 50000"/>
            </a:avLst>
          </a:prstGeom>
          <a:solidFill>
            <a:srgbClr val="E6EAF5"/>
          </a:solidFill>
          <a:ln/>
        </p:spPr>
      </p:sp>
      <p:sp>
        <p:nvSpPr>
          <p:cNvPr id="16" name="Text 14"/>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2026</a:t>
            </a:r>
            <a:endParaRPr lang="en-US" sz="1200" dirty="0"/>
          </a:p>
        </p:txBody>
      </p:sp>
      <p:sp>
        <p:nvSpPr>
          <p:cNvPr id="17" name="Text 15"/>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日本总务省统计局</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《从统计看我国的老年人》</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日本65岁以上人口比例：</a:t>
            </a:r>
            <a:pPr indent="0" marL="0">
              <a:spcAft>
                <a:spcPts val="300"/>
              </a:spcAft>
              <a:buNone/>
            </a:pPr>
            <a:r>
              <a:rPr lang="en-US" sz="1700" b="1" dirty="0">
                <a:solidFill>
                  <a:srgbClr val="1B2140"/>
                </a:solidFill>
              </a:rPr>
              <a:t>29.6%（3624万人），创历史新高</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基于概算值的推算。</a:t>
            </a:r>
            <a:endParaRPr lang="en-US" sz="1700" dirty="0"/>
          </a:p>
        </p:txBody>
      </p:sp>
      <p:sp>
        <p:nvSpPr>
          <p:cNvPr id="18" name="来源框-f-japan-care"/>
          <p:cNvSpPr/>
          <p:nvPr/>
        </p:nvSpPr>
        <p:spPr>
          <a:xfrm>
            <a:off x="4754880" y="3986784"/>
            <a:ext cx="6888175" cy="2322576"/>
          </a:xfrm>
          <a:prstGeom prst="roundRect">
            <a:avLst>
              <a:gd name="adj" fmla="val 4724"/>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9" name="Shape 17"/>
          <p:cNvSpPr/>
          <p:nvPr/>
        </p:nvSpPr>
        <p:spPr>
          <a:xfrm>
            <a:off x="4937760" y="4169664"/>
            <a:ext cx="579120" cy="274320"/>
          </a:xfrm>
          <a:prstGeom prst="roundRect">
            <a:avLst>
              <a:gd name="adj" fmla="val 50000"/>
            </a:avLst>
          </a:prstGeom>
          <a:solidFill>
            <a:srgbClr val="EEE8FF"/>
          </a:solidFill>
          <a:ln/>
        </p:spPr>
      </p:sp>
      <p:sp>
        <p:nvSpPr>
          <p:cNvPr id="20" name="Text 18"/>
          <p:cNvSpPr txBox="1"/>
          <p:nvPr/>
        </p:nvSpPr>
        <p:spPr>
          <a:xfrm>
            <a:off x="4937760" y="416966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推算</a:t>
            </a:r>
            <a:endParaRPr lang="en-US" sz="1200" dirty="0"/>
          </a:p>
        </p:txBody>
      </p:sp>
      <p:sp>
        <p:nvSpPr>
          <p:cNvPr id="21" name="Shape 19"/>
          <p:cNvSpPr/>
          <p:nvPr/>
        </p:nvSpPr>
        <p:spPr>
          <a:xfrm>
            <a:off x="5608320" y="4169664"/>
            <a:ext cx="1351300" cy="274320"/>
          </a:xfrm>
          <a:prstGeom prst="roundRect">
            <a:avLst>
              <a:gd name="adj" fmla="val 50000"/>
            </a:avLst>
          </a:prstGeom>
          <a:solidFill>
            <a:srgbClr val="E6EAF5"/>
          </a:solidFill>
          <a:ln/>
        </p:spPr>
      </p:sp>
      <p:sp>
        <p:nvSpPr>
          <p:cNvPr id="22" name="Text 20"/>
          <p:cNvSpPr txBox="1"/>
          <p:nvPr/>
        </p:nvSpPr>
        <p:spPr>
          <a:xfrm>
            <a:off x="5608320"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2040</a:t>
            </a:r>
            <a:endParaRPr lang="en-US" sz="1200" dirty="0"/>
          </a:p>
        </p:txBody>
      </p:sp>
      <p:sp>
        <p:nvSpPr>
          <p:cNvPr id="23" name="Shape 21"/>
          <p:cNvSpPr/>
          <p:nvPr/>
        </p:nvSpPr>
        <p:spPr>
          <a:xfrm>
            <a:off x="7051060" y="4169664"/>
            <a:ext cx="740664" cy="274320"/>
          </a:xfrm>
          <a:prstGeom prst="roundRect">
            <a:avLst>
              <a:gd name="adj" fmla="val 50000"/>
            </a:avLst>
          </a:prstGeom>
          <a:solidFill>
            <a:srgbClr val="ECE4FF"/>
          </a:solidFill>
          <a:ln/>
        </p:spPr>
      </p:sp>
      <p:sp>
        <p:nvSpPr>
          <p:cNvPr id="24" name="Text 22"/>
          <p:cNvSpPr txBox="1"/>
          <p:nvPr/>
        </p:nvSpPr>
        <p:spPr>
          <a:xfrm>
            <a:off x="7051060" y="4169664"/>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5" name="Shape 23"/>
          <p:cNvSpPr/>
          <p:nvPr/>
        </p:nvSpPr>
        <p:spPr>
          <a:xfrm>
            <a:off x="7883164" y="4169664"/>
            <a:ext cx="1225296" cy="274320"/>
          </a:xfrm>
          <a:prstGeom prst="roundRect">
            <a:avLst>
              <a:gd name="adj" fmla="val 50000"/>
            </a:avLst>
          </a:prstGeom>
          <a:solidFill>
            <a:srgbClr val="FFEDE2"/>
          </a:solidFill>
          <a:ln/>
        </p:spPr>
      </p:sp>
      <p:sp>
        <p:nvSpPr>
          <p:cNvPr id="26" name="Text 24"/>
          <p:cNvSpPr txBox="1"/>
          <p:nvPr/>
        </p:nvSpPr>
        <p:spPr>
          <a:xfrm>
            <a:off x="7883164" y="4169664"/>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7" name="Text 25"/>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谁预测的｜</a:t>
            </a:r>
            <a:pPr indent="0" marL="0">
              <a:spcAft>
                <a:spcPts val="300"/>
              </a:spcAft>
              <a:buNone/>
            </a:pPr>
            <a:r>
              <a:rPr lang="en-US" sz="1700" dirty="0">
                <a:solidFill>
                  <a:srgbClr val="1B2140"/>
                </a:solidFill>
              </a:rPr>
              <a:t>日本厚生劳动省</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2024年 介护职员需求推算</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日本介护（护理）职员需求：</a:t>
            </a:r>
            <a:pPr indent="0" marL="0">
              <a:spcAft>
                <a:spcPts val="300"/>
              </a:spcAft>
              <a:buNone/>
            </a:pPr>
            <a:r>
              <a:rPr lang="en-US" sz="1700" b="1" dirty="0">
                <a:solidFill>
                  <a:srgbClr val="1B2140"/>
                </a:solidFill>
              </a:rPr>
              <a:t>2022年度约215万人；2040年度需要约272万人</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需求数推算，不等于缺口。</a:t>
            </a:r>
            <a:endParaRPr lang="en-US" sz="17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来源：日本厚生劳动省、日本总务省统计局（访问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08 · 医疗与康复机器人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医疗与康复机器人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机器人能做手术吗？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手术机器人由医生在控制台操作，不会自己决定做手术</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康复外骨骼帮助病人练习行走</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医院物流机器人运送药品和物品</a:t>
            </a:r>
            <a:endParaRPr lang="en-US" sz="1600" dirty="0"/>
          </a:p>
        </p:txBody>
      </p:sp>
      <p:sp>
        <p:nvSpPr>
          <p:cNvPr id="15" name="Shape 13"/>
          <p:cNvSpPr/>
          <p:nvPr/>
        </p:nvSpPr>
        <p:spPr>
          <a:xfrm>
            <a:off x="6263640" y="777240"/>
            <a:ext cx="5379415" cy="3099435"/>
          </a:xfrm>
          <a:prstGeom prst="roundRect">
            <a:avLst>
              <a:gd name="adj" fmla="val 4130"/>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medical-robot">    </p:cNvPr>
          <p:cNvPicPr>
            <a:picLocks noChangeAspect="1"/>
          </p:cNvPicPr>
          <p:nvPr/>
        </p:nvPicPr>
        <p:blipFill>
          <a:blip r:embed="rId1"/>
          <a:stretch>
            <a:fillRect/>
          </a:stretch>
        </p:blipFill>
        <p:spPr>
          <a:xfrm>
            <a:off x="6355080" y="868680"/>
            <a:ext cx="5196535" cy="2916555"/>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机器人医生会自己给我做手术吗？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不会。手术机器人是医生“延长的手”。</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来源：直觉外科公司（访问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08 · 医疗与康复机器人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手术机器人：医生的“放大镜和稳定器”</a:t>
            </a:r>
            <a:endParaRPr lang="en-US" sz="3600" dirty="0"/>
          </a:p>
        </p:txBody>
      </p:sp>
      <p:sp>
        <p:nvSpPr>
          <p:cNvPr id="5" name="事件卡-davinci"/>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2000年7月11日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达芬奇手术系统获FDA许可</a:t>
            </a:r>
            <a:endParaRPr lang="en-US" sz="1600" dirty="0"/>
          </a:p>
        </p:txBody>
      </p:sp>
      <p:sp>
        <p:nvSpPr>
          <p:cNvPr id="11" name="Text 9"/>
          <p:cNvSpPr txBox="1"/>
          <p:nvPr/>
        </p:nvSpPr>
        <p:spPr>
          <a:xfrm>
            <a:off x="731520" y="2334768"/>
            <a:ext cx="3566160"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直觉外科公司团队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直觉外科公司（Intuitive Surgical）</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医生坐在控制台前，操纵机械臂做精细的手术。机器人不会自己做手术！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微创手术的重要工具。</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许多医院用手术机器人辅助微创手术。</a:t>
            </a:r>
            <a:endParaRPr lang="en-US" sz="1600" dirty="0"/>
          </a:p>
        </p:txBody>
      </p:sp>
      <p:sp>
        <p:nvSpPr>
          <p:cNvPr id="12" name="来源框-f-ifr-service"/>
          <p:cNvSpPr/>
          <p:nvPr/>
        </p:nvSpPr>
        <p:spPr>
          <a:xfrm>
            <a:off x="4754880" y="1389888"/>
            <a:ext cx="6888175"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937760" y="1572768"/>
            <a:ext cx="579120" cy="274320"/>
          </a:xfrm>
          <a:prstGeom prst="roundRect">
            <a:avLst>
              <a:gd name="adj" fmla="val 50000"/>
            </a:avLst>
          </a:prstGeom>
          <a:solidFill>
            <a:srgbClr val="E6EEFF"/>
          </a:solidFill>
          <a:ln/>
        </p:spPr>
      </p:sp>
      <p:sp>
        <p:nvSpPr>
          <p:cNvPr id="14" name="Text 12"/>
          <p:cNvSpPr txBox="1"/>
          <p:nvPr/>
        </p:nvSpPr>
        <p:spPr>
          <a:xfrm>
            <a:off x="493776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5" name="Shape 13"/>
          <p:cNvSpPr/>
          <p:nvPr/>
        </p:nvSpPr>
        <p:spPr>
          <a:xfrm>
            <a:off x="5608320" y="1572768"/>
            <a:ext cx="1351300" cy="274320"/>
          </a:xfrm>
          <a:prstGeom prst="roundRect">
            <a:avLst>
              <a:gd name="adj" fmla="val 50000"/>
            </a:avLst>
          </a:prstGeom>
          <a:solidFill>
            <a:srgbClr val="E6EAF5"/>
          </a:solidFill>
          <a:ln/>
        </p:spPr>
      </p:sp>
      <p:sp>
        <p:nvSpPr>
          <p:cNvPr id="16" name="Text 14"/>
          <p:cNvSpPr txBox="1"/>
          <p:nvPr/>
        </p:nvSpPr>
        <p:spPr>
          <a:xfrm>
            <a:off x="560832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7" name="Text 15"/>
          <p:cNvSpPr txBox="1"/>
          <p:nvPr/>
        </p:nvSpPr>
        <p:spPr>
          <a:xfrm>
            <a:off x="4937760" y="1956816"/>
            <a:ext cx="6522415"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国际机器人联合会（IFR）</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《世界机器人2026：服务机器人》</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专业服务机器人销量：</a:t>
            </a:r>
            <a:pPr indent="0" marL="0">
              <a:spcAft>
                <a:spcPts val="300"/>
              </a:spcAft>
              <a:buNone/>
            </a:pPr>
            <a:r>
              <a:rPr lang="en-US" sz="1800" b="1" dirty="0">
                <a:solidFill>
                  <a:srgbClr val="1B2140"/>
                </a:solidFill>
              </a:rPr>
              <a:t>近25万台（+24%）；运输物流类约11.75万台居首；手术机器人约8400台</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供应商调查，不代表整个行业，不建议跨年比较。</a:t>
            </a:r>
            <a:endParaRPr lang="en-US" sz="1800" dirty="0"/>
          </a:p>
        </p:txBody>
      </p:sp>
      <p:sp>
        <p:nvSpPr>
          <p:cNvPr id="18" name="Text 1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来源：直觉外科公司、IFR（访问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09 · 太空、深海与救灾</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太空、深海与救灾</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人去不了的地方，谁去？</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火星车、月球车：通信有延迟，需要一定自主能力</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深海：载人潜水器和无人潜水器配合</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核电站、救灾现场：遥控机器人先进去“看一看”</a:t>
            </a:r>
            <a:endParaRPr lang="en-US" sz="1600" dirty="0"/>
          </a:p>
        </p:txBody>
      </p:sp>
      <p:sp>
        <p:nvSpPr>
          <p:cNvPr id="15" name="Shape 13"/>
          <p:cNvSpPr/>
          <p:nvPr/>
        </p:nvSpPr>
        <p:spPr>
          <a:xfrm>
            <a:off x="6263640" y="777240"/>
            <a:ext cx="5379415" cy="3164392"/>
          </a:xfrm>
          <a:prstGeom prst="roundRect">
            <a:avLst>
              <a:gd name="adj" fmla="val 4046"/>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explore-robots">    </p:cNvPr>
          <p:cNvPicPr>
            <a:picLocks noChangeAspect="1"/>
          </p:cNvPicPr>
          <p:nvPr/>
        </p:nvPicPr>
        <p:blipFill>
          <a:blip r:embed="rId1"/>
          <a:stretch>
            <a:fillRect/>
          </a:stretch>
        </p:blipFill>
        <p:spPr>
          <a:xfrm>
            <a:off x="6355080" y="868680"/>
            <a:ext cx="5196535" cy="2981512"/>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奋斗者号是水下机器人吗？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不是哦，它是载人潜水器，里面坐着潜航员。</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来源：NASA、中国日报双语新闻、Asian Scientist（访问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09 · 太空、深海与救灾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火星上的车和飞机</a:t>
            </a:r>
            <a:endParaRPr lang="en-US" sz="3600" dirty="0"/>
          </a:p>
        </p:txBody>
      </p:sp>
      <p:sp>
        <p:nvSpPr>
          <p:cNvPr id="5" name="事件卡-sojourner"/>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1997年7月4日</a:t>
            </a:r>
            <a:endParaRPr lang="en-US" sz="1400" dirty="0"/>
          </a:p>
        </p:txBody>
      </p:sp>
      <p:sp>
        <p:nvSpPr>
          <p:cNvPr id="8" name="Shape 6"/>
          <p:cNvSpPr/>
          <p:nvPr/>
        </p:nvSpPr>
        <p:spPr>
          <a:xfrm>
            <a:off x="2581082" y="1591056"/>
            <a:ext cx="1383609" cy="274320"/>
          </a:xfrm>
          <a:prstGeom prst="roundRect">
            <a:avLst>
              <a:gd name="adj" fmla="val 50000"/>
            </a:avLst>
          </a:prstGeom>
          <a:solidFill>
            <a:srgbClr val="EEE8FF"/>
          </a:solidFill>
          <a:ln/>
        </p:spPr>
      </p:sp>
      <p:sp>
        <p:nvSpPr>
          <p:cNvPr id="9" name="Text 7"/>
          <p:cNvSpPr txBox="1"/>
          <p:nvPr/>
        </p:nvSpPr>
        <p:spPr>
          <a:xfrm>
            <a:off x="2581082" y="1591056"/>
            <a:ext cx="1383609"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美国（NASA）</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“旅居者”号：第一辆在其他行星行驶的车</a:t>
            </a:r>
            <a:endParaRPr lang="en-US" sz="2000" dirty="0"/>
          </a:p>
        </p:txBody>
      </p:sp>
      <p:sp>
        <p:nvSpPr>
          <p:cNvPr id="11" name="Shape 9"/>
          <p:cNvSpPr/>
          <p:nvPr/>
        </p:nvSpPr>
        <p:spPr>
          <a:xfrm>
            <a:off x="731520" y="5577840"/>
            <a:ext cx="5044288" cy="548640"/>
          </a:xfrm>
          <a:prstGeom prst="roundRect">
            <a:avLst>
              <a:gd name="adj" fmla="val 13333"/>
            </a:avLst>
          </a:prstGeom>
          <a:solidFill>
            <a:srgbClr val="FFEDE2"/>
          </a:solidFill>
          <a:ln/>
        </p:spPr>
      </p:sp>
      <p:sp>
        <p:nvSpPr>
          <p:cNvPr id="12" name="Text 10"/>
          <p:cNvSpPr txBox="1"/>
          <p:nvPr/>
        </p:nvSpPr>
        <p:spPr>
          <a:xfrm>
            <a:off x="841248" y="5650992"/>
            <a:ext cx="482483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是第一辆在其他“行星”上行驶的轮式车；在月球（卫星）上，苏联月球车1号1970年就已行驶。</a:t>
            </a:r>
            <a:endParaRPr lang="en-US" sz="1200" dirty="0"/>
          </a:p>
        </p:txBody>
      </p:sp>
      <p:sp>
        <p:nvSpPr>
          <p:cNvPr id="13" name="Text 11"/>
          <p:cNvSpPr txBox="1"/>
          <p:nvPr/>
        </p:nvSpPr>
        <p:spPr>
          <a:xfrm>
            <a:off x="731520" y="2401824"/>
            <a:ext cx="5044288" cy="308457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NASA/JPL 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火星阿瑞斯谷</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NASA喷气推进实验室（JPL）</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一辆只有10千克左右的小车在火星上行驶，原计划工作7天，结果工作了83天！</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机器人代替人类探索其他星球。</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今天的火星车更大、更聪明。</a:t>
            </a:r>
            <a:endParaRPr lang="en-US" sz="1600" dirty="0"/>
          </a:p>
        </p:txBody>
      </p:sp>
      <p:sp>
        <p:nvSpPr>
          <p:cNvPr id="14" name="事件卡-ingenuity"/>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6415888" y="1572768"/>
            <a:ext cx="1874972" cy="310896"/>
          </a:xfrm>
          <a:prstGeom prst="roundRect">
            <a:avLst>
              <a:gd name="adj" fmla="val 50000"/>
            </a:avLst>
          </a:prstGeom>
          <a:solidFill>
            <a:schemeClr val="accent2"/>
          </a:solidFill>
          <a:ln/>
        </p:spPr>
      </p:sp>
      <p:sp>
        <p:nvSpPr>
          <p:cNvPr id="16" name="Text 14"/>
          <p:cNvSpPr txBox="1"/>
          <p:nvPr/>
        </p:nvSpPr>
        <p:spPr>
          <a:xfrm>
            <a:off x="641588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2021年4月19日</a:t>
            </a:r>
            <a:endParaRPr lang="en-US" sz="1400" dirty="0"/>
          </a:p>
        </p:txBody>
      </p:sp>
      <p:sp>
        <p:nvSpPr>
          <p:cNvPr id="17" name="Shape 15"/>
          <p:cNvSpPr/>
          <p:nvPr/>
        </p:nvSpPr>
        <p:spPr>
          <a:xfrm>
            <a:off x="8382300" y="1591056"/>
            <a:ext cx="1383609" cy="274320"/>
          </a:xfrm>
          <a:prstGeom prst="roundRect">
            <a:avLst>
              <a:gd name="adj" fmla="val 50000"/>
            </a:avLst>
          </a:prstGeom>
          <a:solidFill>
            <a:srgbClr val="EEE8FF"/>
          </a:solidFill>
          <a:ln/>
        </p:spPr>
      </p:sp>
      <p:sp>
        <p:nvSpPr>
          <p:cNvPr id="18" name="Text 16"/>
          <p:cNvSpPr txBox="1"/>
          <p:nvPr/>
        </p:nvSpPr>
        <p:spPr>
          <a:xfrm>
            <a:off x="8382300" y="1591056"/>
            <a:ext cx="1383609"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美国（NASA）</a:t>
            </a:r>
            <a:endParaRPr lang="en-US" sz="1200" dirty="0"/>
          </a:p>
        </p:txBody>
      </p:sp>
      <p:sp>
        <p:nvSpPr>
          <p:cNvPr id="19" name="Text 17"/>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机智号：在另一颗行星上的首次动力飞行</a:t>
            </a:r>
            <a:endParaRPr lang="en-US" sz="2000" dirty="0"/>
          </a:p>
        </p:txBody>
      </p:sp>
      <p:sp>
        <p:nvSpPr>
          <p:cNvPr id="20" name="Text 18"/>
          <p:cNvSpPr txBox="1"/>
          <p:nvPr/>
        </p:nvSpPr>
        <p:spPr>
          <a:xfrm>
            <a:off x="6415888"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NASA/JPL 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火星耶泽罗撞击坑</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NASA喷气推进实验室（JPL）</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一架小直升机在火星稀薄的空气里飞了起来！</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开启了外星飞行探索。</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未来可能有更多火星飞行器。</a:t>
            </a:r>
            <a:endParaRPr lang="en-US" sz="1600" dirty="0"/>
          </a:p>
        </p:txBody>
      </p:sp>
      <p:sp>
        <p:nvSpPr>
          <p:cNvPr id="21" name="Text 1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来源：NASA（访问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09 · 太空、深海与救灾</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中国的月球车、火星车与深潜器</a:t>
            </a:r>
            <a:endParaRPr lang="en-US" sz="3600" dirty="0"/>
          </a:p>
        </p:txBody>
      </p:sp>
      <p:sp>
        <p:nvSpPr>
          <p:cNvPr id="5" name="事件卡-yutu"/>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2013年12月14日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嫦娥三号与玉兔号月球车</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中国探月工程团队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月球虹湾地区，中国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国家航天局 / 中国探月工程</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中国的探测器第一次在月球上软着陆，玉兔号月球车开始在月面行驶。</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中国深空探测的重要里程碑。</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后续还有玉兔二号在月球背面工作。</a:t>
            </a:r>
            <a:endParaRPr lang="en-US" sz="1600" dirty="0"/>
          </a:p>
        </p:txBody>
      </p:sp>
      <p:sp>
        <p:nvSpPr>
          <p:cNvPr id="12" name="事件卡-zhurong"/>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2021年5月22日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祝融号火星车驶上火星</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国家航天局团队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火星乌托邦平原南部，中国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国家航天局（天问一号任务）</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中国的祝融号火星车开到了火星表面，开始探测。</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中国深空探测的重大突破。</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火星地质与环境研究。</a:t>
            </a:r>
            <a:endParaRPr lang="en-US" sz="1600" dirty="0"/>
          </a:p>
        </p:txBody>
      </p:sp>
      <p:sp>
        <p:nvSpPr>
          <p:cNvPr id="19" name="事件卡-fendouzh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991822" cy="310896"/>
          </a:xfrm>
          <a:prstGeom prst="roundRect">
            <a:avLst>
              <a:gd name="adj" fmla="val 50000"/>
            </a:avLst>
          </a:prstGeom>
          <a:solidFill>
            <a:schemeClr val="accent2"/>
          </a:solidFill>
          <a:ln/>
        </p:spPr>
      </p:sp>
      <p:sp>
        <p:nvSpPr>
          <p:cNvPr id="21" name="Text 19"/>
          <p:cNvSpPr txBox="1"/>
          <p:nvPr/>
        </p:nvSpPr>
        <p:spPr>
          <a:xfrm>
            <a:off x="8310677"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2020年11月10日</a:t>
            </a:r>
            <a:endParaRPr lang="en-US" sz="1400" dirty="0"/>
          </a:p>
        </p:txBody>
      </p:sp>
      <p:sp>
        <p:nvSpPr>
          <p:cNvPr id="22" name="Shape 20"/>
          <p:cNvSpPr/>
          <p:nvPr/>
        </p:nvSpPr>
        <p:spPr>
          <a:xfrm>
            <a:off x="10393939" y="1591056"/>
            <a:ext cx="579120" cy="274320"/>
          </a:xfrm>
          <a:prstGeom prst="roundRect">
            <a:avLst>
              <a:gd name="adj" fmla="val 50000"/>
            </a:avLst>
          </a:prstGeom>
          <a:solidFill>
            <a:srgbClr val="EEE8FF"/>
          </a:solidFill>
          <a:ln/>
        </p:spPr>
      </p:sp>
      <p:sp>
        <p:nvSpPr>
          <p:cNvPr id="23" name="Text 21"/>
          <p:cNvSpPr txBox="1"/>
          <p:nvPr/>
        </p:nvSpPr>
        <p:spPr>
          <a:xfrm>
            <a:off x="103939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奋斗者号坐底10909米</a:t>
            </a:r>
            <a:endParaRPr lang="en-US" sz="1600" dirty="0"/>
          </a:p>
        </p:txBody>
      </p:sp>
      <p:sp>
        <p:nvSpPr>
          <p:cNvPr id="25" name="Shape 23"/>
          <p:cNvSpPr/>
          <p:nvPr/>
        </p:nvSpPr>
        <p:spPr>
          <a:xfrm>
            <a:off x="8310677" y="5577840"/>
            <a:ext cx="3149498" cy="548640"/>
          </a:xfrm>
          <a:prstGeom prst="roundRect">
            <a:avLst>
              <a:gd name="adj" fmla="val 13333"/>
            </a:avLst>
          </a:prstGeom>
          <a:solidFill>
            <a:srgbClr val="FFEDE2"/>
          </a:solidFill>
          <a:ln/>
        </p:spPr>
      </p:sp>
      <p:sp>
        <p:nvSpPr>
          <p:cNvPr id="26" name="Text 24"/>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奋斗者号是载人潜水器，不是无人机器人。</a:t>
            </a:r>
            <a:endParaRPr lang="en-US" sz="1200" dirty="0"/>
          </a:p>
        </p:txBody>
      </p:sp>
      <p:sp>
        <p:nvSpPr>
          <p:cNvPr id="27" name="Text 25"/>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马里亚纳海沟，中国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中国全海深载人潜水器项目</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中国的奋斗者号载人潜水器到达马里亚纳海沟10909米深的海底。</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全海深探索能力。</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深海生物与地质研究。</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来源：CBC、中国日报网（据国家航天局）、中国日报双语新闻（访问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10 · 无人机与配送</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无人机送外卖：只在被允许的区域飞</a:t>
            </a:r>
            <a:endParaRPr lang="en-US" sz="3600" dirty="0"/>
          </a:p>
        </p:txBody>
      </p:sp>
      <p:sp>
        <p:nvSpPr>
          <p:cNvPr id="5" name="事件卡-meituan-drone"/>
          <p:cNvSpPr/>
          <p:nvPr/>
        </p:nvSpPr>
        <p:spPr>
          <a:xfrm>
            <a:off x="548640" y="1481328"/>
            <a:ext cx="4434840" cy="4782312"/>
          </a:xfrm>
          <a:prstGeom prst="roundRect">
            <a:avLst>
              <a:gd name="adj" fmla="val 247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664208"/>
            <a:ext cx="1782623" cy="310896"/>
          </a:xfrm>
          <a:prstGeom prst="roundRect">
            <a:avLst>
              <a:gd name="adj" fmla="val 50000"/>
            </a:avLst>
          </a:prstGeom>
          <a:solidFill>
            <a:schemeClr val="accent2"/>
          </a:solidFill>
          <a:ln/>
        </p:spPr>
      </p:sp>
      <p:sp>
        <p:nvSpPr>
          <p:cNvPr id="7" name="Text 5"/>
          <p:cNvSpPr txBox="1"/>
          <p:nvPr/>
        </p:nvSpPr>
        <p:spPr>
          <a:xfrm>
            <a:off x="731520" y="1664208"/>
            <a:ext cx="1782623" cy="310896"/>
          </a:xfrm>
          <a:prstGeom prst="rect">
            <a:avLst/>
          </a:prstGeom>
          <a:noFill/>
          <a:ln/>
        </p:spPr>
        <p:txBody>
          <a:bodyPr wrap="square" lIns="0" tIns="0" rIns="0" bIns="0" rtlCol="0" anchor="ctr"/>
          <a:lstStyle/>
          <a:p>
            <a:pPr algn="ctr" indent="0" marL="0">
              <a:buNone/>
            </a:pPr>
            <a:r>
              <a:rPr lang="en-US" sz="1400" b="1" dirty="0">
                <a:solidFill>
                  <a:schemeClr val="tx1"/>
                </a:solidFill>
              </a:rPr>
              <a:t>截至2026年6月</a:t>
            </a:r>
            <a:endParaRPr lang="en-US" sz="1400" dirty="0"/>
          </a:p>
        </p:txBody>
      </p:sp>
      <p:sp>
        <p:nvSpPr>
          <p:cNvPr id="8" name="Shape 6"/>
          <p:cNvSpPr/>
          <p:nvPr/>
        </p:nvSpPr>
        <p:spPr>
          <a:xfrm>
            <a:off x="2605583" y="1682496"/>
            <a:ext cx="1225296" cy="274320"/>
          </a:xfrm>
          <a:prstGeom prst="roundRect">
            <a:avLst>
              <a:gd name="adj" fmla="val 50000"/>
            </a:avLst>
          </a:prstGeom>
          <a:solidFill>
            <a:srgbClr val="EEE8FF"/>
          </a:solidFill>
          <a:ln/>
        </p:spPr>
      </p:sp>
      <p:sp>
        <p:nvSpPr>
          <p:cNvPr id="9" name="Text 7"/>
          <p:cNvSpPr txBox="1"/>
          <p:nvPr/>
        </p:nvSpPr>
        <p:spPr>
          <a:xfrm>
            <a:off x="2605583" y="1682496"/>
            <a:ext cx="1225296"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中国、阿联酋</a:t>
            </a:r>
            <a:endParaRPr lang="en-US" sz="1200" dirty="0"/>
          </a:p>
        </p:txBody>
      </p:sp>
      <p:sp>
        <p:nvSpPr>
          <p:cNvPr id="10" name="Text 8"/>
          <p:cNvSpPr txBox="1"/>
          <p:nvPr/>
        </p:nvSpPr>
        <p:spPr>
          <a:xfrm>
            <a:off x="731520" y="2084832"/>
            <a:ext cx="4069080" cy="284988"/>
          </a:xfrm>
          <a:prstGeom prst="rect">
            <a:avLst/>
          </a:prstGeom>
          <a:noFill/>
          <a:ln/>
        </p:spPr>
        <p:txBody>
          <a:bodyPr wrap="square" lIns="0" tIns="0" rIns="0" bIns="0" rtlCol="0" anchor="t"/>
          <a:lstStyle/>
          <a:p>
            <a:pPr indent="0" marL="0">
              <a:buNone/>
            </a:pPr>
            <a:r>
              <a:rPr lang="en-US" sz="1700" b="1" dirty="0">
                <a:solidFill>
                  <a:schemeClr val="tx1"/>
                </a:solidFill>
              </a:rPr>
              <a:t>无人机送外卖累计超百万单</a:t>
            </a:r>
            <a:endParaRPr lang="en-US" sz="1700" dirty="0"/>
          </a:p>
        </p:txBody>
      </p:sp>
      <p:sp>
        <p:nvSpPr>
          <p:cNvPr id="11" name="Shape 9"/>
          <p:cNvSpPr/>
          <p:nvPr/>
        </p:nvSpPr>
        <p:spPr>
          <a:xfrm>
            <a:off x="731520" y="5733288"/>
            <a:ext cx="4069080" cy="347472"/>
          </a:xfrm>
          <a:prstGeom prst="roundRect">
            <a:avLst>
              <a:gd name="adj" fmla="val 21053"/>
            </a:avLst>
          </a:prstGeom>
          <a:solidFill>
            <a:srgbClr val="FFEDE2"/>
          </a:solidFill>
          <a:ln/>
        </p:spPr>
      </p:sp>
      <p:sp>
        <p:nvSpPr>
          <p:cNvPr id="12" name="Text 10"/>
          <p:cNvSpPr txBox="1"/>
          <p:nvPr/>
        </p:nvSpPr>
        <p:spPr>
          <a:xfrm>
            <a:off x="841248" y="5806440"/>
            <a:ext cx="3849624"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数据为公司公布；仍限于特定区域。</a:t>
            </a:r>
            <a:endParaRPr lang="en-US" sz="1200" dirty="0"/>
          </a:p>
        </p:txBody>
      </p:sp>
      <p:sp>
        <p:nvSpPr>
          <p:cNvPr id="13" name="Text 11"/>
          <p:cNvSpPr txBox="1"/>
          <p:nvPr/>
        </p:nvSpPr>
        <p:spPr>
          <a:xfrm>
            <a:off x="731520" y="2442972"/>
            <a:ext cx="4069080" cy="31988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美团</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深圳、北京、上海、广州、香港、迪拜等，中国、阿联酋</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在一些城市，无人机已经能把外卖送到指定的取货点。</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低空物流从试点走向常态化运营。</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A9480F"/>
                </a:solidFill>
                <a:highlight>
                  <a:srgbClr val="FFE7D6"/>
                </a:highlight>
              </a:rPr>
              <a:t>🧪试点中</a:t>
            </a:r>
            <a:endParaRPr lang="en-US" sz="1600" dirty="0"/>
          </a:p>
        </p:txBody>
      </p:sp>
      <p:sp>
        <p:nvSpPr>
          <p:cNvPr id="14" name="Shape 12"/>
          <p:cNvSpPr/>
          <p:nvPr/>
        </p:nvSpPr>
        <p:spPr>
          <a:xfrm>
            <a:off x="5480615" y="1481328"/>
            <a:ext cx="5939624" cy="3493008"/>
          </a:xfrm>
          <a:prstGeom prst="roundRect">
            <a:avLst>
              <a:gd name="adj" fmla="val 3665"/>
            </a:avLst>
          </a:prstGeom>
          <a:solidFill>
            <a:srgbClr val="FFFFFF"/>
          </a:solidFill>
          <a:ln/>
          <a:effectLst>
            <a:outerShdw sx="100000" sy="100000" kx="0" ky="0" algn="bl" rotWithShape="0" blurRad="76200" dist="25400" dir="5400000">
              <a:srgbClr val="1B2140">
                <a:alpha val="13000"/>
              </a:srgbClr>
            </a:outerShdw>
          </a:effectLst>
        </p:spPr>
      </p:sp>
      <p:pic>
        <p:nvPicPr>
          <p:cNvPr id="15" name="Image 0" descr="drone-delivery">    </p:cNvPr>
          <p:cNvPicPr>
            <a:picLocks noChangeAspect="1"/>
          </p:cNvPicPr>
          <p:nvPr/>
        </p:nvPicPr>
        <p:blipFill>
          <a:blip r:embed="rId1"/>
          <a:stretch>
            <a:fillRect/>
          </a:stretch>
        </p:blipFill>
        <p:spPr>
          <a:xfrm>
            <a:off x="5572055" y="1572768"/>
            <a:ext cx="5756744" cy="3310128"/>
          </a:xfrm>
          <a:prstGeom prst="rect">
            <a:avLst/>
          </a:prstGeom>
        </p:spPr>
      </p:pic>
      <p:sp>
        <p:nvSpPr>
          <p:cNvPr id="16" name="Shape 13"/>
          <p:cNvSpPr/>
          <p:nvPr/>
        </p:nvSpPr>
        <p:spPr>
          <a:xfrm>
            <a:off x="5257800" y="5157216"/>
            <a:ext cx="6385255" cy="1106424"/>
          </a:xfrm>
          <a:prstGeom prst="roundRect">
            <a:avLst>
              <a:gd name="adj" fmla="val 11570"/>
            </a:avLst>
          </a:prstGeom>
          <a:solidFill>
            <a:srgbClr val="FFF4CC"/>
          </a:solidFill>
          <a:ln w="19050">
            <a:solidFill>
              <a:srgbClr val="FF8A3D"/>
            </a:solidFill>
            <a:prstDash val="solid"/>
          </a:ln>
        </p:spPr>
      </p:sp>
      <p:sp>
        <p:nvSpPr>
          <p:cNvPr id="17" name="Shape 14"/>
          <p:cNvSpPr/>
          <p:nvPr/>
        </p:nvSpPr>
        <p:spPr>
          <a:xfrm>
            <a:off x="5394960" y="5285232"/>
            <a:ext cx="632968" cy="310896"/>
          </a:xfrm>
          <a:prstGeom prst="roundRect">
            <a:avLst>
              <a:gd name="adj" fmla="val 50000"/>
            </a:avLst>
          </a:prstGeom>
          <a:solidFill>
            <a:schemeClr val="accent2"/>
          </a:solidFill>
          <a:ln/>
        </p:spPr>
      </p:sp>
      <p:sp>
        <p:nvSpPr>
          <p:cNvPr id="18" name="Text 15"/>
          <p:cNvSpPr txBox="1"/>
          <p:nvPr/>
        </p:nvSpPr>
        <p:spPr>
          <a:xfrm>
            <a:off x="5394960" y="5285232"/>
            <a:ext cx="632968" cy="310896"/>
          </a:xfrm>
          <a:prstGeom prst="rect">
            <a:avLst/>
          </a:prstGeom>
          <a:noFill/>
          <a:ln/>
        </p:spPr>
        <p:txBody>
          <a:bodyPr wrap="square" lIns="0" tIns="0" rIns="0" bIns="0" rtlCol="0" anchor="ctr"/>
          <a:lstStyle/>
          <a:p>
            <a:pPr algn="ctr" indent="0" marL="0">
              <a:buNone/>
            </a:pPr>
            <a:r>
              <a:rPr lang="en-US" sz="1400" b="1" dirty="0">
                <a:solidFill>
                  <a:schemeClr val="tx1"/>
                </a:solidFill>
              </a:rPr>
              <a:t>互动</a:t>
            </a:r>
            <a:endParaRPr lang="en-US" sz="1400" dirty="0"/>
          </a:p>
        </p:txBody>
      </p:sp>
      <p:sp>
        <p:nvSpPr>
          <p:cNvPr id="19" name="Text 16"/>
          <p:cNvSpPr txBox="1"/>
          <p:nvPr/>
        </p:nvSpPr>
        <p:spPr>
          <a:xfrm>
            <a:off x="6119368" y="5285232"/>
            <a:ext cx="3923487" cy="310896"/>
          </a:xfrm>
          <a:prstGeom prst="rect">
            <a:avLst/>
          </a:prstGeom>
          <a:noFill/>
          <a:ln/>
        </p:spPr>
        <p:txBody>
          <a:bodyPr wrap="square" lIns="0" tIns="0" rIns="0" bIns="0" rtlCol="0" anchor="ctr"/>
          <a:lstStyle/>
          <a:p>
            <a:pPr indent="0" marL="0">
              <a:buNone/>
            </a:pPr>
            <a:r>
              <a:rPr lang="en-US" sz="1500" b="1" dirty="0">
                <a:solidFill>
                  <a:schemeClr val="tx1"/>
                </a:solidFill>
              </a:rPr>
              <a:t>想一想</a:t>
            </a:r>
            <a:endParaRPr lang="en-US" sz="1500" dirty="0"/>
          </a:p>
        </p:txBody>
      </p:sp>
      <p:sp>
        <p:nvSpPr>
          <p:cNvPr id="20" name="Shape 17"/>
          <p:cNvSpPr/>
          <p:nvPr/>
        </p:nvSpPr>
        <p:spPr>
          <a:xfrm>
            <a:off x="10225735" y="5285232"/>
            <a:ext cx="1063752" cy="292608"/>
          </a:xfrm>
          <a:prstGeom prst="roundRect">
            <a:avLst>
              <a:gd name="adj" fmla="val 50000"/>
            </a:avLst>
          </a:prstGeom>
          <a:solidFill>
            <a:schemeClr val="tx1"/>
          </a:solidFill>
          <a:ln/>
        </p:spPr>
      </p:sp>
      <p:sp>
        <p:nvSpPr>
          <p:cNvPr id="21" name="Text 18"/>
          <p:cNvSpPr txBox="1"/>
          <p:nvPr/>
        </p:nvSpPr>
        <p:spPr>
          <a:xfrm>
            <a:off x="10225735" y="5285232"/>
            <a:ext cx="1063752" cy="292608"/>
          </a:xfrm>
          <a:prstGeom prst="rect">
            <a:avLst/>
          </a:prstGeom>
          <a:noFill/>
          <a:ln/>
        </p:spPr>
        <p:txBody>
          <a:bodyPr wrap="square" lIns="0" tIns="0" rIns="0" bIns="0" rtlCol="0" anchor="ctr"/>
          <a:lstStyle/>
          <a:p>
            <a:pPr algn="ctr" indent="0" marL="0">
              <a:buNone/>
            </a:pPr>
            <a:r>
              <a:rPr lang="en-US" sz="1200" b="1" dirty="0">
                <a:solidFill>
                  <a:schemeClr val="bg1"/>
                </a:solidFill>
              </a:rPr>
              <a:t>答案见备注</a:t>
            </a:r>
            <a:endParaRPr lang="en-US" sz="1200" dirty="0"/>
          </a:p>
        </p:txBody>
      </p:sp>
      <p:sp>
        <p:nvSpPr>
          <p:cNvPr id="22" name="Text 19"/>
          <p:cNvSpPr txBox="1"/>
          <p:nvPr/>
        </p:nvSpPr>
        <p:spPr>
          <a:xfrm>
            <a:off x="5440680" y="5660136"/>
            <a:ext cx="6019495" cy="557784"/>
          </a:xfrm>
          <a:prstGeom prst="rect">
            <a:avLst/>
          </a:prstGeom>
          <a:noFill/>
          <a:ln/>
        </p:spPr>
        <p:txBody>
          <a:bodyPr wrap="square" lIns="0" tIns="0" rIns="0" bIns="0" rtlCol="0" anchor="t"/>
          <a:lstStyle/>
          <a:p>
            <a:pPr indent="0" marL="0">
              <a:buNone/>
            </a:pPr>
            <a:r>
              <a:rPr lang="en-US" sz="1400" dirty="0">
                <a:solidFill>
                  <a:schemeClr val="tx1"/>
                </a:solidFill>
              </a:rPr>
              <a:t>送外卖的无人机可以在任何地方随便飞吗？无人配送车走在人行道上，要注意什么？</a:t>
            </a:r>
            <a:endParaRPr lang="en-US" sz="1400" dirty="0"/>
          </a:p>
        </p:txBody>
      </p:sp>
      <p:sp>
        <p:nvSpPr>
          <p:cNvPr id="23" name="Text 2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来源：IT之家（访问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11 · 人机协作与安全标准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人和机器人一起工作：安全第一</a:t>
            </a:r>
            <a:endParaRPr lang="en-US" sz="3600" dirty="0"/>
          </a:p>
        </p:txBody>
      </p:sp>
      <p:sp>
        <p:nvSpPr>
          <p:cNvPr id="5" name="Shape 3"/>
          <p:cNvSpPr/>
          <p:nvPr/>
        </p:nvSpPr>
        <p:spPr>
          <a:xfrm>
            <a:off x="548640" y="1900580"/>
            <a:ext cx="6766560" cy="3943807"/>
          </a:xfrm>
          <a:prstGeom prst="roundRect">
            <a:avLst>
              <a:gd name="adj" fmla="val 324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cobot-safety">    </p:cNvPr>
          <p:cNvPicPr>
            <a:picLocks noChangeAspect="1"/>
          </p:cNvPicPr>
          <p:nvPr/>
        </p:nvPicPr>
        <p:blipFill>
          <a:blip r:embed="rId1"/>
          <a:stretch>
            <a:fillRect/>
          </a:stretch>
        </p:blipFill>
        <p:spPr>
          <a:xfrm>
            <a:off x="640080" y="1992020"/>
            <a:ext cx="6583680" cy="3760927"/>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协作机器人</a:t>
            </a:r>
            <a:pPr indent="0" marL="0">
              <a:buNone/>
            </a:pPr>
            <a:r>
              <a:rPr lang="en-US" sz="1100" dirty="0">
                <a:solidFill>
                  <a:srgbClr val="5A6280"/>
                </a:solidFill>
              </a:rPr>
              <a:t>  Collaborative Robot (Cobot)</a:t>
            </a:r>
            <a:endParaRPr lang="en-US" sz="1400" dirty="0"/>
          </a:p>
        </p:txBody>
      </p:sp>
      <p:sp>
        <p:nvSpPr>
          <p:cNvPr id="10" name="Text 7"/>
          <p:cNvSpPr txBox="1"/>
          <p:nvPr/>
        </p:nvSpPr>
        <p:spPr>
          <a:xfrm>
            <a:off x="7790688" y="2432304"/>
            <a:ext cx="365119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和人并肩工作、懂得“礼让”的机械臂。</a:t>
            </a:r>
            <a:endParaRPr lang="en-US" sz="1400" dirty="0"/>
          </a:p>
        </p:txBody>
      </p:sp>
      <p:sp>
        <p:nvSpPr>
          <p:cNvPr id="11" name="Text 8"/>
          <p:cNvSpPr txBox="1"/>
          <p:nvPr/>
        </p:nvSpPr>
        <p:spPr>
          <a:xfrm>
            <a:off x="7790688" y="2901696"/>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设计成可与人在同一空间安全协作的机器人，通常具备力限制、减速和碰撞停止等功能。</a:t>
            </a:r>
            <a:endParaRPr lang="en-US" sz="1400" dirty="0"/>
          </a:p>
        </p:txBody>
      </p:sp>
      <p:sp>
        <p:nvSpPr>
          <p:cNvPr id="12" name="Text 9"/>
          <p:cNvSpPr txBox="1"/>
          <p:nvPr/>
        </p:nvSpPr>
        <p:spPr>
          <a:xfrm>
            <a:off x="7790688" y="3715512"/>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安全标准</a:t>
            </a:r>
            <a:pPr indent="0" marL="0">
              <a:buNone/>
            </a:pPr>
            <a:r>
              <a:rPr lang="en-US" sz="1100" dirty="0">
                <a:solidFill>
                  <a:srgbClr val="5A6280"/>
                </a:solidFill>
              </a:rPr>
              <a:t>  Safety Standard</a:t>
            </a:r>
            <a:endParaRPr lang="en-US" sz="1400" dirty="0"/>
          </a:p>
        </p:txBody>
      </p:sp>
      <p:sp>
        <p:nvSpPr>
          <p:cNvPr id="13" name="Text 10"/>
          <p:cNvSpPr txBox="1"/>
          <p:nvPr/>
        </p:nvSpPr>
        <p:spPr>
          <a:xfrm>
            <a:off x="7790688" y="4026408"/>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机器人世界的“交通规则”。</a:t>
            </a:r>
            <a:endParaRPr lang="en-US" sz="1400" dirty="0"/>
          </a:p>
        </p:txBody>
      </p:sp>
      <p:sp>
        <p:nvSpPr>
          <p:cNvPr id="14" name="Text 11"/>
          <p:cNvSpPr txBox="1"/>
          <p:nvPr/>
        </p:nvSpPr>
        <p:spPr>
          <a:xfrm>
            <a:off x="7790688" y="4261104"/>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由ISO等标准组织制定的设计和使用要求，如工业机器人安全标准ISO 10218，用于降低伤害风险。</a:t>
            </a:r>
            <a:endParaRPr lang="en-US" sz="1400" dirty="0"/>
          </a:p>
        </p:txBody>
      </p:sp>
      <p:sp>
        <p:nvSpPr>
          <p:cNvPr id="15" name="Text 12"/>
          <p:cNvSpPr txBox="1"/>
          <p:nvPr/>
        </p:nvSpPr>
        <p:spPr>
          <a:xfrm>
            <a:off x="7790688" y="5074920"/>
            <a:ext cx="3651199" cy="292608"/>
          </a:xfrm>
          <a:prstGeom prst="rect">
            <a:avLst/>
          </a:prstGeom>
          <a:noFill/>
          <a:ln/>
        </p:spPr>
        <p:txBody>
          <a:bodyPr wrap="square" lIns="0" tIns="0" rIns="0" bIns="0" rtlCol="0" anchor="t"/>
          <a:lstStyle/>
          <a:p>
            <a:pPr indent="0" marL="0">
              <a:buNone/>
            </a:pPr>
            <a:r>
              <a:rPr lang="en-US" sz="1600" b="1" dirty="0">
                <a:solidFill>
                  <a:srgbClr val="1F55C9"/>
                </a:solidFill>
              </a:rPr>
              <a:t>急停按钮</a:t>
            </a:r>
            <a:pPr indent="0" marL="0">
              <a:buNone/>
            </a:pPr>
            <a:r>
              <a:rPr lang="en-US" sz="1100" dirty="0">
                <a:solidFill>
                  <a:srgbClr val="5A6280"/>
                </a:solidFill>
              </a:rPr>
              <a:t>  Emergency Stop</a:t>
            </a:r>
            <a:endParaRPr lang="en-US" sz="1400" dirty="0"/>
          </a:p>
        </p:txBody>
      </p:sp>
      <p:sp>
        <p:nvSpPr>
          <p:cNvPr id="16" name="Text 13"/>
          <p:cNvSpPr txBox="1"/>
          <p:nvPr/>
        </p:nvSpPr>
        <p:spPr>
          <a:xfrm>
            <a:off x="7790688" y="5385816"/>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红色的“马上停下”按钮。</a:t>
            </a:r>
            <a:endParaRPr lang="en-US" sz="1400" dirty="0"/>
          </a:p>
        </p:txBody>
      </p:sp>
      <p:sp>
        <p:nvSpPr>
          <p:cNvPr id="17" name="Text 14"/>
          <p:cNvSpPr txBox="1"/>
          <p:nvPr/>
        </p:nvSpPr>
        <p:spPr>
          <a:xfrm>
            <a:off x="7790688" y="5620512"/>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可立即切断机器人动作的安全装置，是机器人安全设计的基本要求之一。</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来源：ISO、爱沙尼亚标准与认证中心（访问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11 · 人机协作与安全标准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机器人安全的“规则书”</a:t>
            </a:r>
            <a:endParaRPr lang="en-US" sz="3600" dirty="0"/>
          </a:p>
        </p:txBody>
      </p:sp>
      <p:sp>
        <p:nvSpPr>
          <p:cNvPr id="5" name="事件卡-iso-ts-15066"/>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2016年2月</a:t>
            </a:r>
            <a:endParaRPr lang="en-US" sz="1400" dirty="0"/>
          </a:p>
        </p:txBody>
      </p:sp>
      <p:sp>
        <p:nvSpPr>
          <p:cNvPr id="8" name="Shape 6"/>
          <p:cNvSpPr/>
          <p:nvPr/>
        </p:nvSpPr>
        <p:spPr>
          <a:xfrm>
            <a:off x="2181530" y="1591056"/>
            <a:ext cx="1606540" cy="274320"/>
          </a:xfrm>
          <a:prstGeom prst="roundRect">
            <a:avLst>
              <a:gd name="adj" fmla="val 50000"/>
            </a:avLst>
          </a:prstGeom>
          <a:solidFill>
            <a:srgbClr val="EEE8FF"/>
          </a:solidFill>
          <a:ln/>
        </p:spPr>
      </p:sp>
      <p:sp>
        <p:nvSpPr>
          <p:cNvPr id="9" name="Text 7"/>
          <p:cNvSpPr txBox="1"/>
          <p:nvPr/>
        </p:nvSpPr>
        <p:spPr>
          <a:xfrm>
            <a:off x="2181530" y="1591056"/>
            <a:ext cx="160654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瑞士（ISO总部）</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协作机器人技术规范 ISO/TS 15066</a:t>
            </a:r>
            <a:endParaRPr lang="en-US" sz="2000" dirty="0"/>
          </a:p>
        </p:txBody>
      </p:sp>
      <p:sp>
        <p:nvSpPr>
          <p:cNvPr id="11" name="Text 9"/>
          <p:cNvSpPr txBox="1"/>
          <p:nvPr/>
        </p:nvSpPr>
        <p:spPr>
          <a:xfrm>
            <a:off x="731520"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国际标准化组织（ISO）</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日内瓦，瑞士（ISO总部）</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专家们为“人和机器人一起工作”写了一份专门的安全规范。</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让协作机器人有据可依。</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iso10218-2025"/>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6415888" y="1572768"/>
            <a:ext cx="1358570" cy="310896"/>
          </a:xfrm>
          <a:prstGeom prst="roundRect">
            <a:avLst>
              <a:gd name="adj" fmla="val 50000"/>
            </a:avLst>
          </a:prstGeom>
          <a:solidFill>
            <a:schemeClr val="accent2"/>
          </a:solidFill>
          <a:ln/>
        </p:spPr>
      </p:sp>
      <p:sp>
        <p:nvSpPr>
          <p:cNvPr id="14" name="Text 12"/>
          <p:cNvSpPr txBox="1"/>
          <p:nvPr/>
        </p:nvSpPr>
        <p:spPr>
          <a:xfrm>
            <a:off x="641588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2025年2月</a:t>
            </a:r>
            <a:endParaRPr lang="en-US" sz="1400" dirty="0"/>
          </a:p>
        </p:txBody>
      </p:sp>
      <p:sp>
        <p:nvSpPr>
          <p:cNvPr id="15" name="Shape 13"/>
          <p:cNvSpPr/>
          <p:nvPr/>
        </p:nvSpPr>
        <p:spPr>
          <a:xfrm>
            <a:off x="7865897" y="1591056"/>
            <a:ext cx="1606540" cy="274320"/>
          </a:xfrm>
          <a:prstGeom prst="roundRect">
            <a:avLst>
              <a:gd name="adj" fmla="val 50000"/>
            </a:avLst>
          </a:prstGeom>
          <a:solidFill>
            <a:srgbClr val="EEE8FF"/>
          </a:solidFill>
          <a:ln/>
        </p:spPr>
      </p:sp>
      <p:sp>
        <p:nvSpPr>
          <p:cNvPr id="16" name="Text 14"/>
          <p:cNvSpPr txBox="1"/>
          <p:nvPr/>
        </p:nvSpPr>
        <p:spPr>
          <a:xfrm>
            <a:off x="7865897" y="1591056"/>
            <a:ext cx="160654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瑞士（ISO总部）</a:t>
            </a:r>
            <a:endParaRPr lang="en-US" sz="1200" dirty="0"/>
          </a:p>
        </p:txBody>
      </p:sp>
      <p:sp>
        <p:nvSpPr>
          <p:cNvPr id="17" name="Text 15"/>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工业机器人安全标准ISO 10218发布新版</a:t>
            </a:r>
            <a:endParaRPr lang="en-US" sz="2000" dirty="0"/>
          </a:p>
        </p:txBody>
      </p:sp>
      <p:sp>
        <p:nvSpPr>
          <p:cNvPr id="18" name="Text 16"/>
          <p:cNvSpPr txBox="1"/>
          <p:nvPr/>
        </p:nvSpPr>
        <p:spPr>
          <a:xfrm>
            <a:off x="6415888" y="2401824"/>
            <a:ext cx="5044288" cy="372465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国际标准化组织（ISO）</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日内瓦，瑞士（ISO总部）</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工业机器人的“安全规则书”更新了，2011年以来第一次大修订。</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让人在机器人身边工作更安全。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9" name="Text 1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来源：爱沙尼亚标准与认证中心、ISO（访问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11 · 人机协作与安全标准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机器人会抢走工作吗？对照两种来源</a:t>
            </a:r>
            <a:endParaRPr lang="en-US" sz="3600" dirty="0"/>
          </a:p>
        </p:txBody>
      </p:sp>
      <p:sp>
        <p:nvSpPr>
          <p:cNvPr id="5" name="事件卡-ifr-position"/>
          <p:cNvSpPr/>
          <p:nvPr/>
        </p:nvSpPr>
        <p:spPr>
          <a:xfrm>
            <a:off x="548640" y="1389888"/>
            <a:ext cx="3931920" cy="4919472"/>
          </a:xfrm>
          <a:prstGeom prst="roundRect">
            <a:avLst>
              <a:gd name="adj" fmla="val 279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2026年8月11日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德国</a:t>
            </a:r>
            <a:endParaRPr lang="en-US" sz="1200" dirty="0"/>
          </a:p>
        </p:txBody>
      </p:sp>
      <p:sp>
        <p:nvSpPr>
          <p:cNvPr id="10" name="Text 8"/>
          <p:cNvSpPr txBox="1"/>
          <p:nvPr/>
        </p:nvSpPr>
        <p:spPr>
          <a:xfrm>
            <a:off x="731520" y="1993392"/>
            <a:ext cx="3566160" cy="268224"/>
          </a:xfrm>
          <a:prstGeom prst="rect">
            <a:avLst/>
          </a:prstGeom>
          <a:noFill/>
          <a:ln/>
        </p:spPr>
        <p:txBody>
          <a:bodyPr wrap="square" lIns="0" tIns="0" rIns="0" bIns="0" rtlCol="0" anchor="t"/>
          <a:lstStyle/>
          <a:p>
            <a:pPr indent="0" marL="0">
              <a:buNone/>
            </a:pPr>
            <a:r>
              <a:rPr lang="en-US" sz="1600" b="1" dirty="0">
                <a:solidFill>
                  <a:schemeClr val="tx1"/>
                </a:solidFill>
              </a:rPr>
              <a:t>IFR发布机器人与就业立场文件</a:t>
            </a:r>
            <a:endParaRPr lang="en-US" sz="1600" dirty="0"/>
          </a:p>
        </p:txBody>
      </p:sp>
      <p:sp>
        <p:nvSpPr>
          <p:cNvPr id="11" name="Shape 9"/>
          <p:cNvSpPr/>
          <p:nvPr/>
        </p:nvSpPr>
        <p:spPr>
          <a:xfrm>
            <a:off x="731520" y="5779008"/>
            <a:ext cx="3566160" cy="347472"/>
          </a:xfrm>
          <a:prstGeom prst="roundRect">
            <a:avLst>
              <a:gd name="adj" fmla="val 21053"/>
            </a:avLst>
          </a:prstGeom>
          <a:solidFill>
            <a:srgbClr val="FFEDE2"/>
          </a:solidFill>
          <a:ln/>
        </p:spPr>
      </p:sp>
      <p:sp>
        <p:nvSpPr>
          <p:cNvPr id="12" name="Text 10"/>
          <p:cNvSpPr txBox="1"/>
          <p:nvPr/>
        </p:nvSpPr>
        <p:spPr>
          <a:xfrm>
            <a:off x="841248" y="5852160"/>
            <a:ext cx="3346704"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行业协会观点，需与独立研究对照。</a:t>
            </a:r>
            <a:endParaRPr lang="en-US" sz="1200" dirty="0"/>
          </a:p>
        </p:txBody>
      </p:sp>
      <p:sp>
        <p:nvSpPr>
          <p:cNvPr id="13" name="Text 11"/>
          <p:cNvSpPr txBox="1"/>
          <p:nvPr/>
        </p:nvSpPr>
        <p:spPr>
          <a:xfrm>
            <a:off x="731520" y="2334768"/>
            <a:ext cx="3566160" cy="3352800"/>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国际机器人联合会（IFR）</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法兰克福，德国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机器人行业组织认为：机器人通常接手的是一部分任务，而不是整份工作。</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了解行业对就业的看法，并与其他研究对照。</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来源框-f-ifr-jobs"/>
          <p:cNvSpPr/>
          <p:nvPr/>
        </p:nvSpPr>
        <p:spPr>
          <a:xfrm>
            <a:off x="4754880" y="1389888"/>
            <a:ext cx="6888175" cy="2322576"/>
          </a:xfrm>
          <a:prstGeom prst="roundRect">
            <a:avLst>
              <a:gd name="adj" fmla="val 472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937760" y="1572768"/>
            <a:ext cx="902208" cy="274320"/>
          </a:xfrm>
          <a:prstGeom prst="roundRect">
            <a:avLst>
              <a:gd name="adj" fmla="val 50000"/>
            </a:avLst>
          </a:prstGeom>
          <a:solidFill>
            <a:srgbClr val="E6EEFF"/>
          </a:solidFill>
          <a:ln/>
        </p:spPr>
      </p:sp>
      <p:sp>
        <p:nvSpPr>
          <p:cNvPr id="16" name="Text 14"/>
          <p:cNvSpPr txBox="1"/>
          <p:nvPr/>
        </p:nvSpPr>
        <p:spPr>
          <a:xfrm>
            <a:off x="4937760" y="1572768"/>
            <a:ext cx="902208" cy="274320"/>
          </a:xfrm>
          <a:prstGeom prst="rect">
            <a:avLst/>
          </a:prstGeom>
          <a:noFill/>
          <a:ln/>
        </p:spPr>
        <p:txBody>
          <a:bodyPr wrap="square" lIns="0" tIns="0" rIns="0" bIns="0" rtlCol="0" anchor="ctr"/>
          <a:lstStyle/>
          <a:p>
            <a:pPr algn="ctr" indent="0" marL="0">
              <a:buNone/>
            </a:pPr>
            <a:r>
              <a:rPr lang="en-US" sz="1200" b="1" dirty="0">
                <a:solidFill>
                  <a:srgbClr val="1F55C9"/>
                </a:solidFill>
              </a:rPr>
              <a:t>行业观点</a:t>
            </a:r>
            <a:endParaRPr lang="en-US" sz="1200" dirty="0"/>
          </a:p>
        </p:txBody>
      </p:sp>
      <p:sp>
        <p:nvSpPr>
          <p:cNvPr id="17" name="Text 15"/>
          <p:cNvSpPr txBox="1"/>
          <p:nvPr/>
        </p:nvSpPr>
        <p:spPr>
          <a:xfrm>
            <a:off x="4937760" y="1956816"/>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谁发布的｜</a:t>
            </a:r>
            <a:pPr indent="0" marL="0">
              <a:spcAft>
                <a:spcPts val="300"/>
              </a:spcAft>
              <a:buNone/>
            </a:pPr>
            <a:r>
              <a:rPr lang="en-US" sz="1700" dirty="0">
                <a:solidFill>
                  <a:srgbClr val="1B2140"/>
                </a:solidFill>
              </a:rPr>
              <a:t>国际机器人联合会（IFR，机器人行业组织）</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2026年 立场文件《机器人的影响》</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机器人与就业：</a:t>
            </a:r>
            <a:pPr indent="0" marL="0">
              <a:spcAft>
                <a:spcPts val="300"/>
              </a:spcAft>
              <a:buNone/>
            </a:pPr>
            <a:r>
              <a:rPr lang="en-US" sz="1700" b="1" dirty="0">
                <a:solidFill>
                  <a:srgbClr val="1B2140"/>
                </a:solidFill>
              </a:rPr>
              <a:t>机器人通常替代的是任务而不是整个职业；技能培训和再培训对获得自动化红利至关重要</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行业协会的观点，立场偏乐观。</a:t>
            </a:r>
            <a:endParaRPr lang="en-US" sz="1700" dirty="0"/>
          </a:p>
        </p:txBody>
      </p:sp>
      <p:sp>
        <p:nvSpPr>
          <p:cNvPr id="18" name="来源框-f-wef-robots"/>
          <p:cNvSpPr/>
          <p:nvPr/>
        </p:nvSpPr>
        <p:spPr>
          <a:xfrm>
            <a:off x="4754880" y="3986784"/>
            <a:ext cx="6888175" cy="2322576"/>
          </a:xfrm>
          <a:prstGeom prst="roundRect">
            <a:avLst>
              <a:gd name="adj" fmla="val 4724"/>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19" name="Shape 17"/>
          <p:cNvSpPr/>
          <p:nvPr/>
        </p:nvSpPr>
        <p:spPr>
          <a:xfrm>
            <a:off x="4937760" y="4169664"/>
            <a:ext cx="579120" cy="274320"/>
          </a:xfrm>
          <a:prstGeom prst="roundRect">
            <a:avLst>
              <a:gd name="adj" fmla="val 50000"/>
            </a:avLst>
          </a:prstGeom>
          <a:solidFill>
            <a:srgbClr val="EEE8FF"/>
          </a:solidFill>
          <a:ln/>
        </p:spPr>
      </p:sp>
      <p:sp>
        <p:nvSpPr>
          <p:cNvPr id="20" name="Text 18"/>
          <p:cNvSpPr txBox="1"/>
          <p:nvPr/>
        </p:nvSpPr>
        <p:spPr>
          <a:xfrm>
            <a:off x="4937760" y="416966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预测</a:t>
            </a:r>
            <a:endParaRPr lang="en-US" sz="1200" dirty="0"/>
          </a:p>
        </p:txBody>
      </p:sp>
      <p:sp>
        <p:nvSpPr>
          <p:cNvPr id="21" name="Shape 19"/>
          <p:cNvSpPr/>
          <p:nvPr/>
        </p:nvSpPr>
        <p:spPr>
          <a:xfrm>
            <a:off x="5608320" y="4169664"/>
            <a:ext cx="1351300" cy="274320"/>
          </a:xfrm>
          <a:prstGeom prst="roundRect">
            <a:avLst>
              <a:gd name="adj" fmla="val 50000"/>
            </a:avLst>
          </a:prstGeom>
          <a:solidFill>
            <a:srgbClr val="E6EAF5"/>
          </a:solidFill>
          <a:ln/>
        </p:spPr>
      </p:sp>
      <p:sp>
        <p:nvSpPr>
          <p:cNvPr id="22" name="Text 20"/>
          <p:cNvSpPr txBox="1"/>
          <p:nvPr/>
        </p:nvSpPr>
        <p:spPr>
          <a:xfrm>
            <a:off x="5608320" y="4169664"/>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目标年份 2030</a:t>
            </a:r>
            <a:endParaRPr lang="en-US" sz="1200" dirty="0"/>
          </a:p>
        </p:txBody>
      </p:sp>
      <p:sp>
        <p:nvSpPr>
          <p:cNvPr id="23" name="Shape 21"/>
          <p:cNvSpPr/>
          <p:nvPr/>
        </p:nvSpPr>
        <p:spPr>
          <a:xfrm>
            <a:off x="7051060" y="4169664"/>
            <a:ext cx="740664" cy="274320"/>
          </a:xfrm>
          <a:prstGeom prst="roundRect">
            <a:avLst>
              <a:gd name="adj" fmla="val 50000"/>
            </a:avLst>
          </a:prstGeom>
          <a:solidFill>
            <a:srgbClr val="ECE4FF"/>
          </a:solidFill>
          <a:ln/>
        </p:spPr>
      </p:sp>
      <p:sp>
        <p:nvSpPr>
          <p:cNvPr id="24" name="Text 22"/>
          <p:cNvSpPr txBox="1"/>
          <p:nvPr/>
        </p:nvSpPr>
        <p:spPr>
          <a:xfrm>
            <a:off x="7051060" y="4169664"/>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🔮展望</a:t>
            </a:r>
            <a:endParaRPr lang="en-US" sz="1200" dirty="0"/>
          </a:p>
        </p:txBody>
      </p:sp>
      <p:sp>
        <p:nvSpPr>
          <p:cNvPr id="25" name="Shape 23"/>
          <p:cNvSpPr/>
          <p:nvPr/>
        </p:nvSpPr>
        <p:spPr>
          <a:xfrm>
            <a:off x="7883164" y="4169664"/>
            <a:ext cx="1225296" cy="274320"/>
          </a:xfrm>
          <a:prstGeom prst="roundRect">
            <a:avLst>
              <a:gd name="adj" fmla="val 50000"/>
            </a:avLst>
          </a:prstGeom>
          <a:solidFill>
            <a:srgbClr val="FFEDE2"/>
          </a:solidFill>
          <a:ln/>
        </p:spPr>
      </p:sp>
      <p:sp>
        <p:nvSpPr>
          <p:cNvPr id="26" name="Text 24"/>
          <p:cNvSpPr txBox="1"/>
          <p:nvPr/>
        </p:nvSpPr>
        <p:spPr>
          <a:xfrm>
            <a:off x="7883164" y="4169664"/>
            <a:ext cx="1225296" cy="274320"/>
          </a:xfrm>
          <a:prstGeom prst="rect">
            <a:avLst/>
          </a:prstGeom>
          <a:noFill/>
          <a:ln/>
        </p:spPr>
        <p:txBody>
          <a:bodyPr wrap="square" lIns="0" tIns="0" rIns="0" bIns="0" rtlCol="0" anchor="ctr"/>
          <a:lstStyle/>
          <a:p>
            <a:pPr algn="ctr" indent="0" marL="0">
              <a:buNone/>
            </a:pPr>
            <a:r>
              <a:rPr lang="en-US" sz="1200" b="1" dirty="0">
                <a:solidFill>
                  <a:srgbClr val="B4501A"/>
                </a:solidFill>
              </a:rPr>
              <a:t>预测可能不准</a:t>
            </a:r>
            <a:endParaRPr lang="en-US" sz="1200" dirty="0"/>
          </a:p>
        </p:txBody>
      </p:sp>
      <p:sp>
        <p:nvSpPr>
          <p:cNvPr id="27" name="Text 25"/>
          <p:cNvSpPr txBox="1"/>
          <p:nvPr/>
        </p:nvSpPr>
        <p:spPr>
          <a:xfrm>
            <a:off x="4937760" y="4553712"/>
            <a:ext cx="6522415" cy="1572768"/>
          </a:xfrm>
          <a:prstGeom prst="rect">
            <a:avLst/>
          </a:prstGeom>
          <a:noFill/>
          <a:ln/>
        </p:spPr>
        <p:txBody>
          <a:bodyPr wrap="square" lIns="0" tIns="0" rIns="0" bIns="0" rtlCol="0" anchor="t"/>
          <a:lstStyle/>
          <a:p>
            <a:pPr indent="0" marL="0">
              <a:buNone/>
            </a:pPr>
            <a:r>
              <a:rPr lang="en-US" sz="1700" b="1" dirty="0">
                <a:solidFill>
                  <a:srgbClr val="1F55C9"/>
                </a:solidFill>
              </a:rPr>
              <a:t>谁预测的｜</a:t>
            </a:r>
            <a:pPr indent="0" marL="0">
              <a:spcAft>
                <a:spcPts val="300"/>
              </a:spcAft>
              <a:buNone/>
            </a:pPr>
            <a:r>
              <a:rPr lang="en-US" sz="1700" dirty="0">
                <a:solidFill>
                  <a:srgbClr val="1B2140"/>
                </a:solidFill>
              </a:rPr>
              <a:t>世界经济论坛（WEF）</a:t>
            </a:r>
            <a:endParaRPr lang="en-US" sz="1700" dirty="0"/>
          </a:p>
          <a:p>
            <a:pPr indent="0" marL="0">
              <a:buNone/>
            </a:pPr>
            <a:r>
              <a:rPr lang="en-US" sz="1700" b="1" dirty="0">
                <a:solidFill>
                  <a:srgbClr val="1F55C9"/>
                </a:solidFill>
              </a:rPr>
              <a:t>哪一年发布｜</a:t>
            </a:r>
            <a:pPr indent="0" marL="0">
              <a:spcAft>
                <a:spcPts val="300"/>
              </a:spcAft>
              <a:buNone/>
            </a:pPr>
            <a:r>
              <a:rPr lang="en-US" sz="1700" dirty="0">
                <a:solidFill>
                  <a:srgbClr val="1B2140"/>
                </a:solidFill>
              </a:rPr>
              <a:t>2025年 《未来就业报告2025》</a:t>
            </a:r>
            <a:endParaRPr lang="en-US" sz="1700" dirty="0"/>
          </a:p>
          <a:p>
            <a:pPr indent="0" marL="0">
              <a:buNone/>
            </a:pPr>
            <a:r>
              <a:rPr lang="en-US" sz="1700" b="1" dirty="0">
                <a:solidFill>
                  <a:srgbClr val="1F55C9"/>
                </a:solidFill>
              </a:rPr>
              <a:t>原文口径｜</a:t>
            </a:r>
            <a:pPr indent="0" marL="0">
              <a:buNone/>
            </a:pPr>
            <a:r>
              <a:rPr lang="en-US" sz="1700" dirty="0">
                <a:solidFill>
                  <a:srgbClr val="1B2140"/>
                </a:solidFill>
              </a:rPr>
              <a:t>雇主认为“机器人与自动化”将改变业务的比例：</a:t>
            </a:r>
            <a:pPr indent="0" marL="0">
              <a:spcAft>
                <a:spcPts val="300"/>
              </a:spcAft>
              <a:buNone/>
            </a:pPr>
            <a:r>
              <a:rPr lang="en-US" sz="1700" b="1" dirty="0">
                <a:solidFill>
                  <a:srgbClr val="1B2140"/>
                </a:solidFill>
              </a:rPr>
              <a:t>58%</a:t>
            </a:r>
            <a:endParaRPr lang="en-US" sz="1700" dirty="0"/>
          </a:p>
          <a:p>
            <a:pPr indent="0" marL="0">
              <a:buNone/>
            </a:pPr>
            <a:r>
              <a:rPr lang="en-US" sz="1700" b="1" dirty="0">
                <a:solidFill>
                  <a:srgbClr val="B4501A"/>
                </a:solidFill>
              </a:rPr>
              <a:t>不确定性｜</a:t>
            </a:r>
            <a:pPr indent="0" marL="0">
              <a:spcAft>
                <a:spcPts val="300"/>
              </a:spcAft>
              <a:buNone/>
            </a:pPr>
            <a:r>
              <a:rPr lang="en-US" sz="1700" dirty="0">
                <a:solidFill>
                  <a:srgbClr val="1B2140"/>
                </a:solidFill>
              </a:rPr>
              <a:t>雇主问卷；岗位总变化（新增1.7亿、减少9200万）是所有因素合计，不是机器人单独造成。</a:t>
            </a:r>
            <a:endParaRPr lang="en-US" sz="17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来源：IFR、WEF（访问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11 · 人机协作与安全标准</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协作安全区演练</a:t>
            </a:r>
            <a:endParaRPr lang="en-US" sz="3600" dirty="0"/>
          </a:p>
        </p:txBody>
      </p:sp>
      <p:sp>
        <p:nvSpPr>
          <p:cNvPr id="5" name="Shape 3"/>
          <p:cNvSpPr/>
          <p:nvPr/>
        </p:nvSpPr>
        <p:spPr>
          <a:xfrm>
            <a:off x="548640" y="1481328"/>
            <a:ext cx="603504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632704" cy="347472"/>
          </a:xfrm>
          <a:prstGeom prst="rect">
            <a:avLst/>
          </a:prstGeom>
          <a:noFill/>
          <a:ln/>
        </p:spPr>
        <p:txBody>
          <a:bodyPr wrap="square" lIns="0" tIns="0" rIns="0" bIns="0" rtlCol="0" anchor="t"/>
          <a:lstStyle/>
          <a:p>
            <a:pPr indent="0" marL="0">
              <a:buNone/>
            </a:pPr>
            <a:r>
              <a:rPr lang="en-US" sz="1700" b="1" dirty="0">
                <a:solidFill>
                  <a:schemeClr val="accent3"/>
                </a:solidFill>
              </a:rPr>
              <a:t>互动⑤ 三圈安全区</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5129784" cy="384048"/>
          </a:xfrm>
          <a:prstGeom prst="rect">
            <a:avLst/>
          </a:prstGeom>
          <a:noFill/>
          <a:ln/>
        </p:spPr>
        <p:txBody>
          <a:bodyPr wrap="square" lIns="0" tIns="0" rIns="0" bIns="0" rtlCol="0" anchor="t"/>
          <a:lstStyle/>
          <a:p>
            <a:pPr indent="0" marL="0">
              <a:buNone/>
            </a:pPr>
            <a:r>
              <a:rPr lang="en-US" sz="1400" dirty="0">
                <a:solidFill>
                  <a:schemeClr val="tx1"/>
                </a:solidFill>
              </a:rPr>
              <a:t>在地上贴出三圈：正常区、减速区、停止区</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5129784" cy="384048"/>
          </a:xfrm>
          <a:prstGeom prst="rect">
            <a:avLst/>
          </a:prstGeom>
          <a:noFill/>
          <a:ln/>
        </p:spPr>
        <p:txBody>
          <a:bodyPr wrap="square" lIns="0" tIns="0" rIns="0" bIns="0" rtlCol="0" anchor="t"/>
          <a:lstStyle/>
          <a:p>
            <a:pPr indent="0" marL="0">
              <a:buNone/>
            </a:pPr>
            <a:r>
              <a:rPr lang="en-US" sz="1400" dirty="0">
                <a:solidFill>
                  <a:schemeClr val="tx1"/>
                </a:solidFill>
              </a:rPr>
              <a:t>一位同学扮演机器人，慢慢做“搬运”动作</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5129784" cy="384048"/>
          </a:xfrm>
          <a:prstGeom prst="rect">
            <a:avLst/>
          </a:prstGeom>
          <a:noFill/>
          <a:ln/>
        </p:spPr>
        <p:txBody>
          <a:bodyPr wrap="square" lIns="0" tIns="0" rIns="0" bIns="0" rtlCol="0" anchor="t"/>
          <a:lstStyle/>
          <a:p>
            <a:pPr indent="0" marL="0">
              <a:buNone/>
            </a:pPr>
            <a:r>
              <a:rPr lang="en-US" sz="1400" dirty="0">
                <a:solidFill>
                  <a:schemeClr val="tx1"/>
                </a:solidFill>
              </a:rPr>
              <a:t>其他同学靠近时，“机器人”按规则减速或停下</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5129784" cy="384048"/>
          </a:xfrm>
          <a:prstGeom prst="rect">
            <a:avLst/>
          </a:prstGeom>
          <a:noFill/>
          <a:ln/>
        </p:spPr>
        <p:txBody>
          <a:bodyPr wrap="square" lIns="0" tIns="0" rIns="0" bIns="0" rtlCol="0" anchor="t"/>
          <a:lstStyle/>
          <a:p>
            <a:pPr indent="0" marL="0">
              <a:buNone/>
            </a:pPr>
            <a:r>
              <a:rPr lang="en-US" sz="1400" dirty="0">
                <a:solidFill>
                  <a:schemeClr val="tx1"/>
                </a:solidFill>
              </a:rPr>
              <a:t>一位同学当安全员，随时可以喊“急停”</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5A2FD3"/>
            </a:solidFill>
            <a:prstDash val="solid"/>
          </a:ln>
        </p:spPr>
      </p:sp>
      <p:pic>
        <p:nvPicPr>
          <p:cNvPr id="20" name="Image 0" descr="乐乐">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51755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9560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动作要慢，不奔跑！</a:t>
            </a:r>
            <a:endParaRPr lang="en-US" sz="1400" dirty="0"/>
          </a:p>
        </p:txBody>
      </p:sp>
      <p:sp>
        <p:nvSpPr>
          <p:cNvPr id="24" name="Shape 21"/>
          <p:cNvSpPr/>
          <p:nvPr/>
        </p:nvSpPr>
        <p:spPr>
          <a:xfrm>
            <a:off x="6903720" y="1481328"/>
            <a:ext cx="4739335" cy="905256"/>
          </a:xfrm>
          <a:prstGeom prst="roundRect">
            <a:avLst>
              <a:gd name="adj" fmla="val 12121"/>
            </a:avLst>
          </a:prstGeom>
          <a:solidFill>
            <a:srgbClr val="FFF4CC"/>
          </a:solidFill>
          <a:ln w="15875">
            <a:solidFill>
              <a:srgbClr val="FF8A3D"/>
            </a:solidFill>
            <a:prstDash val="solid"/>
          </a:ln>
        </p:spPr>
      </p:sp>
      <p:sp>
        <p:nvSpPr>
          <p:cNvPr id="25" name="Text 22"/>
          <p:cNvSpPr txBox="1"/>
          <p:nvPr/>
        </p:nvSpPr>
        <p:spPr>
          <a:xfrm>
            <a:off x="7104888" y="1682496"/>
            <a:ext cx="4336999" cy="50292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如果“机器人”没看见有人靠近，怎么办？真实工厂靠哪些办法保证安全？</a:t>
            </a:r>
            <a:endParaRPr lang="en-US" sz="1500" dirty="0"/>
          </a:p>
        </p:txBody>
      </p:sp>
      <p:sp>
        <p:nvSpPr>
          <p:cNvPr id="26" name="Shape 23"/>
          <p:cNvSpPr/>
          <p:nvPr/>
        </p:nvSpPr>
        <p:spPr>
          <a:xfrm>
            <a:off x="10180015" y="5934456"/>
            <a:ext cx="1131062" cy="329184"/>
          </a:xfrm>
          <a:prstGeom prst="roundRect">
            <a:avLst>
              <a:gd name="adj" fmla="val 50000"/>
            </a:avLst>
          </a:prstGeom>
          <a:solidFill>
            <a:schemeClr val="tx1"/>
          </a:solidFill>
          <a:ln/>
        </p:spPr>
      </p:sp>
      <p:sp>
        <p:nvSpPr>
          <p:cNvPr id="27" name="Text 2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8" name="Text 2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来源：ISO、爱沙尼亚标准与认证中心（访问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机器人伦理与规则</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机器人伦理与规则</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机器人出了错，谁负责？</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安全、责任、隐私、公平、工作、尊重</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三定律是【科幻】；真实机器人靠标准、法规和工程设计</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重大决定必须由人来控制</a:t>
            </a:r>
            <a:endParaRPr lang="en-US" sz="1600" dirty="0"/>
          </a:p>
        </p:txBody>
      </p:sp>
      <p:sp>
        <p:nvSpPr>
          <p:cNvPr id="15" name="Shape 13"/>
          <p:cNvSpPr/>
          <p:nvPr/>
        </p:nvSpPr>
        <p:spPr>
          <a:xfrm>
            <a:off x="6263640" y="777240"/>
            <a:ext cx="5379415" cy="3151401"/>
          </a:xfrm>
          <a:prstGeom prst="roundRect">
            <a:avLst>
              <a:gd name="adj" fmla="val 406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robot-ethics">    </p:cNvPr>
          <p:cNvPicPr>
            <a:picLocks noChangeAspect="1"/>
          </p:cNvPicPr>
          <p:nvPr/>
        </p:nvPicPr>
        <p:blipFill>
          <a:blip r:embed="rId1"/>
          <a:stretch>
            <a:fillRect/>
          </a:stretch>
        </p:blipFill>
        <p:spPr>
          <a:xfrm>
            <a:off x="6355080" y="868680"/>
            <a:ext cx="5196535" cy="296852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机器人撞了人，是机器人的错吗？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机器人没有意识，要看设计、制造和使用的人。</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来源：科幻百科全书SFE、红十字国际委员会（访问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12 · 机器人伦理与规则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从科幻规矩到真实规则</a:t>
            </a:r>
            <a:endParaRPr lang="en-US" sz="3600" dirty="0"/>
          </a:p>
        </p:txBody>
      </p:sp>
      <p:sp>
        <p:nvSpPr>
          <p:cNvPr id="5" name="事件卡-asimov"/>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1942年3月</a:t>
            </a:r>
            <a:endParaRPr lang="en-US" sz="1400" dirty="0"/>
          </a:p>
        </p:txBody>
      </p:sp>
      <p:sp>
        <p:nvSpPr>
          <p:cNvPr id="8" name="Shape 6"/>
          <p:cNvSpPr/>
          <p:nvPr/>
        </p:nvSpPr>
        <p:spPr>
          <a:xfrm>
            <a:off x="2181530" y="1591056"/>
            <a:ext cx="579120" cy="274320"/>
          </a:xfrm>
          <a:prstGeom prst="roundRect">
            <a:avLst>
              <a:gd name="adj" fmla="val 50000"/>
            </a:avLst>
          </a:prstGeom>
          <a:solidFill>
            <a:srgbClr val="EEE8FF"/>
          </a:solidFill>
          <a:ln/>
        </p:spPr>
      </p:sp>
      <p:sp>
        <p:nvSpPr>
          <p:cNvPr id="9" name="Text 7"/>
          <p:cNvSpPr txBox="1"/>
          <p:nvPr/>
        </p:nvSpPr>
        <p:spPr>
          <a:xfrm>
            <a:off x="218153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阿西莫夫“机器人三定律”（科幻）</a:t>
            </a:r>
            <a:endParaRPr lang="en-US" sz="1600" dirty="0"/>
          </a:p>
        </p:txBody>
      </p:sp>
      <p:sp>
        <p:nvSpPr>
          <p:cNvPr id="11" name="Shape 9"/>
          <p:cNvSpPr/>
          <p:nvPr/>
        </p:nvSpPr>
        <p:spPr>
          <a:xfrm>
            <a:off x="731520" y="5779008"/>
            <a:ext cx="3149498" cy="347472"/>
          </a:xfrm>
          <a:prstGeom prst="roundRect">
            <a:avLst>
              <a:gd name="adj" fmla="val 21053"/>
            </a:avLst>
          </a:prstGeom>
          <a:solidFill>
            <a:srgbClr val="FFEDE2"/>
          </a:solidFill>
          <a:ln/>
        </p:spPr>
      </p:sp>
      <p:sp>
        <p:nvSpPr>
          <p:cNvPr id="12" name="Text 10"/>
          <p:cNvSpPr txBox="1"/>
          <p:nvPr/>
        </p:nvSpPr>
        <p:spPr>
          <a:xfrm>
            <a:off x="841248" y="5852160"/>
            <a:ext cx="2930042" cy="201168"/>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【科幻】不是真实法律或标准。</a:t>
            </a:r>
            <a:endParaRPr lang="en-US" sz="1200" dirty="0"/>
          </a:p>
        </p:txBody>
      </p:sp>
      <p:sp>
        <p:nvSpPr>
          <p:cNvPr id="13" name="Text 11"/>
          <p:cNvSpPr txBox="1"/>
          <p:nvPr/>
        </p:nvSpPr>
        <p:spPr>
          <a:xfrm>
            <a:off x="731520" y="2602992"/>
            <a:ext cx="3149498" cy="3084576"/>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《惊奇科幻》杂志；艾萨克·阿西莫夫</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美国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科幻作家阿西莫夫在小说里给机器人定了三条规矩。注意：那是小说里的设定！</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让人们很早开始思考机器人伦理。</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4" name="事件卡-eu-machinery"/>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358570" cy="310896"/>
          </a:xfrm>
          <a:prstGeom prst="roundRect">
            <a:avLst>
              <a:gd name="adj" fmla="val 50000"/>
            </a:avLst>
          </a:prstGeom>
          <a:solidFill>
            <a:schemeClr val="accent2"/>
          </a:solidFill>
          <a:ln/>
        </p:spPr>
      </p:sp>
      <p:sp>
        <p:nvSpPr>
          <p:cNvPr id="16" name="Text 14"/>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2023年6月</a:t>
            </a:r>
            <a:endParaRPr lang="en-US" sz="1400" dirty="0"/>
          </a:p>
        </p:txBody>
      </p:sp>
      <p:sp>
        <p:nvSpPr>
          <p:cNvPr id="17" name="Shape 15"/>
          <p:cNvSpPr/>
          <p:nvPr/>
        </p:nvSpPr>
        <p:spPr>
          <a:xfrm>
            <a:off x="5971108" y="1591056"/>
            <a:ext cx="579120" cy="274320"/>
          </a:xfrm>
          <a:prstGeom prst="roundRect">
            <a:avLst>
              <a:gd name="adj" fmla="val 50000"/>
            </a:avLst>
          </a:prstGeom>
          <a:solidFill>
            <a:srgbClr val="EEE8FF"/>
          </a:solidFill>
          <a:ln/>
        </p:spPr>
      </p:sp>
      <p:sp>
        <p:nvSpPr>
          <p:cNvPr id="18" name="Text 16"/>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欧盟</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欧盟《机器条例》通过</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欧盟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布鲁塞尔，欧盟</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欧洲更新了机器安全的法律，也考虑到会自己做决定的机器。</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机器安全规则跟上机器人发展。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icrc-2023"/>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2023年10月5日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a:t>
            </a:r>
            <a:endParaRPr lang="en-US" sz="1200" dirty="0"/>
          </a:p>
        </p:txBody>
      </p:sp>
      <p:sp>
        <p:nvSpPr>
          <p:cNvPr id="26" name="Text 24"/>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联合国与红十字会呼吁为自主武器立规</a:t>
            </a:r>
            <a:endParaRPr lang="en-US" sz="1600" dirty="0"/>
          </a:p>
        </p:txBody>
      </p:sp>
      <p:sp>
        <p:nvSpPr>
          <p:cNvPr id="27" name="Text 25"/>
          <p:cNvSpPr txBox="1"/>
          <p:nvPr/>
        </p:nvSpPr>
        <p:spPr>
          <a:xfrm>
            <a:off x="8310677"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联合国；红十字国际委员会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日内瓦，瑞士</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联合国和红十字会呼吁：不经人控制就使用武力的机器，必须有国际规则约束。</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人类必须对重大决定保持控制。</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来源：科幻百科全书SFE、EU-OSHA、红十字国际委员会（访问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12 · 机器人伦理与规则</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机器人伦理小法庭</a:t>
            </a:r>
            <a:endParaRPr lang="en-US" sz="3600" dirty="0"/>
          </a:p>
        </p:txBody>
      </p:sp>
      <p:sp>
        <p:nvSpPr>
          <p:cNvPr id="5" name="Shape 3"/>
          <p:cNvSpPr/>
          <p:nvPr/>
        </p:nvSpPr>
        <p:spPr>
          <a:xfrm>
            <a:off x="548640" y="1481328"/>
            <a:ext cx="6400800" cy="2171700"/>
          </a:xfrm>
          <a:prstGeom prst="roundRect">
            <a:avLst>
              <a:gd name="adj" fmla="val 505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998464" cy="347472"/>
          </a:xfrm>
          <a:prstGeom prst="rect">
            <a:avLst/>
          </a:prstGeom>
          <a:noFill/>
          <a:ln/>
        </p:spPr>
        <p:txBody>
          <a:bodyPr wrap="square" lIns="0" tIns="0" rIns="0" bIns="0" rtlCol="0" anchor="t"/>
          <a:lstStyle/>
          <a:p>
            <a:pPr indent="0" marL="0">
              <a:buNone/>
            </a:pPr>
            <a:r>
              <a:rPr lang="en-US" sz="1700" b="1" dirty="0">
                <a:solidFill>
                  <a:schemeClr val="accent3"/>
                </a:solidFill>
              </a:rPr>
              <a:t>互动⑥ 案例：谁该负责？</a:t>
            </a:r>
            <a:endParaRPr lang="en-US" sz="1700" dirty="0"/>
          </a:p>
        </p:txBody>
      </p:sp>
      <p:sp>
        <p:nvSpPr>
          <p:cNvPr id="7" name="Text 5"/>
          <p:cNvSpPr txBox="1"/>
          <p:nvPr/>
        </p:nvSpPr>
        <p:spPr>
          <a:xfrm>
            <a:off x="749808" y="2121408"/>
            <a:ext cx="5129784" cy="251460"/>
          </a:xfrm>
          <a:prstGeom prst="rect">
            <a:avLst/>
          </a:prstGeom>
          <a:noFill/>
          <a:ln/>
        </p:spPr>
        <p:txBody>
          <a:bodyPr wrap="square" lIns="0" tIns="0" rIns="0" bIns="0" rtlCol="0" anchor="t"/>
          <a:lstStyle/>
          <a:p>
            <a:pPr indent="0" marL="0">
              <a:buNone/>
            </a:pPr>
            <a:r>
              <a:rPr lang="en-US" sz="1500" dirty="0">
                <a:solidFill>
                  <a:schemeClr val="tx1"/>
                </a:solidFill>
              </a:rPr>
              <a:t>案例1：配送机器人在人行道上碰倒了一位老人</a:t>
            </a:r>
            <a:endParaRPr lang="en-US" sz="1500" dirty="0"/>
          </a:p>
        </p:txBody>
      </p:sp>
      <p:sp>
        <p:nvSpPr>
          <p:cNvPr id="8" name="Shape 6"/>
          <p:cNvSpPr/>
          <p:nvPr/>
        </p:nvSpPr>
        <p:spPr>
          <a:xfrm>
            <a:off x="6016752" y="2112264"/>
            <a:ext cx="731520" cy="292608"/>
          </a:xfrm>
          <a:prstGeom prst="roundRect">
            <a:avLst>
              <a:gd name="adj" fmla="val 50000"/>
            </a:avLst>
          </a:prstGeom>
          <a:solidFill>
            <a:srgbClr val="E6EEFF"/>
          </a:solidFill>
          <a:ln/>
        </p:spPr>
      </p:sp>
      <p:sp>
        <p:nvSpPr>
          <p:cNvPr id="9" name="Text 7"/>
          <p:cNvSpPr txBox="1"/>
          <p:nvPr/>
        </p:nvSpPr>
        <p:spPr>
          <a:xfrm>
            <a:off x="601675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讨论</a:t>
            </a:r>
            <a:endParaRPr lang="en-US" sz="1000" dirty="0"/>
          </a:p>
        </p:txBody>
      </p:sp>
      <p:sp>
        <p:nvSpPr>
          <p:cNvPr id="10" name="Text 8"/>
          <p:cNvSpPr txBox="1"/>
          <p:nvPr/>
        </p:nvSpPr>
        <p:spPr>
          <a:xfrm>
            <a:off x="749808" y="2628900"/>
            <a:ext cx="5129784" cy="251460"/>
          </a:xfrm>
          <a:prstGeom prst="rect">
            <a:avLst/>
          </a:prstGeom>
          <a:noFill/>
          <a:ln/>
        </p:spPr>
        <p:txBody>
          <a:bodyPr wrap="square" lIns="0" tIns="0" rIns="0" bIns="0" rtlCol="0" anchor="t"/>
          <a:lstStyle/>
          <a:p>
            <a:pPr indent="0" marL="0">
              <a:buNone/>
            </a:pPr>
            <a:r>
              <a:rPr lang="en-US" sz="1500" dirty="0">
                <a:solidFill>
                  <a:schemeClr val="tx1"/>
                </a:solidFill>
              </a:rPr>
              <a:t>案例2：家用机器人把拍到的画面传到了网上</a:t>
            </a:r>
            <a:endParaRPr lang="en-US" sz="1500" dirty="0"/>
          </a:p>
        </p:txBody>
      </p:sp>
      <p:sp>
        <p:nvSpPr>
          <p:cNvPr id="11" name="Shape 9"/>
          <p:cNvSpPr/>
          <p:nvPr/>
        </p:nvSpPr>
        <p:spPr>
          <a:xfrm>
            <a:off x="6016752" y="2619756"/>
            <a:ext cx="731520" cy="292608"/>
          </a:xfrm>
          <a:prstGeom prst="roundRect">
            <a:avLst>
              <a:gd name="adj" fmla="val 50000"/>
            </a:avLst>
          </a:prstGeom>
          <a:solidFill>
            <a:srgbClr val="E6EEFF"/>
          </a:solidFill>
          <a:ln/>
        </p:spPr>
      </p:sp>
      <p:sp>
        <p:nvSpPr>
          <p:cNvPr id="12" name="Text 10"/>
          <p:cNvSpPr txBox="1"/>
          <p:nvPr/>
        </p:nvSpPr>
        <p:spPr>
          <a:xfrm>
            <a:off x="6016752" y="261975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讨论</a:t>
            </a:r>
            <a:endParaRPr lang="en-US" sz="1000" dirty="0"/>
          </a:p>
        </p:txBody>
      </p:sp>
      <p:sp>
        <p:nvSpPr>
          <p:cNvPr id="13" name="Text 11"/>
          <p:cNvSpPr txBox="1"/>
          <p:nvPr/>
        </p:nvSpPr>
        <p:spPr>
          <a:xfrm>
            <a:off x="749808" y="3136392"/>
            <a:ext cx="5129784" cy="251460"/>
          </a:xfrm>
          <a:prstGeom prst="rect">
            <a:avLst/>
          </a:prstGeom>
          <a:noFill/>
          <a:ln/>
        </p:spPr>
        <p:txBody>
          <a:bodyPr wrap="square" lIns="0" tIns="0" rIns="0" bIns="0" rtlCol="0" anchor="t"/>
          <a:lstStyle/>
          <a:p>
            <a:pPr indent="0" marL="0">
              <a:buNone/>
            </a:pPr>
            <a:r>
              <a:rPr lang="en-US" sz="1500" dirty="0">
                <a:solidFill>
                  <a:schemeClr val="tx1"/>
                </a:solidFill>
              </a:rPr>
              <a:t>案例3：护理机器人太贵，只有少数人用得起</a:t>
            </a:r>
            <a:endParaRPr lang="en-US" sz="1500" dirty="0"/>
          </a:p>
        </p:txBody>
      </p:sp>
      <p:sp>
        <p:nvSpPr>
          <p:cNvPr id="14" name="Shape 12"/>
          <p:cNvSpPr/>
          <p:nvPr/>
        </p:nvSpPr>
        <p:spPr>
          <a:xfrm>
            <a:off x="6016752" y="3127248"/>
            <a:ext cx="731520" cy="292608"/>
          </a:xfrm>
          <a:prstGeom prst="roundRect">
            <a:avLst>
              <a:gd name="adj" fmla="val 50000"/>
            </a:avLst>
          </a:prstGeom>
          <a:solidFill>
            <a:srgbClr val="E6EEFF"/>
          </a:solidFill>
          <a:ln/>
        </p:spPr>
      </p:sp>
      <p:sp>
        <p:nvSpPr>
          <p:cNvPr id="15" name="Text 13"/>
          <p:cNvSpPr txBox="1"/>
          <p:nvPr/>
        </p:nvSpPr>
        <p:spPr>
          <a:xfrm>
            <a:off x="6016752" y="312724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讨论</a:t>
            </a:r>
            <a:endParaRPr lang="en-US" sz="1000" dirty="0"/>
          </a:p>
        </p:txBody>
      </p:sp>
      <p:sp>
        <p:nvSpPr>
          <p:cNvPr id="16" name="Shape 14"/>
          <p:cNvSpPr/>
          <p:nvPr/>
        </p:nvSpPr>
        <p:spPr>
          <a:xfrm>
            <a:off x="521208" y="3913632"/>
            <a:ext cx="713232" cy="713232"/>
          </a:xfrm>
          <a:prstGeom prst="ellipse">
            <a:avLst/>
          </a:prstGeom>
          <a:solidFill>
            <a:srgbClr val="FFFFFF"/>
          </a:solidFill>
          <a:ln w="25400">
            <a:solidFill>
              <a:srgbClr val="B4501A"/>
            </a:solidFill>
            <a:prstDash val="solid"/>
          </a:ln>
        </p:spPr>
      </p:sp>
      <p:pic>
        <p:nvPicPr>
          <p:cNvPr id="17" name="Image 0" descr="安安">    </p:cNvPr>
          <p:cNvPicPr>
            <a:picLocks noChangeAspect="1"/>
          </p:cNvPicPr>
          <p:nvPr/>
        </p:nvPicPr>
        <p:blipFill>
          <a:blip r:embed="rId1"/>
          <a:stretch>
            <a:fillRect/>
          </a:stretch>
        </p:blipFill>
        <p:spPr>
          <a:xfrm>
            <a:off x="548640" y="3941064"/>
            <a:ext cx="658368" cy="658368"/>
          </a:xfrm>
          <a:prstGeom prst="ellipse">
            <a:avLst/>
          </a:prstGeom>
        </p:spPr>
      </p:pic>
      <p:sp>
        <p:nvSpPr>
          <p:cNvPr id="18" name="Shape 15"/>
          <p:cNvSpPr/>
          <p:nvPr/>
        </p:nvSpPr>
        <p:spPr>
          <a:xfrm rot="16200000">
            <a:off x="1243584" y="4169664"/>
            <a:ext cx="219456" cy="182880"/>
          </a:xfrm>
          <a:prstGeom prst="triangle">
            <a:avLst/>
          </a:prstGeom>
          <a:solidFill>
            <a:srgbClr val="FFFFFF"/>
          </a:solidFill>
          <a:ln/>
        </p:spPr>
      </p:sp>
      <p:sp>
        <p:nvSpPr>
          <p:cNvPr id="19" name="Shape 16"/>
          <p:cNvSpPr/>
          <p:nvPr/>
        </p:nvSpPr>
        <p:spPr>
          <a:xfrm>
            <a:off x="1408176" y="3881628"/>
            <a:ext cx="554126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0" name="Text 17"/>
          <p:cNvSpPr txBox="1"/>
          <p:nvPr/>
        </p:nvSpPr>
        <p:spPr>
          <a:xfrm>
            <a:off x="1536192" y="3881628"/>
            <a:ext cx="5321808"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每组扮演不同角色，最后写出“机器人使用公约”！</a:t>
            </a:r>
            <a:endParaRPr lang="en-US" sz="1400" dirty="0"/>
          </a:p>
        </p:txBody>
      </p:sp>
      <p:sp>
        <p:nvSpPr>
          <p:cNvPr id="21" name="Shape 18"/>
          <p:cNvSpPr/>
          <p:nvPr/>
        </p:nvSpPr>
        <p:spPr>
          <a:xfrm>
            <a:off x="7269480" y="1481328"/>
            <a:ext cx="4373575"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Text 19"/>
          <p:cNvSpPr txBox="1"/>
          <p:nvPr/>
        </p:nvSpPr>
        <p:spPr>
          <a:xfrm>
            <a:off x="7470648" y="1682496"/>
            <a:ext cx="3971239" cy="347472"/>
          </a:xfrm>
          <a:prstGeom prst="rect">
            <a:avLst/>
          </a:prstGeom>
          <a:noFill/>
          <a:ln/>
        </p:spPr>
        <p:txBody>
          <a:bodyPr wrap="square" lIns="0" tIns="0" rIns="0" bIns="0" rtlCol="0" anchor="t"/>
          <a:lstStyle/>
          <a:p>
            <a:pPr indent="0" marL="0">
              <a:buNone/>
            </a:pPr>
            <a:r>
              <a:rPr lang="en-US" sz="1700" b="1" dirty="0">
                <a:solidFill>
                  <a:schemeClr val="accent3"/>
                </a:solidFill>
              </a:rPr>
              <a:t>角色分工</a:t>
            </a:r>
            <a:endParaRPr lang="en-US" sz="1700" dirty="0"/>
          </a:p>
        </p:txBody>
      </p:sp>
      <p:sp>
        <p:nvSpPr>
          <p:cNvPr id="23" name="Shape 20"/>
          <p:cNvSpPr/>
          <p:nvPr/>
        </p:nvSpPr>
        <p:spPr>
          <a:xfrm>
            <a:off x="7470648" y="2121408"/>
            <a:ext cx="347472" cy="347472"/>
          </a:xfrm>
          <a:prstGeom prst="ellipse">
            <a:avLst/>
          </a:prstGeom>
          <a:solidFill>
            <a:schemeClr val="accent2"/>
          </a:solidFill>
          <a:ln/>
        </p:spPr>
      </p:sp>
      <p:sp>
        <p:nvSpPr>
          <p:cNvPr id="24" name="Text 21"/>
          <p:cNvSpPr txBox="1"/>
          <p:nvPr/>
        </p:nvSpPr>
        <p:spPr>
          <a:xfrm>
            <a:off x="747064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5" name="Text 22"/>
          <p:cNvSpPr txBox="1"/>
          <p:nvPr/>
        </p:nvSpPr>
        <p:spPr>
          <a:xfrm>
            <a:off x="7973568" y="2157984"/>
            <a:ext cx="3468319" cy="384048"/>
          </a:xfrm>
          <a:prstGeom prst="rect">
            <a:avLst/>
          </a:prstGeom>
          <a:noFill/>
          <a:ln/>
        </p:spPr>
        <p:txBody>
          <a:bodyPr wrap="square" lIns="0" tIns="0" rIns="0" bIns="0" rtlCol="0" anchor="t"/>
          <a:lstStyle/>
          <a:p>
            <a:pPr indent="0" marL="0">
              <a:buNone/>
            </a:pPr>
            <a:r>
              <a:rPr lang="en-US" sz="1400" dirty="0">
                <a:solidFill>
                  <a:schemeClr val="tx1"/>
                </a:solidFill>
              </a:rPr>
              <a:t>制造商：设计和测试做到位了吗？</a:t>
            </a:r>
            <a:endParaRPr lang="en-US" sz="1400" dirty="0"/>
          </a:p>
        </p:txBody>
      </p:sp>
      <p:sp>
        <p:nvSpPr>
          <p:cNvPr id="26" name="Shape 23"/>
          <p:cNvSpPr/>
          <p:nvPr/>
        </p:nvSpPr>
        <p:spPr>
          <a:xfrm>
            <a:off x="7470648" y="2596896"/>
            <a:ext cx="347472" cy="347472"/>
          </a:xfrm>
          <a:prstGeom prst="ellipse">
            <a:avLst/>
          </a:prstGeom>
          <a:solidFill>
            <a:schemeClr val="accent2"/>
          </a:solidFill>
          <a:ln/>
        </p:spPr>
      </p:sp>
      <p:sp>
        <p:nvSpPr>
          <p:cNvPr id="27" name="Text 24"/>
          <p:cNvSpPr txBox="1"/>
          <p:nvPr/>
        </p:nvSpPr>
        <p:spPr>
          <a:xfrm>
            <a:off x="747064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28" name="Text 25"/>
          <p:cNvSpPr txBox="1"/>
          <p:nvPr/>
        </p:nvSpPr>
        <p:spPr>
          <a:xfrm>
            <a:off x="7973568" y="2633472"/>
            <a:ext cx="3468319" cy="384048"/>
          </a:xfrm>
          <a:prstGeom prst="rect">
            <a:avLst/>
          </a:prstGeom>
          <a:noFill/>
          <a:ln/>
        </p:spPr>
        <p:txBody>
          <a:bodyPr wrap="square" lIns="0" tIns="0" rIns="0" bIns="0" rtlCol="0" anchor="t"/>
          <a:lstStyle/>
          <a:p>
            <a:pPr indent="0" marL="0">
              <a:buNone/>
            </a:pPr>
            <a:r>
              <a:rPr lang="en-US" sz="1400" dirty="0">
                <a:solidFill>
                  <a:schemeClr val="tx1"/>
                </a:solidFill>
              </a:rPr>
              <a:t>使用者：按规则使用了吗？</a:t>
            </a:r>
            <a:endParaRPr lang="en-US" sz="1400" dirty="0"/>
          </a:p>
        </p:txBody>
      </p:sp>
      <p:sp>
        <p:nvSpPr>
          <p:cNvPr id="29" name="Shape 26"/>
          <p:cNvSpPr/>
          <p:nvPr/>
        </p:nvSpPr>
        <p:spPr>
          <a:xfrm>
            <a:off x="7470648" y="3072384"/>
            <a:ext cx="347472" cy="347472"/>
          </a:xfrm>
          <a:prstGeom prst="ellipse">
            <a:avLst/>
          </a:prstGeom>
          <a:solidFill>
            <a:schemeClr val="accent2"/>
          </a:solidFill>
          <a:ln/>
        </p:spPr>
      </p:sp>
      <p:sp>
        <p:nvSpPr>
          <p:cNvPr id="30" name="Text 27"/>
          <p:cNvSpPr txBox="1"/>
          <p:nvPr/>
        </p:nvSpPr>
        <p:spPr>
          <a:xfrm>
            <a:off x="747064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1" name="Text 28"/>
          <p:cNvSpPr txBox="1"/>
          <p:nvPr/>
        </p:nvSpPr>
        <p:spPr>
          <a:xfrm>
            <a:off x="7973568" y="3108960"/>
            <a:ext cx="3468319" cy="384048"/>
          </a:xfrm>
          <a:prstGeom prst="rect">
            <a:avLst/>
          </a:prstGeom>
          <a:noFill/>
          <a:ln/>
        </p:spPr>
        <p:txBody>
          <a:bodyPr wrap="square" lIns="0" tIns="0" rIns="0" bIns="0" rtlCol="0" anchor="t"/>
          <a:lstStyle/>
          <a:p>
            <a:pPr indent="0" marL="0">
              <a:buNone/>
            </a:pPr>
            <a:r>
              <a:rPr lang="en-US" sz="1400" dirty="0">
                <a:solidFill>
                  <a:schemeClr val="tx1"/>
                </a:solidFill>
              </a:rPr>
              <a:t>受影响的人：哪些权利受到影响？</a:t>
            </a:r>
            <a:endParaRPr lang="en-US" sz="1400" dirty="0"/>
          </a:p>
        </p:txBody>
      </p:sp>
      <p:sp>
        <p:nvSpPr>
          <p:cNvPr id="32" name="Shape 29"/>
          <p:cNvSpPr/>
          <p:nvPr/>
        </p:nvSpPr>
        <p:spPr>
          <a:xfrm>
            <a:off x="7470648" y="3547872"/>
            <a:ext cx="347472" cy="347472"/>
          </a:xfrm>
          <a:prstGeom prst="ellipse">
            <a:avLst/>
          </a:prstGeom>
          <a:solidFill>
            <a:schemeClr val="accent2"/>
          </a:solidFill>
          <a:ln/>
        </p:spPr>
      </p:sp>
      <p:sp>
        <p:nvSpPr>
          <p:cNvPr id="33" name="Text 30"/>
          <p:cNvSpPr txBox="1"/>
          <p:nvPr/>
        </p:nvSpPr>
        <p:spPr>
          <a:xfrm>
            <a:off x="747064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34" name="Text 31"/>
          <p:cNvSpPr txBox="1"/>
          <p:nvPr/>
        </p:nvSpPr>
        <p:spPr>
          <a:xfrm>
            <a:off x="7973568" y="3584448"/>
            <a:ext cx="3468319" cy="384048"/>
          </a:xfrm>
          <a:prstGeom prst="rect">
            <a:avLst/>
          </a:prstGeom>
          <a:noFill/>
          <a:ln/>
        </p:spPr>
        <p:txBody>
          <a:bodyPr wrap="square" lIns="0" tIns="0" rIns="0" bIns="0" rtlCol="0" anchor="t"/>
          <a:lstStyle/>
          <a:p>
            <a:pPr indent="0" marL="0">
              <a:buNone/>
            </a:pPr>
            <a:r>
              <a:rPr lang="en-US" sz="1400" dirty="0">
                <a:solidFill>
                  <a:schemeClr val="tx1"/>
                </a:solidFill>
              </a:rPr>
              <a:t>法官：怎样避免再次发生？</a:t>
            </a:r>
            <a:endParaRPr lang="en-US" sz="1400" dirty="0"/>
          </a:p>
        </p:txBody>
      </p:sp>
      <p:sp>
        <p:nvSpPr>
          <p:cNvPr id="35" name="Shape 32"/>
          <p:cNvSpPr/>
          <p:nvPr/>
        </p:nvSpPr>
        <p:spPr>
          <a:xfrm>
            <a:off x="10180015" y="5934456"/>
            <a:ext cx="1131062" cy="329184"/>
          </a:xfrm>
          <a:prstGeom prst="roundRect">
            <a:avLst>
              <a:gd name="adj" fmla="val 50000"/>
            </a:avLst>
          </a:prstGeom>
          <a:solidFill>
            <a:schemeClr val="tx1"/>
          </a:solidFill>
          <a:ln/>
        </p:spPr>
      </p:sp>
      <p:sp>
        <p:nvSpPr>
          <p:cNvPr id="36" name="Text 33"/>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13 · 世界各国的机器人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世界各国的机器人：竞争也合作</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哪些国家的机器人最多？</a:t>
            </a:r>
            <a:endParaRPr lang="en-US" sz="1600" dirty="0"/>
          </a:p>
        </p:txBody>
      </p:sp>
      <p:sp>
        <p:nvSpPr>
          <p:cNvPr id="6" name="Shape 4"/>
          <p:cNvSpPr/>
          <p:nvPr/>
        </p:nvSpPr>
        <p:spPr>
          <a:xfrm>
            <a:off x="548640" y="1783080"/>
            <a:ext cx="5648928"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世界机器人地图（示意）">    </p:cNvPr>
          <p:cNvPicPr>
            <a:picLocks noChangeAspect="1"/>
          </p:cNvPicPr>
          <p:nvPr/>
        </p:nvPicPr>
        <p:blipFill>
          <a:blip r:embed="rId1"/>
          <a:stretch>
            <a:fillRect/>
          </a:stretch>
        </p:blipFill>
        <p:spPr>
          <a:xfrm>
            <a:off x="640080" y="1874520"/>
            <a:ext cx="5466048" cy="4297680"/>
          </a:xfrm>
          <a:prstGeom prst="rect">
            <a:avLst/>
          </a:prstGeom>
        </p:spPr>
      </p:pic>
      <p:sp>
        <p:nvSpPr>
          <p:cNvPr id="8" name="Text 5"/>
          <p:cNvSpPr txBox="1"/>
          <p:nvPr/>
        </p:nvSpPr>
        <p:spPr>
          <a:xfrm>
            <a:off x="6517608" y="1691640"/>
            <a:ext cx="5125448" cy="685800"/>
          </a:xfrm>
          <a:prstGeom prst="rect">
            <a:avLst/>
          </a:prstGeom>
          <a:noFill/>
          <a:ln/>
        </p:spPr>
        <p:txBody>
          <a:bodyPr wrap="square" lIns="0" tIns="0" rIns="0" bIns="0" rtlCol="0" anchor="ctr"/>
          <a:lstStyle/>
          <a:p>
            <a:pPr indent="0" marL="0">
              <a:buNone/>
            </a:pPr>
            <a:r>
              <a:rPr lang="en-US" sz="3000" b="1" dirty="0">
                <a:solidFill>
                  <a:srgbClr val="FFC83D"/>
                </a:solidFill>
              </a:rPr>
              <a:t>2025</a:t>
            </a:r>
            <a:pPr indent="0" marL="0">
              <a:buNone/>
            </a:pPr>
            <a:r>
              <a:rPr lang="en-US" sz="1800" dirty="0">
                <a:solidFill>
                  <a:srgbClr val="FFFFFF"/>
                </a:solidFill>
              </a:rPr>
              <a:t>  年的工业机器人（IFR统计）</a:t>
            </a:r>
            <a:endParaRPr lang="en-US" sz="1400" dirty="0"/>
          </a:p>
        </p:txBody>
      </p:sp>
      <p:sp>
        <p:nvSpPr>
          <p:cNvPr id="9" name="Shape 6"/>
          <p:cNvSpPr/>
          <p:nvPr/>
        </p:nvSpPr>
        <p:spPr>
          <a:xfrm>
            <a:off x="6517608" y="2514600"/>
            <a:ext cx="5125448"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682200" y="2642616"/>
            <a:ext cx="606044" cy="292608"/>
          </a:xfrm>
          <a:prstGeom prst="roundRect">
            <a:avLst>
              <a:gd name="adj" fmla="val 50000"/>
            </a:avLst>
          </a:prstGeom>
          <a:solidFill>
            <a:schemeClr val="accent2"/>
          </a:solidFill>
          <a:ln/>
        </p:spPr>
      </p:sp>
      <p:sp>
        <p:nvSpPr>
          <p:cNvPr id="11" name="Text 8"/>
          <p:cNvSpPr txBox="1"/>
          <p:nvPr/>
        </p:nvSpPr>
        <p:spPr>
          <a:xfrm>
            <a:off x="6682200" y="2642616"/>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中国</a:t>
            </a:r>
            <a:endParaRPr lang="en-US" sz="1300" dirty="0"/>
          </a:p>
        </p:txBody>
      </p:sp>
      <p:sp>
        <p:nvSpPr>
          <p:cNvPr id="12" name="Shape 9"/>
          <p:cNvSpPr/>
          <p:nvPr/>
        </p:nvSpPr>
        <p:spPr>
          <a:xfrm>
            <a:off x="7379684" y="2651760"/>
            <a:ext cx="556504" cy="274320"/>
          </a:xfrm>
          <a:prstGeom prst="roundRect">
            <a:avLst>
              <a:gd name="adj" fmla="val 50000"/>
            </a:avLst>
          </a:prstGeom>
          <a:solidFill>
            <a:srgbClr val="EEE8FF"/>
          </a:solidFill>
          <a:ln/>
        </p:spPr>
      </p:sp>
      <p:sp>
        <p:nvSpPr>
          <p:cNvPr id="13" name="Text 10"/>
          <p:cNvSpPr txBox="1"/>
          <p:nvPr/>
        </p:nvSpPr>
        <p:spPr>
          <a:xfrm>
            <a:off x="7379684" y="2651760"/>
            <a:ext cx="556504" cy="274320"/>
          </a:xfrm>
          <a:prstGeom prst="rect">
            <a:avLst/>
          </a:prstGeom>
          <a:noFill/>
          <a:ln/>
        </p:spPr>
        <p:txBody>
          <a:bodyPr wrap="square" lIns="0" tIns="0" rIns="0" bIns="0" rtlCol="0" anchor="ctr"/>
          <a:lstStyle/>
          <a:p>
            <a:pPr algn="ctr" indent="0" marL="0">
              <a:buNone/>
            </a:pPr>
            <a:r>
              <a:rPr lang="en-US" sz="1200" b="1" dirty="0">
                <a:solidFill>
                  <a:srgbClr val="5A2FD3"/>
                </a:solidFill>
              </a:rPr>
              <a:t>IFR</a:t>
            </a:r>
            <a:endParaRPr lang="en-US" sz="1200" dirty="0"/>
          </a:p>
        </p:txBody>
      </p:sp>
      <p:sp>
        <p:nvSpPr>
          <p:cNvPr id="14" name="Shape 11"/>
          <p:cNvSpPr/>
          <p:nvPr/>
        </p:nvSpPr>
        <p:spPr>
          <a:xfrm>
            <a:off x="8027628" y="2651760"/>
            <a:ext cx="902208" cy="274320"/>
          </a:xfrm>
          <a:prstGeom prst="roundRect">
            <a:avLst>
              <a:gd name="adj" fmla="val 50000"/>
            </a:avLst>
          </a:prstGeom>
          <a:solidFill>
            <a:srgbClr val="DCF3E8"/>
          </a:solidFill>
          <a:ln/>
        </p:spPr>
      </p:sp>
      <p:sp>
        <p:nvSpPr>
          <p:cNvPr id="15" name="Text 12"/>
          <p:cNvSpPr txBox="1"/>
          <p:nvPr/>
        </p:nvSpPr>
        <p:spPr>
          <a:xfrm>
            <a:off x="8027628" y="2651760"/>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16" name="Text 13"/>
          <p:cNvSpPr txBox="1"/>
          <p:nvPr/>
        </p:nvSpPr>
        <p:spPr>
          <a:xfrm>
            <a:off x="6682200" y="3008376"/>
            <a:ext cx="4796264" cy="265176"/>
          </a:xfrm>
          <a:prstGeom prst="rect">
            <a:avLst/>
          </a:prstGeom>
          <a:noFill/>
          <a:ln/>
        </p:spPr>
        <p:txBody>
          <a:bodyPr wrap="square" lIns="0" tIns="0" rIns="0" bIns="0" rtlCol="0" anchor="t"/>
          <a:lstStyle/>
          <a:p>
            <a:pPr indent="0" marL="0">
              <a:buNone/>
            </a:pPr>
            <a:r>
              <a:rPr lang="en-US" sz="1500" dirty="0">
                <a:solidFill>
                  <a:schemeClr val="bg1"/>
                </a:solidFill>
              </a:rPr>
              <a:t>新装35.4万台，约占全球59%</a:t>
            </a:r>
            <a:endParaRPr lang="en-US" sz="1500" dirty="0"/>
          </a:p>
        </p:txBody>
      </p:sp>
      <p:sp>
        <p:nvSpPr>
          <p:cNvPr id="17" name="Shape 14"/>
          <p:cNvSpPr/>
          <p:nvPr/>
        </p:nvSpPr>
        <p:spPr>
          <a:xfrm>
            <a:off x="6517608" y="3493008"/>
            <a:ext cx="5125448" cy="813816"/>
          </a:xfrm>
          <a:prstGeom prst="roundRect">
            <a:avLst>
              <a:gd name="adj" fmla="val 13483"/>
            </a:avLst>
          </a:prstGeom>
          <a:solidFill>
            <a:srgbClr val="283062"/>
          </a:solidFill>
          <a:ln w="9525">
            <a:solidFill>
              <a:srgbClr val="3B4686"/>
            </a:solidFill>
            <a:prstDash val="solid"/>
          </a:ln>
        </p:spPr>
      </p:sp>
      <p:sp>
        <p:nvSpPr>
          <p:cNvPr id="18" name="Shape 15"/>
          <p:cNvSpPr/>
          <p:nvPr/>
        </p:nvSpPr>
        <p:spPr>
          <a:xfrm>
            <a:off x="6682200" y="3621024"/>
            <a:ext cx="606044" cy="292608"/>
          </a:xfrm>
          <a:prstGeom prst="roundRect">
            <a:avLst>
              <a:gd name="adj" fmla="val 50000"/>
            </a:avLst>
          </a:prstGeom>
          <a:solidFill>
            <a:schemeClr val="accent2"/>
          </a:solidFill>
          <a:ln/>
        </p:spPr>
      </p:sp>
      <p:sp>
        <p:nvSpPr>
          <p:cNvPr id="19" name="Text 16"/>
          <p:cNvSpPr txBox="1"/>
          <p:nvPr/>
        </p:nvSpPr>
        <p:spPr>
          <a:xfrm>
            <a:off x="6682200" y="3621024"/>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美国</a:t>
            </a:r>
            <a:endParaRPr lang="en-US" sz="1300" dirty="0"/>
          </a:p>
        </p:txBody>
      </p:sp>
      <p:sp>
        <p:nvSpPr>
          <p:cNvPr id="20" name="Shape 17"/>
          <p:cNvSpPr/>
          <p:nvPr/>
        </p:nvSpPr>
        <p:spPr>
          <a:xfrm>
            <a:off x="7379684" y="3630168"/>
            <a:ext cx="556504" cy="274320"/>
          </a:xfrm>
          <a:prstGeom prst="roundRect">
            <a:avLst>
              <a:gd name="adj" fmla="val 50000"/>
            </a:avLst>
          </a:prstGeom>
          <a:solidFill>
            <a:srgbClr val="EEE8FF"/>
          </a:solidFill>
          <a:ln/>
        </p:spPr>
      </p:sp>
      <p:sp>
        <p:nvSpPr>
          <p:cNvPr id="21" name="Text 18"/>
          <p:cNvSpPr txBox="1"/>
          <p:nvPr/>
        </p:nvSpPr>
        <p:spPr>
          <a:xfrm>
            <a:off x="7379684" y="3630168"/>
            <a:ext cx="556504" cy="274320"/>
          </a:xfrm>
          <a:prstGeom prst="rect">
            <a:avLst/>
          </a:prstGeom>
          <a:noFill/>
          <a:ln/>
        </p:spPr>
        <p:txBody>
          <a:bodyPr wrap="square" lIns="0" tIns="0" rIns="0" bIns="0" rtlCol="0" anchor="ctr"/>
          <a:lstStyle/>
          <a:p>
            <a:pPr algn="ctr" indent="0" marL="0">
              <a:buNone/>
            </a:pPr>
            <a:r>
              <a:rPr lang="en-US" sz="1200" b="1" dirty="0">
                <a:solidFill>
                  <a:srgbClr val="5A2FD3"/>
                </a:solidFill>
              </a:rPr>
              <a:t>IFR</a:t>
            </a:r>
            <a:endParaRPr lang="en-US" sz="1200" dirty="0"/>
          </a:p>
        </p:txBody>
      </p:sp>
      <p:sp>
        <p:nvSpPr>
          <p:cNvPr id="22" name="Shape 19"/>
          <p:cNvSpPr/>
          <p:nvPr/>
        </p:nvSpPr>
        <p:spPr>
          <a:xfrm>
            <a:off x="8027628" y="3630168"/>
            <a:ext cx="902208" cy="274320"/>
          </a:xfrm>
          <a:prstGeom prst="roundRect">
            <a:avLst>
              <a:gd name="adj" fmla="val 50000"/>
            </a:avLst>
          </a:prstGeom>
          <a:solidFill>
            <a:srgbClr val="DCF3E8"/>
          </a:solidFill>
          <a:ln/>
        </p:spPr>
      </p:sp>
      <p:sp>
        <p:nvSpPr>
          <p:cNvPr id="23" name="Text 20"/>
          <p:cNvSpPr txBox="1"/>
          <p:nvPr/>
        </p:nvSpPr>
        <p:spPr>
          <a:xfrm>
            <a:off x="8027628" y="3630168"/>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24" name="Text 21"/>
          <p:cNvSpPr txBox="1"/>
          <p:nvPr/>
        </p:nvSpPr>
        <p:spPr>
          <a:xfrm>
            <a:off x="6682200" y="3986784"/>
            <a:ext cx="4796264" cy="265176"/>
          </a:xfrm>
          <a:prstGeom prst="rect">
            <a:avLst/>
          </a:prstGeom>
          <a:noFill/>
          <a:ln/>
        </p:spPr>
        <p:txBody>
          <a:bodyPr wrap="square" lIns="0" tIns="0" rIns="0" bIns="0" rtlCol="0" anchor="t"/>
          <a:lstStyle/>
          <a:p>
            <a:pPr indent="0" marL="0">
              <a:buNone/>
            </a:pPr>
            <a:r>
              <a:rPr lang="en-US" sz="1500" dirty="0">
                <a:solidFill>
                  <a:schemeClr val="bg1"/>
                </a:solidFill>
              </a:rPr>
              <a:t>安装3.84万台，首次超过日本</a:t>
            </a:r>
            <a:endParaRPr lang="en-US" sz="1500" dirty="0"/>
          </a:p>
        </p:txBody>
      </p:sp>
      <p:sp>
        <p:nvSpPr>
          <p:cNvPr id="25" name="Shape 22"/>
          <p:cNvSpPr/>
          <p:nvPr/>
        </p:nvSpPr>
        <p:spPr>
          <a:xfrm>
            <a:off x="6517608" y="4471416"/>
            <a:ext cx="5125448" cy="813816"/>
          </a:xfrm>
          <a:prstGeom prst="roundRect">
            <a:avLst>
              <a:gd name="adj" fmla="val 13483"/>
            </a:avLst>
          </a:prstGeom>
          <a:solidFill>
            <a:srgbClr val="283062"/>
          </a:solidFill>
          <a:ln w="9525">
            <a:solidFill>
              <a:srgbClr val="3B4686"/>
            </a:solidFill>
            <a:prstDash val="solid"/>
          </a:ln>
        </p:spPr>
      </p:sp>
      <p:sp>
        <p:nvSpPr>
          <p:cNvPr id="26" name="Shape 23"/>
          <p:cNvSpPr/>
          <p:nvPr/>
        </p:nvSpPr>
        <p:spPr>
          <a:xfrm>
            <a:off x="6682200" y="4599432"/>
            <a:ext cx="606044" cy="292608"/>
          </a:xfrm>
          <a:prstGeom prst="roundRect">
            <a:avLst>
              <a:gd name="adj" fmla="val 50000"/>
            </a:avLst>
          </a:prstGeom>
          <a:solidFill>
            <a:schemeClr val="accent2"/>
          </a:solidFill>
          <a:ln/>
        </p:spPr>
      </p:sp>
      <p:sp>
        <p:nvSpPr>
          <p:cNvPr id="27" name="Text 24"/>
          <p:cNvSpPr txBox="1"/>
          <p:nvPr/>
        </p:nvSpPr>
        <p:spPr>
          <a:xfrm>
            <a:off x="6682200" y="4599432"/>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日本</a:t>
            </a:r>
            <a:endParaRPr lang="en-US" sz="1300" dirty="0"/>
          </a:p>
        </p:txBody>
      </p:sp>
      <p:sp>
        <p:nvSpPr>
          <p:cNvPr id="28" name="Shape 25"/>
          <p:cNvSpPr/>
          <p:nvPr/>
        </p:nvSpPr>
        <p:spPr>
          <a:xfrm>
            <a:off x="7379684" y="4608576"/>
            <a:ext cx="556504" cy="274320"/>
          </a:xfrm>
          <a:prstGeom prst="roundRect">
            <a:avLst>
              <a:gd name="adj" fmla="val 50000"/>
            </a:avLst>
          </a:prstGeom>
          <a:solidFill>
            <a:srgbClr val="EEE8FF"/>
          </a:solidFill>
          <a:ln/>
        </p:spPr>
      </p:sp>
      <p:sp>
        <p:nvSpPr>
          <p:cNvPr id="29" name="Text 26"/>
          <p:cNvSpPr txBox="1"/>
          <p:nvPr/>
        </p:nvSpPr>
        <p:spPr>
          <a:xfrm>
            <a:off x="7379684" y="4608576"/>
            <a:ext cx="556504" cy="274320"/>
          </a:xfrm>
          <a:prstGeom prst="rect">
            <a:avLst/>
          </a:prstGeom>
          <a:noFill/>
          <a:ln/>
        </p:spPr>
        <p:txBody>
          <a:bodyPr wrap="square" lIns="0" tIns="0" rIns="0" bIns="0" rtlCol="0" anchor="ctr"/>
          <a:lstStyle/>
          <a:p>
            <a:pPr algn="ctr" indent="0" marL="0">
              <a:buNone/>
            </a:pPr>
            <a:r>
              <a:rPr lang="en-US" sz="1200" b="1" dirty="0">
                <a:solidFill>
                  <a:srgbClr val="5A2FD3"/>
                </a:solidFill>
              </a:rPr>
              <a:t>IFR</a:t>
            </a:r>
            <a:endParaRPr lang="en-US" sz="1200" dirty="0"/>
          </a:p>
        </p:txBody>
      </p:sp>
      <p:sp>
        <p:nvSpPr>
          <p:cNvPr id="30" name="Shape 27"/>
          <p:cNvSpPr/>
          <p:nvPr/>
        </p:nvSpPr>
        <p:spPr>
          <a:xfrm>
            <a:off x="8027628" y="4608576"/>
            <a:ext cx="902208" cy="274320"/>
          </a:xfrm>
          <a:prstGeom prst="roundRect">
            <a:avLst>
              <a:gd name="adj" fmla="val 50000"/>
            </a:avLst>
          </a:prstGeom>
          <a:solidFill>
            <a:srgbClr val="DCF3E8"/>
          </a:solidFill>
          <a:ln/>
        </p:spPr>
      </p:sp>
      <p:sp>
        <p:nvSpPr>
          <p:cNvPr id="31" name="Text 28"/>
          <p:cNvSpPr txBox="1"/>
          <p:nvPr/>
        </p:nvSpPr>
        <p:spPr>
          <a:xfrm>
            <a:off x="8027628" y="4608576"/>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32" name="Text 29"/>
          <p:cNvSpPr txBox="1"/>
          <p:nvPr/>
        </p:nvSpPr>
        <p:spPr>
          <a:xfrm>
            <a:off x="6682200" y="4965192"/>
            <a:ext cx="4796264" cy="265176"/>
          </a:xfrm>
          <a:prstGeom prst="rect">
            <a:avLst/>
          </a:prstGeom>
          <a:noFill/>
          <a:ln/>
        </p:spPr>
        <p:txBody>
          <a:bodyPr wrap="square" lIns="0" tIns="0" rIns="0" bIns="0" rtlCol="0" anchor="t"/>
          <a:lstStyle/>
          <a:p>
            <a:pPr indent="0" marL="0">
              <a:buNone/>
            </a:pPr>
            <a:r>
              <a:rPr lang="en-US" sz="1500" dirty="0">
                <a:solidFill>
                  <a:schemeClr val="bg1"/>
                </a:solidFill>
              </a:rPr>
              <a:t>安装3.62万台；1980年起称“机器人普及元年”</a:t>
            </a:r>
            <a:endParaRPr lang="en-US" sz="1500" dirty="0"/>
          </a:p>
        </p:txBody>
      </p:sp>
      <p:sp>
        <p:nvSpPr>
          <p:cNvPr id="33" name="Shape 30"/>
          <p:cNvSpPr/>
          <p:nvPr/>
        </p:nvSpPr>
        <p:spPr>
          <a:xfrm>
            <a:off x="6517608" y="5449824"/>
            <a:ext cx="5125448" cy="813816"/>
          </a:xfrm>
          <a:prstGeom prst="roundRect">
            <a:avLst>
              <a:gd name="adj" fmla="val 13483"/>
            </a:avLst>
          </a:prstGeom>
          <a:solidFill>
            <a:srgbClr val="283062"/>
          </a:solidFill>
          <a:ln w="9525">
            <a:solidFill>
              <a:srgbClr val="3B4686"/>
            </a:solidFill>
            <a:prstDash val="solid"/>
          </a:ln>
        </p:spPr>
      </p:sp>
      <p:sp>
        <p:nvSpPr>
          <p:cNvPr id="34" name="Shape 31"/>
          <p:cNvSpPr/>
          <p:nvPr/>
        </p:nvSpPr>
        <p:spPr>
          <a:xfrm>
            <a:off x="6682200" y="5577840"/>
            <a:ext cx="606044" cy="292608"/>
          </a:xfrm>
          <a:prstGeom prst="roundRect">
            <a:avLst>
              <a:gd name="adj" fmla="val 50000"/>
            </a:avLst>
          </a:prstGeom>
          <a:solidFill>
            <a:schemeClr val="accent2"/>
          </a:solidFill>
          <a:ln/>
        </p:spPr>
      </p:sp>
      <p:sp>
        <p:nvSpPr>
          <p:cNvPr id="35" name="Text 32"/>
          <p:cNvSpPr txBox="1"/>
          <p:nvPr/>
        </p:nvSpPr>
        <p:spPr>
          <a:xfrm>
            <a:off x="6682200" y="5577840"/>
            <a:ext cx="606044" cy="292608"/>
          </a:xfrm>
          <a:prstGeom prst="rect">
            <a:avLst/>
          </a:prstGeom>
          <a:noFill/>
          <a:ln/>
        </p:spPr>
        <p:txBody>
          <a:bodyPr wrap="square" lIns="0" tIns="0" rIns="0" bIns="0" rtlCol="0" anchor="ctr"/>
          <a:lstStyle/>
          <a:p>
            <a:pPr algn="ctr" indent="0" marL="0">
              <a:buNone/>
            </a:pPr>
            <a:r>
              <a:rPr lang="en-US" sz="1300" b="1" dirty="0">
                <a:solidFill>
                  <a:schemeClr val="tx1"/>
                </a:solidFill>
              </a:rPr>
              <a:t>韩国</a:t>
            </a:r>
            <a:endParaRPr lang="en-US" sz="1300" dirty="0"/>
          </a:p>
        </p:txBody>
      </p:sp>
      <p:sp>
        <p:nvSpPr>
          <p:cNvPr id="36" name="Shape 33"/>
          <p:cNvSpPr/>
          <p:nvPr/>
        </p:nvSpPr>
        <p:spPr>
          <a:xfrm>
            <a:off x="7379684" y="5586984"/>
            <a:ext cx="556504" cy="274320"/>
          </a:xfrm>
          <a:prstGeom prst="roundRect">
            <a:avLst>
              <a:gd name="adj" fmla="val 50000"/>
            </a:avLst>
          </a:prstGeom>
          <a:solidFill>
            <a:srgbClr val="EEE8FF"/>
          </a:solidFill>
          <a:ln/>
        </p:spPr>
      </p:sp>
      <p:sp>
        <p:nvSpPr>
          <p:cNvPr id="37" name="Text 34"/>
          <p:cNvSpPr txBox="1"/>
          <p:nvPr/>
        </p:nvSpPr>
        <p:spPr>
          <a:xfrm>
            <a:off x="7379684" y="5586984"/>
            <a:ext cx="556504" cy="274320"/>
          </a:xfrm>
          <a:prstGeom prst="rect">
            <a:avLst/>
          </a:prstGeom>
          <a:noFill/>
          <a:ln/>
        </p:spPr>
        <p:txBody>
          <a:bodyPr wrap="square" lIns="0" tIns="0" rIns="0" bIns="0" rtlCol="0" anchor="ctr"/>
          <a:lstStyle/>
          <a:p>
            <a:pPr algn="ctr" indent="0" marL="0">
              <a:buNone/>
            </a:pPr>
            <a:r>
              <a:rPr lang="en-US" sz="1200" b="1" dirty="0">
                <a:solidFill>
                  <a:srgbClr val="5A2FD3"/>
                </a:solidFill>
              </a:rPr>
              <a:t>IFR</a:t>
            </a:r>
            <a:endParaRPr lang="en-US" sz="1200" dirty="0"/>
          </a:p>
        </p:txBody>
      </p:sp>
      <p:sp>
        <p:nvSpPr>
          <p:cNvPr id="38" name="Shape 35"/>
          <p:cNvSpPr/>
          <p:nvPr/>
        </p:nvSpPr>
        <p:spPr>
          <a:xfrm>
            <a:off x="8027628" y="5586984"/>
            <a:ext cx="902208" cy="274320"/>
          </a:xfrm>
          <a:prstGeom prst="roundRect">
            <a:avLst>
              <a:gd name="adj" fmla="val 50000"/>
            </a:avLst>
          </a:prstGeom>
          <a:solidFill>
            <a:srgbClr val="DCF3E8"/>
          </a:solidFill>
          <a:ln/>
        </p:spPr>
      </p:sp>
      <p:sp>
        <p:nvSpPr>
          <p:cNvPr id="39" name="Text 36"/>
          <p:cNvSpPr txBox="1"/>
          <p:nvPr/>
        </p:nvSpPr>
        <p:spPr>
          <a:xfrm>
            <a:off x="8027628" y="5586984"/>
            <a:ext cx="902208" cy="274320"/>
          </a:xfrm>
          <a:prstGeom prst="rect">
            <a:avLst/>
          </a:prstGeom>
          <a:noFill/>
          <a:ln/>
        </p:spPr>
        <p:txBody>
          <a:bodyPr wrap="square" lIns="0" tIns="0" rIns="0" bIns="0" rtlCol="0" anchor="ctr"/>
          <a:lstStyle/>
          <a:p>
            <a:pPr algn="ctr" indent="0" marL="0">
              <a:buNone/>
            </a:pPr>
            <a:r>
              <a:rPr lang="en-US" sz="1200" b="1" dirty="0">
                <a:solidFill>
                  <a:srgbClr val="13704F"/>
                </a:solidFill>
              </a:rPr>
              <a:t>✅已发生</a:t>
            </a:r>
            <a:endParaRPr lang="en-US" sz="1200" dirty="0"/>
          </a:p>
        </p:txBody>
      </p:sp>
      <p:sp>
        <p:nvSpPr>
          <p:cNvPr id="40" name="Text 37"/>
          <p:cNvSpPr txBox="1"/>
          <p:nvPr/>
        </p:nvSpPr>
        <p:spPr>
          <a:xfrm>
            <a:off x="6682200" y="5943600"/>
            <a:ext cx="4796264" cy="265176"/>
          </a:xfrm>
          <a:prstGeom prst="rect">
            <a:avLst/>
          </a:prstGeom>
          <a:noFill/>
          <a:ln/>
        </p:spPr>
        <p:txBody>
          <a:bodyPr wrap="square" lIns="0" tIns="0" rIns="0" bIns="0" rtlCol="0" anchor="t"/>
          <a:lstStyle/>
          <a:p>
            <a:pPr indent="0" marL="0">
              <a:buNone/>
            </a:pPr>
            <a:r>
              <a:rPr lang="en-US" sz="1500" dirty="0">
                <a:solidFill>
                  <a:schemeClr val="bg1"/>
                </a:solidFill>
              </a:rPr>
              <a:t>机器人密度每万名员工1220台，全球最高</a:t>
            </a:r>
            <a:endParaRPr lang="en-US" sz="1500" dirty="0"/>
          </a:p>
        </p:txBody>
      </p:sp>
      <p:sp>
        <p:nvSpPr>
          <p:cNvPr id="41" name="Text 3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来源：IFR、日刊工业新闻（访问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13 · 世界各国的机器人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用数据看各国：先看清口径</a:t>
            </a:r>
            <a:endParaRPr lang="en-US" sz="3600" dirty="0"/>
          </a:p>
        </p:txBody>
      </p:sp>
      <p:sp>
        <p:nvSpPr>
          <p:cNvPr id="5" name="来源框-f-ifr-stock"/>
          <p:cNvSpPr/>
          <p:nvPr/>
        </p:nvSpPr>
        <p:spPr>
          <a:xfrm>
            <a:off x="548640"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579120" cy="274320"/>
          </a:xfrm>
          <a:prstGeom prst="roundRect">
            <a:avLst>
              <a:gd name="adj" fmla="val 50000"/>
            </a:avLst>
          </a:prstGeom>
          <a:solidFill>
            <a:srgbClr val="E6EEFF"/>
          </a:solidFill>
          <a:ln/>
        </p:spPr>
      </p:sp>
      <p:sp>
        <p:nvSpPr>
          <p:cNvPr id="7" name="Text 5"/>
          <p:cNvSpPr txBox="1"/>
          <p:nvPr/>
        </p:nvSpPr>
        <p:spPr>
          <a:xfrm>
            <a:off x="731520"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8" name="Shape 6"/>
          <p:cNvSpPr/>
          <p:nvPr/>
        </p:nvSpPr>
        <p:spPr>
          <a:xfrm>
            <a:off x="1402080" y="1572768"/>
            <a:ext cx="1351300" cy="274320"/>
          </a:xfrm>
          <a:prstGeom prst="roundRect">
            <a:avLst>
              <a:gd name="adj" fmla="val 50000"/>
            </a:avLst>
          </a:prstGeom>
          <a:solidFill>
            <a:srgbClr val="E6EAF5"/>
          </a:solidFill>
          <a:ln/>
        </p:spPr>
      </p:sp>
      <p:sp>
        <p:nvSpPr>
          <p:cNvPr id="9" name="Text 7"/>
          <p:cNvSpPr txBox="1"/>
          <p:nvPr/>
        </p:nvSpPr>
        <p:spPr>
          <a:xfrm>
            <a:off x="1402080"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0" name="Text 8"/>
          <p:cNvSpPr txBox="1"/>
          <p:nvPr/>
        </p:nvSpPr>
        <p:spPr>
          <a:xfrm>
            <a:off x="731520"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国际机器人联合会（IFR）</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《世界机器人2026》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全球工业机器人运行存量：</a:t>
            </a:r>
            <a:pPr indent="0" marL="0">
              <a:spcAft>
                <a:spcPts val="300"/>
              </a:spcAft>
              <a:buNone/>
            </a:pPr>
            <a:r>
              <a:rPr lang="en-US" sz="1800" b="1" dirty="0">
                <a:solidFill>
                  <a:srgbClr val="1B2140"/>
                </a:solidFill>
              </a:rPr>
              <a:t>约500万台（+9%），创纪录</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只统计工厂里运行的工业机器人。</a:t>
            </a:r>
            <a:endParaRPr lang="en-US" sz="1800" dirty="0"/>
          </a:p>
        </p:txBody>
      </p:sp>
      <p:sp>
        <p:nvSpPr>
          <p:cNvPr id="11" name="来源框-f-ifr-install"/>
          <p:cNvSpPr/>
          <p:nvPr/>
        </p:nvSpPr>
        <p:spPr>
          <a:xfrm>
            <a:off x="3390824"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3573704" y="1572768"/>
            <a:ext cx="579120" cy="274320"/>
          </a:xfrm>
          <a:prstGeom prst="roundRect">
            <a:avLst>
              <a:gd name="adj" fmla="val 50000"/>
            </a:avLst>
          </a:prstGeom>
          <a:solidFill>
            <a:srgbClr val="E6EEFF"/>
          </a:solidFill>
          <a:ln/>
        </p:spPr>
      </p:sp>
      <p:sp>
        <p:nvSpPr>
          <p:cNvPr id="13" name="Text 11"/>
          <p:cNvSpPr txBox="1"/>
          <p:nvPr/>
        </p:nvSpPr>
        <p:spPr>
          <a:xfrm>
            <a:off x="3573704"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14" name="Shape 12"/>
          <p:cNvSpPr/>
          <p:nvPr/>
        </p:nvSpPr>
        <p:spPr>
          <a:xfrm>
            <a:off x="4244264" y="1572768"/>
            <a:ext cx="1351300" cy="274320"/>
          </a:xfrm>
          <a:prstGeom prst="roundRect">
            <a:avLst>
              <a:gd name="adj" fmla="val 50000"/>
            </a:avLst>
          </a:prstGeom>
          <a:solidFill>
            <a:srgbClr val="E6EAF5"/>
          </a:solidFill>
          <a:ln/>
        </p:spPr>
      </p:sp>
      <p:sp>
        <p:nvSpPr>
          <p:cNvPr id="15" name="Text 13"/>
          <p:cNvSpPr txBox="1"/>
          <p:nvPr/>
        </p:nvSpPr>
        <p:spPr>
          <a:xfrm>
            <a:off x="4244264"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2025</a:t>
            </a:r>
            <a:endParaRPr lang="en-US" sz="1200" dirty="0"/>
          </a:p>
        </p:txBody>
      </p:sp>
      <p:sp>
        <p:nvSpPr>
          <p:cNvPr id="16" name="Text 14"/>
          <p:cNvSpPr txBox="1"/>
          <p:nvPr/>
        </p:nvSpPr>
        <p:spPr>
          <a:xfrm>
            <a:off x="3573704"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国际机器人联合会（IFR）</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2026年 《世界机器人2026》</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全球年度工业机器人安装量：</a:t>
            </a:r>
            <a:pPr indent="0" marL="0">
              <a:spcAft>
                <a:spcPts val="300"/>
              </a:spcAft>
              <a:buNone/>
            </a:pPr>
            <a:r>
              <a:rPr lang="en-US" sz="1800" b="1" dirty="0">
                <a:solidFill>
                  <a:srgbClr val="1B2140"/>
                </a:solidFill>
              </a:rPr>
              <a:t>超过60万台（+11%）</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工业机器人统计，不含服务机器人。</a:t>
            </a:r>
            <a:endParaRPr lang="en-US" sz="1800" dirty="0"/>
          </a:p>
        </p:txBody>
      </p:sp>
      <p:sp>
        <p:nvSpPr>
          <p:cNvPr id="17" name="来源框-f-ifr-density"/>
          <p:cNvSpPr/>
          <p:nvPr/>
        </p:nvSpPr>
        <p:spPr>
          <a:xfrm>
            <a:off x="6233008"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6415888" y="1572768"/>
            <a:ext cx="579120" cy="274320"/>
          </a:xfrm>
          <a:prstGeom prst="roundRect">
            <a:avLst>
              <a:gd name="adj" fmla="val 50000"/>
            </a:avLst>
          </a:prstGeom>
          <a:solidFill>
            <a:srgbClr val="E6EEFF"/>
          </a:solidFill>
          <a:ln/>
        </p:spPr>
      </p:sp>
      <p:sp>
        <p:nvSpPr>
          <p:cNvPr id="19" name="Text 17"/>
          <p:cNvSpPr txBox="1"/>
          <p:nvPr/>
        </p:nvSpPr>
        <p:spPr>
          <a:xfrm>
            <a:off x="6415888"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0" name="Shape 18"/>
          <p:cNvSpPr/>
          <p:nvPr/>
        </p:nvSpPr>
        <p:spPr>
          <a:xfrm>
            <a:off x="7086448" y="1572768"/>
            <a:ext cx="1351300" cy="274320"/>
          </a:xfrm>
          <a:prstGeom prst="roundRect">
            <a:avLst>
              <a:gd name="adj" fmla="val 50000"/>
            </a:avLst>
          </a:prstGeom>
          <a:solidFill>
            <a:srgbClr val="E6EAF5"/>
          </a:solidFill>
          <a:ln/>
        </p:spPr>
      </p:sp>
      <p:sp>
        <p:nvSpPr>
          <p:cNvPr id="21" name="Text 19"/>
          <p:cNvSpPr txBox="1"/>
          <p:nvPr/>
        </p:nvSpPr>
        <p:spPr>
          <a:xfrm>
            <a:off x="7086448"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22" name="Text 20"/>
          <p:cNvSpPr txBox="1"/>
          <p:nvPr/>
        </p:nvSpPr>
        <p:spPr>
          <a:xfrm>
            <a:off x="6415888" y="1956816"/>
            <a:ext cx="2202104" cy="4169664"/>
          </a:xfrm>
          <a:prstGeom prst="rect">
            <a:avLst/>
          </a:prstGeom>
          <a:noFill/>
          <a:ln/>
        </p:spPr>
        <p:txBody>
          <a:bodyPr wrap="square" lIns="0" tIns="0" rIns="0" bIns="0" rtlCol="0" anchor="t"/>
          <a:lstStyle/>
          <a:p>
            <a:pPr indent="0" marL="0">
              <a:buNone/>
            </a:pPr>
            <a:r>
              <a:rPr lang="en-US" sz="1600" b="1" dirty="0">
                <a:solidFill>
                  <a:srgbClr val="1F55C9"/>
                </a:solidFill>
              </a:rPr>
              <a:t>谁发布的｜</a:t>
            </a:r>
            <a:pPr indent="0" marL="0">
              <a:spcAft>
                <a:spcPts val="300"/>
              </a:spcAft>
              <a:buNone/>
            </a:pPr>
            <a:r>
              <a:rPr lang="en-US" sz="1600" dirty="0">
                <a:solidFill>
                  <a:srgbClr val="1B2140"/>
                </a:solidFill>
              </a:rPr>
              <a:t>国际机器人联合会（IFR）</a:t>
            </a:r>
            <a:endParaRPr lang="en-US" sz="1600" dirty="0"/>
          </a:p>
          <a:p>
            <a:pPr indent="0" marL="0">
              <a:buNone/>
            </a:pPr>
            <a:r>
              <a:rPr lang="en-US" sz="1600" b="1" dirty="0">
                <a:solidFill>
                  <a:srgbClr val="1F55C9"/>
                </a:solidFill>
              </a:rPr>
              <a:t>哪一年发布｜</a:t>
            </a:r>
            <a:pPr indent="0" marL="0">
              <a:spcAft>
                <a:spcPts val="300"/>
              </a:spcAft>
              <a:buNone/>
            </a:pPr>
            <a:r>
              <a:rPr lang="en-US" sz="1600" dirty="0">
                <a:solidFill>
                  <a:srgbClr val="1B2140"/>
                </a:solidFill>
              </a:rPr>
              <a:t>2026年 机器人密度新闻稿（2024年数据）</a:t>
            </a:r>
            <a:endParaRPr lang="en-US" sz="1600" dirty="0"/>
          </a:p>
          <a:p>
            <a:pPr indent="0" marL="0">
              <a:buNone/>
            </a:pPr>
            <a:r>
              <a:rPr lang="en-US" sz="1600" b="1" dirty="0">
                <a:solidFill>
                  <a:srgbClr val="1F55C9"/>
                </a:solidFill>
              </a:rPr>
              <a:t>原文口径｜</a:t>
            </a:r>
            <a:pPr indent="0" marL="0">
              <a:buNone/>
            </a:pPr>
            <a:r>
              <a:rPr lang="en-US" sz="1600" dirty="0">
                <a:solidFill>
                  <a:srgbClr val="1B2140"/>
                </a:solidFill>
              </a:rPr>
              <a:t>制造业每万名员工的工业机器人数：</a:t>
            </a:r>
            <a:pPr indent="0" marL="0">
              <a:spcAft>
                <a:spcPts val="300"/>
              </a:spcAft>
              <a:buNone/>
            </a:pPr>
            <a:r>
              <a:rPr lang="en-US" sz="1600" b="1" dirty="0">
                <a:solidFill>
                  <a:srgbClr val="1B2140"/>
                </a:solidFill>
              </a:rPr>
              <a:t>韩国1220台居首，新加坡818，德国449，日本446；全球平均132</a:t>
            </a:r>
            <a:endParaRPr lang="en-US" sz="1600" dirty="0"/>
          </a:p>
          <a:p>
            <a:pPr indent="0" marL="0">
              <a:buNone/>
            </a:pPr>
            <a:r>
              <a:rPr lang="en-US" sz="1600" b="1" dirty="0">
                <a:solidFill>
                  <a:srgbClr val="B4501A"/>
                </a:solidFill>
              </a:rPr>
              <a:t>不确定性｜</a:t>
            </a:r>
            <a:pPr indent="0" marL="0">
              <a:spcAft>
                <a:spcPts val="300"/>
              </a:spcAft>
              <a:buNone/>
            </a:pPr>
            <a:r>
              <a:rPr lang="en-US" sz="1600" dirty="0">
                <a:solidFill>
                  <a:srgbClr val="1B2140"/>
                </a:solidFill>
              </a:rPr>
              <a:t>中国按更新后的就业数据为166台，与旧口径470台不可直接比较。</a:t>
            </a:r>
            <a:endParaRPr lang="en-US" sz="1600" dirty="0"/>
          </a:p>
        </p:txBody>
      </p:sp>
      <p:sp>
        <p:nvSpPr>
          <p:cNvPr id="23" name="来源框-f-ifr-2024"/>
          <p:cNvSpPr/>
          <p:nvPr/>
        </p:nvSpPr>
        <p:spPr>
          <a:xfrm>
            <a:off x="9075191" y="1389888"/>
            <a:ext cx="2567864" cy="4919472"/>
          </a:xfrm>
          <a:prstGeom prst="roundRect">
            <a:avLst>
              <a:gd name="adj" fmla="val 427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9258071" y="1572768"/>
            <a:ext cx="579120" cy="274320"/>
          </a:xfrm>
          <a:prstGeom prst="roundRect">
            <a:avLst>
              <a:gd name="adj" fmla="val 50000"/>
            </a:avLst>
          </a:prstGeom>
          <a:solidFill>
            <a:srgbClr val="E6EEFF"/>
          </a:solidFill>
          <a:ln/>
        </p:spPr>
      </p:sp>
      <p:sp>
        <p:nvSpPr>
          <p:cNvPr id="25" name="Text 23"/>
          <p:cNvSpPr txBox="1"/>
          <p:nvPr/>
        </p:nvSpPr>
        <p:spPr>
          <a:xfrm>
            <a:off x="9258071" y="1572768"/>
            <a:ext cx="579120" cy="274320"/>
          </a:xfrm>
          <a:prstGeom prst="rect">
            <a:avLst/>
          </a:prstGeom>
          <a:noFill/>
          <a:ln/>
        </p:spPr>
        <p:txBody>
          <a:bodyPr wrap="square" lIns="0" tIns="0" rIns="0" bIns="0" rtlCol="0" anchor="ctr"/>
          <a:lstStyle/>
          <a:p>
            <a:pPr algn="ctr" indent="0" marL="0">
              <a:buNone/>
            </a:pPr>
            <a:r>
              <a:rPr lang="en-US" sz="1200" b="1" dirty="0">
                <a:solidFill>
                  <a:srgbClr val="1F55C9"/>
                </a:solidFill>
              </a:rPr>
              <a:t>统计</a:t>
            </a:r>
            <a:endParaRPr lang="en-US" sz="1200" dirty="0"/>
          </a:p>
        </p:txBody>
      </p:sp>
      <p:sp>
        <p:nvSpPr>
          <p:cNvPr id="26" name="Shape 24"/>
          <p:cNvSpPr/>
          <p:nvPr/>
        </p:nvSpPr>
        <p:spPr>
          <a:xfrm>
            <a:off x="9928631" y="1572768"/>
            <a:ext cx="1351300" cy="274320"/>
          </a:xfrm>
          <a:prstGeom prst="roundRect">
            <a:avLst>
              <a:gd name="adj" fmla="val 50000"/>
            </a:avLst>
          </a:prstGeom>
          <a:solidFill>
            <a:srgbClr val="E6EAF5"/>
          </a:solidFill>
          <a:ln/>
        </p:spPr>
      </p:sp>
      <p:sp>
        <p:nvSpPr>
          <p:cNvPr id="27" name="Text 25"/>
          <p:cNvSpPr txBox="1"/>
          <p:nvPr/>
        </p:nvSpPr>
        <p:spPr>
          <a:xfrm>
            <a:off x="9928631" y="1572768"/>
            <a:ext cx="1351300" cy="274320"/>
          </a:xfrm>
          <a:prstGeom prst="rect">
            <a:avLst/>
          </a:prstGeom>
          <a:noFill/>
          <a:ln/>
        </p:spPr>
        <p:txBody>
          <a:bodyPr wrap="square" lIns="0" tIns="0" rIns="0" bIns="0" rtlCol="0" anchor="ctr"/>
          <a:lstStyle/>
          <a:p>
            <a:pPr algn="ctr" indent="0" marL="0">
              <a:buNone/>
            </a:pPr>
            <a:r>
              <a:rPr lang="en-US" sz="1200" b="1" dirty="0">
                <a:solidFill>
                  <a:schemeClr val="tx1"/>
                </a:solidFill>
              </a:rPr>
              <a:t>数据年份 2024</a:t>
            </a:r>
            <a:endParaRPr lang="en-US" sz="1200" dirty="0"/>
          </a:p>
        </p:txBody>
      </p:sp>
      <p:sp>
        <p:nvSpPr>
          <p:cNvPr id="28" name="Text 26"/>
          <p:cNvSpPr txBox="1"/>
          <p:nvPr/>
        </p:nvSpPr>
        <p:spPr>
          <a:xfrm>
            <a:off x="9258071" y="1956816"/>
            <a:ext cx="2202104" cy="4169664"/>
          </a:xfrm>
          <a:prstGeom prst="rect">
            <a:avLst/>
          </a:prstGeom>
          <a:noFill/>
          <a:ln/>
        </p:spPr>
        <p:txBody>
          <a:bodyPr wrap="square" lIns="0" tIns="0" rIns="0" bIns="0" rtlCol="0" anchor="t"/>
          <a:lstStyle/>
          <a:p>
            <a:pPr indent="0" marL="0">
              <a:buNone/>
            </a:pPr>
            <a:r>
              <a:rPr lang="en-US" sz="1800" b="1" dirty="0">
                <a:solidFill>
                  <a:srgbClr val="1F55C9"/>
                </a:solidFill>
              </a:rPr>
              <a:t>谁发布的｜</a:t>
            </a:r>
            <a:pPr indent="0" marL="0">
              <a:spcAft>
                <a:spcPts val="300"/>
              </a:spcAft>
              <a:buNone/>
            </a:pPr>
            <a:r>
              <a:rPr lang="en-US" sz="1800" dirty="0">
                <a:solidFill>
                  <a:srgbClr val="1B2140"/>
                </a:solidFill>
              </a:rPr>
              <a:t>国际机器人联合会（IFR）</a:t>
            </a:r>
            <a:endParaRPr lang="en-US" sz="1800" dirty="0"/>
          </a:p>
          <a:p>
            <a:pPr indent="0" marL="0">
              <a:buNone/>
            </a:pPr>
            <a:r>
              <a:rPr lang="en-US" sz="1800" b="1" dirty="0">
                <a:solidFill>
                  <a:srgbClr val="1F55C9"/>
                </a:solidFill>
              </a:rPr>
              <a:t>哪一年发布｜</a:t>
            </a:r>
            <a:pPr indent="0" marL="0">
              <a:spcAft>
                <a:spcPts val="300"/>
              </a:spcAft>
              <a:buNone/>
            </a:pPr>
            <a:r>
              <a:rPr lang="en-US" sz="1800" dirty="0">
                <a:solidFill>
                  <a:srgbClr val="1B2140"/>
                </a:solidFill>
              </a:rPr>
              <a:t>2025年 《世界机器人2025》</a:t>
            </a:r>
            <a:endParaRPr lang="en-US" sz="1800" dirty="0"/>
          </a:p>
          <a:p>
            <a:pPr indent="0" marL="0">
              <a:buNone/>
            </a:pPr>
            <a:r>
              <a:rPr lang="en-US" sz="1800" b="1" dirty="0">
                <a:solidFill>
                  <a:srgbClr val="1F55C9"/>
                </a:solidFill>
              </a:rPr>
              <a:t>原文口径｜</a:t>
            </a:r>
            <a:pPr indent="0" marL="0">
              <a:buNone/>
            </a:pPr>
            <a:r>
              <a:rPr lang="en-US" sz="1800" dirty="0">
                <a:solidFill>
                  <a:srgbClr val="1B2140"/>
                </a:solidFill>
              </a:rPr>
              <a:t>2024年全球安装量：</a:t>
            </a:r>
            <a:pPr indent="0" marL="0">
              <a:spcAft>
                <a:spcPts val="300"/>
              </a:spcAft>
              <a:buNone/>
            </a:pPr>
            <a:r>
              <a:rPr lang="en-US" sz="1800" b="1" dirty="0">
                <a:solidFill>
                  <a:srgbClr val="1B2140"/>
                </a:solidFill>
              </a:rPr>
              <a:t>约54.2万台，是10年前的两倍多</a:t>
            </a:r>
            <a:endParaRPr lang="en-US" sz="1800" dirty="0"/>
          </a:p>
          <a:p>
            <a:pPr indent="0" marL="0">
              <a:buNone/>
            </a:pPr>
            <a:r>
              <a:rPr lang="en-US" sz="1800" b="1" dirty="0">
                <a:solidFill>
                  <a:srgbClr val="B4501A"/>
                </a:solidFill>
              </a:rPr>
              <a:t>不确定性｜</a:t>
            </a:r>
            <a:pPr indent="0" marL="0">
              <a:spcAft>
                <a:spcPts val="300"/>
              </a:spcAft>
              <a:buNone/>
            </a:pPr>
            <a:r>
              <a:rPr lang="en-US" sz="1800" dirty="0">
                <a:solidFill>
                  <a:srgbClr val="1B2140"/>
                </a:solidFill>
              </a:rPr>
              <a:t>不同年份报告的数据会修订。</a:t>
            </a:r>
            <a:endParaRPr lang="en-US" sz="1800" dirty="0"/>
          </a:p>
        </p:txBody>
      </p:sp>
      <p:sp>
        <p:nvSpPr>
          <p:cNvPr id="29" name="Text 2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13 · 世界各国的机器人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各国的推动：从“普及元年”到“具身智能”</a:t>
            </a:r>
            <a:endParaRPr lang="en-US" sz="3600" dirty="0"/>
          </a:p>
        </p:txBody>
      </p:sp>
      <p:sp>
        <p:nvSpPr>
          <p:cNvPr id="5" name="事件卡-japan-198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1980年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日本“机器人普及元年”</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日本产业用机器人工业会（今日本机器人工业会）</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日本</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1980年，日本工厂开始大量使用机器人，日本后来被称为“机器人王国”。</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工业机器人开始大规模应用。</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12" name="事件卡-miit-humanoid"/>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2023年11月2日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工信部发布《人形机器人创新发展指导意见》</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【注意】</a:t>
            </a:r>
            <a:pPr indent="0" marL="0">
              <a:buNone/>
            </a:pPr>
            <a:r>
              <a:rPr lang="en-US" sz="1200" dirty="0">
                <a:solidFill>
                  <a:srgbClr val="1B2140"/>
                </a:solidFill>
              </a:rPr>
              <a:t>文中目标为政策目标，不是已达成的结果。</a:t>
            </a:r>
            <a:endParaRPr lang="en-US" sz="1200" dirty="0"/>
          </a:p>
        </p:txBody>
      </p:sp>
      <p:sp>
        <p:nvSpPr>
          <p:cNvPr id="20" name="Text 18"/>
          <p:cNvSpPr txBox="1"/>
          <p:nvPr/>
        </p:nvSpPr>
        <p:spPr>
          <a:xfrm>
            <a:off x="4521098" y="2602992"/>
            <a:ext cx="3149498" cy="288340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工业和信息化部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中国发布文件，鼓励人形机器人技术创新和发展。</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国家层面推动人形机器人发展。</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1" name="事件卡-embodied-gov"/>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758122" cy="310896"/>
          </a:xfrm>
          <a:prstGeom prst="roundRect">
            <a:avLst>
              <a:gd name="adj" fmla="val 50000"/>
            </a:avLst>
          </a:prstGeom>
          <a:solidFill>
            <a:schemeClr val="accent2"/>
          </a:solidFill>
          <a:ln/>
        </p:spPr>
      </p:sp>
      <p:sp>
        <p:nvSpPr>
          <p:cNvPr id="23" name="Text 21"/>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2025年3月5日</a:t>
            </a:r>
            <a:endParaRPr lang="en-US" sz="1400" dirty="0"/>
          </a:p>
        </p:txBody>
      </p:sp>
      <p:sp>
        <p:nvSpPr>
          <p:cNvPr id="24" name="Shape 22"/>
          <p:cNvSpPr/>
          <p:nvPr/>
        </p:nvSpPr>
        <p:spPr>
          <a:xfrm>
            <a:off x="10160239" y="1591056"/>
            <a:ext cx="579120" cy="274320"/>
          </a:xfrm>
          <a:prstGeom prst="roundRect">
            <a:avLst>
              <a:gd name="adj" fmla="val 50000"/>
            </a:avLst>
          </a:prstGeom>
          <a:solidFill>
            <a:srgbClr val="EEE8FF"/>
          </a:solidFill>
          <a:ln/>
        </p:spPr>
      </p:sp>
      <p:sp>
        <p:nvSpPr>
          <p:cNvPr id="25" name="Text 23"/>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6" name="Text 24"/>
          <p:cNvSpPr txBox="1"/>
          <p:nvPr/>
        </p:nvSpPr>
        <p:spPr>
          <a:xfrm>
            <a:off x="8310677"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“具身智能”首次写入政府工作报告</a:t>
            </a:r>
            <a:endParaRPr lang="en-US" sz="1600" dirty="0"/>
          </a:p>
        </p:txBody>
      </p:sp>
      <p:sp>
        <p:nvSpPr>
          <p:cNvPr id="27" name="Text 25"/>
          <p:cNvSpPr txBox="1"/>
          <p:nvPr/>
        </p:nvSpPr>
        <p:spPr>
          <a:xfrm>
            <a:off x="8310677"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机构/人物｜</a:t>
            </a:r>
            <a:pPr indent="0" marL="0">
              <a:spcAft>
                <a:spcPts val="300"/>
              </a:spcAft>
              <a:buNone/>
            </a:pPr>
            <a:r>
              <a:rPr lang="en-US" sz="1600" dirty="0">
                <a:solidFill>
                  <a:srgbClr val="1B2140"/>
                </a:solidFill>
              </a:rPr>
              <a:t>国务院</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北京，中国</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“具身智能”——让AI装进机器人身体里——被列为中国要培育的未来产业。</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具身智能成为国家重点发展方向。</a:t>
            </a:r>
            <a:endParaRPr lang="en-US" sz="1600" dirty="0"/>
          </a:p>
          <a:p>
            <a:pPr indent="0" marL="0">
              <a:buNone/>
            </a:pPr>
            <a:r>
              <a:rPr lang="en-US" sz="1600" b="1" dirty="0">
                <a:solidFill>
                  <a:srgbClr val="1F55C9"/>
                </a:solidFill>
              </a:rPr>
              <a:t>证据等级｜</a:t>
            </a:r>
            <a:pPr indent="0" marL="0">
              <a:spcAft>
                <a:spcPts val="300"/>
              </a:spcAft>
              <a:buNone/>
            </a:pPr>
            <a:r>
              <a:rPr lang="en-US" sz="1600" b="1" dirty="0">
                <a:solidFill>
                  <a:srgbClr val="13704F"/>
                </a:solidFill>
                <a:highlight>
                  <a:srgbClr val="DCF3E8"/>
                </a:highlight>
              </a:rPr>
              <a:t>✅已发生</a:t>
            </a:r>
            <a:endParaRPr lang="en-US" sz="16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来源：日刊工业新闻、锦天城律所（全文转载）、新华网（访问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2584917" cy="292608"/>
          </a:xfrm>
          <a:prstGeom prst="roundRect">
            <a:avLst>
              <a:gd name="adj" fmla="val 50000"/>
            </a:avLst>
          </a:prstGeom>
          <a:solidFill>
            <a:srgbClr val="283062"/>
          </a:solidFill>
          <a:ln/>
        </p:spPr>
      </p:sp>
      <p:sp>
        <p:nvSpPr>
          <p:cNvPr id="3" name="Text 1"/>
          <p:cNvSpPr txBox="1"/>
          <p:nvPr/>
        </p:nvSpPr>
        <p:spPr>
          <a:xfrm>
            <a:off x="548640" y="201168"/>
            <a:ext cx="2584917" cy="292608"/>
          </a:xfrm>
          <a:prstGeom prst="rect">
            <a:avLst/>
          </a:prstGeom>
          <a:noFill/>
          <a:ln/>
        </p:spPr>
        <p:txBody>
          <a:bodyPr wrap="square" lIns="0" tIns="0" rIns="0" bIns="0" rtlCol="0" anchor="ctr"/>
          <a:lstStyle/>
          <a:p>
            <a:pPr algn="ctr" indent="0" marL="0">
              <a:buNone/>
            </a:pPr>
            <a:r>
              <a:rPr lang="en-US" sz="1200" b="1" dirty="0">
                <a:solidFill>
                  <a:schemeClr val="accent5"/>
                </a:solidFill>
              </a:rPr>
              <a:t>14 · 2035：人类和机器的未来</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2035：人类和机器</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十年后，机器人会在我们生活中扮演什么角色？</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四个场景：家庭、工厂、医院与照护、城市与户外</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三种情景：较快、基准、较慢</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技术、成本、安全规则和人们的选择决定方向</a:t>
            </a:r>
            <a:endParaRPr lang="en-US" sz="1600" dirty="0"/>
          </a:p>
        </p:txBody>
      </p:sp>
      <p:sp>
        <p:nvSpPr>
          <p:cNvPr id="15" name="Shape 13"/>
          <p:cNvSpPr/>
          <p:nvPr/>
        </p:nvSpPr>
        <p:spPr>
          <a:xfrm>
            <a:off x="6263640" y="777240"/>
            <a:ext cx="5379415" cy="1060704"/>
          </a:xfrm>
          <a:prstGeom prst="roundRect">
            <a:avLst>
              <a:gd name="adj" fmla="val 8621"/>
            </a:avLst>
          </a:prstGeom>
          <a:solidFill>
            <a:srgbClr val="FFFFFF"/>
          </a:solidFill>
          <a:ln/>
        </p:spPr>
      </p:sp>
      <p:sp>
        <p:nvSpPr>
          <p:cNvPr id="16" name="Text 14"/>
          <p:cNvSpPr txBox="1"/>
          <p:nvPr/>
        </p:nvSpPr>
        <p:spPr>
          <a:xfrm>
            <a:off x="6446520" y="777240"/>
            <a:ext cx="1691640" cy="1060704"/>
          </a:xfrm>
          <a:prstGeom prst="rect">
            <a:avLst/>
          </a:prstGeom>
          <a:noFill/>
          <a:ln/>
        </p:spPr>
        <p:txBody>
          <a:bodyPr wrap="square" lIns="0" tIns="0" rIns="0" bIns="0" rtlCol="0" anchor="ctr"/>
          <a:lstStyle/>
          <a:p>
            <a:pPr indent="0" marL="0">
              <a:buNone/>
            </a:pPr>
            <a:r>
              <a:rPr lang="en-US" sz="1500" b="1" dirty="0">
                <a:solidFill>
                  <a:srgbClr val="1F55C9"/>
                </a:solidFill>
              </a:rPr>
              <a:t>🔮较快</a:t>
            </a:r>
            <a:endParaRPr lang="en-US" sz="1500" dirty="0"/>
          </a:p>
        </p:txBody>
      </p:sp>
      <p:sp>
        <p:nvSpPr>
          <p:cNvPr id="17" name="Text 15"/>
          <p:cNvSpPr txBox="1"/>
          <p:nvPr/>
        </p:nvSpPr>
        <p:spPr>
          <a:xfrm>
            <a:off x="8183880" y="777240"/>
            <a:ext cx="3276295" cy="1060704"/>
          </a:xfrm>
          <a:prstGeom prst="rect">
            <a:avLst/>
          </a:prstGeom>
          <a:noFill/>
          <a:ln/>
        </p:spPr>
        <p:txBody>
          <a:bodyPr wrap="square" lIns="0" tIns="0" rIns="0" bIns="0" rtlCol="0" anchor="ctr"/>
          <a:lstStyle/>
          <a:p>
            <a:pPr indent="0" marL="0">
              <a:buNone/>
            </a:pPr>
            <a:r>
              <a:rPr lang="en-US" sz="1400" dirty="0">
                <a:solidFill>
                  <a:schemeClr val="tx1"/>
                </a:solidFill>
              </a:rPr>
              <a:t>技术进步快、成本下降快、社会接受度高</a:t>
            </a:r>
            <a:endParaRPr lang="en-US" sz="1400" dirty="0"/>
          </a:p>
        </p:txBody>
      </p:sp>
      <p:sp>
        <p:nvSpPr>
          <p:cNvPr id="18" name="Shape 16"/>
          <p:cNvSpPr/>
          <p:nvPr/>
        </p:nvSpPr>
        <p:spPr>
          <a:xfrm>
            <a:off x="6263640" y="1947672"/>
            <a:ext cx="5379415" cy="1060704"/>
          </a:xfrm>
          <a:prstGeom prst="roundRect">
            <a:avLst>
              <a:gd name="adj" fmla="val 8621"/>
            </a:avLst>
          </a:prstGeom>
          <a:solidFill>
            <a:srgbClr val="FFFFFF"/>
          </a:solidFill>
          <a:ln/>
        </p:spPr>
      </p:sp>
      <p:sp>
        <p:nvSpPr>
          <p:cNvPr id="19" name="Text 17"/>
          <p:cNvSpPr txBox="1"/>
          <p:nvPr/>
        </p:nvSpPr>
        <p:spPr>
          <a:xfrm>
            <a:off x="6446520" y="1947672"/>
            <a:ext cx="1691640" cy="1060704"/>
          </a:xfrm>
          <a:prstGeom prst="rect">
            <a:avLst/>
          </a:prstGeom>
          <a:noFill/>
          <a:ln/>
        </p:spPr>
        <p:txBody>
          <a:bodyPr wrap="square" lIns="0" tIns="0" rIns="0" bIns="0" rtlCol="0" anchor="ctr"/>
          <a:lstStyle/>
          <a:p>
            <a:pPr indent="0" marL="0">
              <a:buNone/>
            </a:pPr>
            <a:r>
              <a:rPr lang="en-US" sz="1500" b="1" dirty="0">
                <a:solidFill>
                  <a:srgbClr val="5A2FD3"/>
                </a:solidFill>
              </a:rPr>
              <a:t>🔮基准</a:t>
            </a:r>
            <a:endParaRPr lang="en-US" sz="1500" dirty="0"/>
          </a:p>
        </p:txBody>
      </p:sp>
      <p:sp>
        <p:nvSpPr>
          <p:cNvPr id="20" name="Text 18"/>
          <p:cNvSpPr txBox="1"/>
          <p:nvPr/>
        </p:nvSpPr>
        <p:spPr>
          <a:xfrm>
            <a:off x="8183880" y="1947672"/>
            <a:ext cx="3276295" cy="1060704"/>
          </a:xfrm>
          <a:prstGeom prst="rect">
            <a:avLst/>
          </a:prstGeom>
          <a:noFill/>
          <a:ln/>
        </p:spPr>
        <p:txBody>
          <a:bodyPr wrap="square" lIns="0" tIns="0" rIns="0" bIns="0" rtlCol="0" anchor="ctr"/>
          <a:lstStyle/>
          <a:p>
            <a:pPr indent="0" marL="0">
              <a:buNone/>
            </a:pPr>
            <a:r>
              <a:rPr lang="en-US" sz="1400" dirty="0">
                <a:solidFill>
                  <a:schemeClr val="tx1"/>
                </a:solidFill>
              </a:rPr>
              <a:t>按目前趋势稳步发展</a:t>
            </a:r>
            <a:endParaRPr lang="en-US" sz="1400" dirty="0"/>
          </a:p>
        </p:txBody>
      </p:sp>
      <p:sp>
        <p:nvSpPr>
          <p:cNvPr id="21" name="Shape 19"/>
          <p:cNvSpPr/>
          <p:nvPr/>
        </p:nvSpPr>
        <p:spPr>
          <a:xfrm>
            <a:off x="6263640" y="3118104"/>
            <a:ext cx="5379415" cy="1060704"/>
          </a:xfrm>
          <a:prstGeom prst="roundRect">
            <a:avLst>
              <a:gd name="adj" fmla="val 8621"/>
            </a:avLst>
          </a:prstGeom>
          <a:solidFill>
            <a:srgbClr val="FFFFFF"/>
          </a:solidFill>
          <a:ln/>
        </p:spPr>
      </p:sp>
      <p:sp>
        <p:nvSpPr>
          <p:cNvPr id="22" name="Text 20"/>
          <p:cNvSpPr txBox="1"/>
          <p:nvPr/>
        </p:nvSpPr>
        <p:spPr>
          <a:xfrm>
            <a:off x="6446520" y="3118104"/>
            <a:ext cx="1691640" cy="1060704"/>
          </a:xfrm>
          <a:prstGeom prst="rect">
            <a:avLst/>
          </a:prstGeom>
          <a:noFill/>
          <a:ln/>
        </p:spPr>
        <p:txBody>
          <a:bodyPr wrap="square" lIns="0" tIns="0" rIns="0" bIns="0" rtlCol="0" anchor="ctr"/>
          <a:lstStyle/>
          <a:p>
            <a:pPr indent="0" marL="0">
              <a:buNone/>
            </a:pPr>
            <a:r>
              <a:rPr lang="en-US" sz="1500" b="1" dirty="0">
                <a:solidFill>
                  <a:srgbClr val="B4501A"/>
                </a:solidFill>
              </a:rPr>
              <a:t>🔮较慢</a:t>
            </a:r>
            <a:endParaRPr lang="en-US" sz="1500" dirty="0"/>
          </a:p>
        </p:txBody>
      </p:sp>
      <p:sp>
        <p:nvSpPr>
          <p:cNvPr id="23" name="Text 21"/>
          <p:cNvSpPr txBox="1"/>
          <p:nvPr/>
        </p:nvSpPr>
        <p:spPr>
          <a:xfrm>
            <a:off x="8183880" y="3118104"/>
            <a:ext cx="3276295" cy="1060704"/>
          </a:xfrm>
          <a:prstGeom prst="rect">
            <a:avLst/>
          </a:prstGeom>
          <a:noFill/>
          <a:ln/>
        </p:spPr>
        <p:txBody>
          <a:bodyPr wrap="square" lIns="0" tIns="0" rIns="0" bIns="0" rtlCol="0" anchor="ctr"/>
          <a:lstStyle/>
          <a:p>
            <a:pPr indent="0" marL="0">
              <a:buNone/>
            </a:pPr>
            <a:r>
              <a:rPr lang="en-US" sz="1400" dirty="0">
                <a:solidFill>
                  <a:schemeClr val="tx1"/>
                </a:solidFill>
              </a:rPr>
              <a:t>遇到成本、安全或规则等阻力</a:t>
            </a:r>
            <a:endParaRPr lang="en-US" sz="1400" dirty="0"/>
          </a:p>
        </p:txBody>
      </p:sp>
      <p:sp>
        <p:nvSpPr>
          <p:cNvPr id="24" name="Text 22"/>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5" name="Shape 23"/>
          <p:cNvSpPr/>
          <p:nvPr/>
        </p:nvSpPr>
        <p:spPr>
          <a:xfrm>
            <a:off x="6236208" y="4681728"/>
            <a:ext cx="713232" cy="713232"/>
          </a:xfrm>
          <a:prstGeom prst="ellipse">
            <a:avLst/>
          </a:prstGeom>
          <a:solidFill>
            <a:srgbClr val="FFFFFF"/>
          </a:solidFill>
          <a:ln w="25400">
            <a:solidFill>
              <a:srgbClr val="1F55C9"/>
            </a:solidFill>
            <a:prstDash val="solid"/>
          </a:ln>
        </p:spPr>
      </p:sp>
      <p:pic>
        <p:nvPicPr>
          <p:cNvPr id="26"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27" name="Shape 24"/>
          <p:cNvSpPr/>
          <p:nvPr/>
        </p:nvSpPr>
        <p:spPr>
          <a:xfrm rot="16200000">
            <a:off x="6958584" y="4937760"/>
            <a:ext cx="219456" cy="182880"/>
          </a:xfrm>
          <a:prstGeom prst="triangle">
            <a:avLst/>
          </a:prstGeom>
          <a:solidFill>
            <a:srgbClr val="FFFFFF"/>
          </a:solidFill>
          <a:ln/>
        </p:spPr>
      </p:sp>
      <p:sp>
        <p:nvSpPr>
          <p:cNvPr id="28" name="Shape 25"/>
          <p:cNvSpPr/>
          <p:nvPr/>
        </p:nvSpPr>
        <p:spPr>
          <a:xfrm>
            <a:off x="7123176" y="4681728"/>
            <a:ext cx="4519879" cy="713232"/>
          </a:xfrm>
          <a:prstGeom prst="roundRect">
            <a:avLst>
              <a:gd name="adj" fmla="val 20513"/>
            </a:avLst>
          </a:prstGeom>
          <a:solidFill>
            <a:srgbClr val="FFFFFF"/>
          </a:solidFill>
          <a:ln/>
        </p:spPr>
      </p:sp>
      <p:sp>
        <p:nvSpPr>
          <p:cNvPr id="29" name="Text 26"/>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下面全是🔮展望情景，不是预言。</a:t>
            </a:r>
            <a:endParaRPr lang="en-US" sz="1400" dirty="0"/>
          </a:p>
        </p:txBody>
      </p:sp>
      <p:sp>
        <p:nvSpPr>
          <p:cNvPr id="30" name="Shape 27"/>
          <p:cNvSpPr/>
          <p:nvPr/>
        </p:nvSpPr>
        <p:spPr>
          <a:xfrm>
            <a:off x="6236208" y="5486400"/>
            <a:ext cx="713232" cy="713232"/>
          </a:xfrm>
          <a:prstGeom prst="ellipse">
            <a:avLst/>
          </a:prstGeom>
          <a:solidFill>
            <a:srgbClr val="FFFFFF"/>
          </a:solidFill>
          <a:ln w="25400">
            <a:solidFill>
              <a:srgbClr val="5A2FD3"/>
            </a:solidFill>
            <a:prstDash val="solid"/>
          </a:ln>
        </p:spPr>
      </p:sp>
      <p:pic>
        <p:nvPicPr>
          <p:cNvPr id="31" name="Image 1" descr="乐乐">    </p:cNvPr>
          <p:cNvPicPr>
            <a:picLocks noChangeAspect="1"/>
          </p:cNvPicPr>
          <p:nvPr/>
        </p:nvPicPr>
        <p:blipFill>
          <a:blip r:embed="rId2"/>
          <a:stretch>
            <a:fillRect/>
          </a:stretch>
        </p:blipFill>
        <p:spPr>
          <a:xfrm>
            <a:off x="6263640" y="5513832"/>
            <a:ext cx="658368" cy="658368"/>
          </a:xfrm>
          <a:prstGeom prst="ellipse">
            <a:avLst/>
          </a:prstGeom>
        </p:spPr>
      </p:pic>
      <p:sp>
        <p:nvSpPr>
          <p:cNvPr id="32" name="Shape 28"/>
          <p:cNvSpPr/>
          <p:nvPr/>
        </p:nvSpPr>
        <p:spPr>
          <a:xfrm rot="16200000">
            <a:off x="6958584" y="5742432"/>
            <a:ext cx="219456" cy="182880"/>
          </a:xfrm>
          <a:prstGeom prst="triangle">
            <a:avLst/>
          </a:prstGeom>
          <a:solidFill>
            <a:srgbClr val="FFFFFF"/>
          </a:solidFill>
          <a:ln/>
        </p:spPr>
      </p:sp>
      <p:sp>
        <p:nvSpPr>
          <p:cNvPr id="33" name="Shape 29"/>
          <p:cNvSpPr/>
          <p:nvPr/>
        </p:nvSpPr>
        <p:spPr>
          <a:xfrm>
            <a:off x="7123176" y="5486400"/>
            <a:ext cx="4519879" cy="713232"/>
          </a:xfrm>
          <a:prstGeom prst="roundRect">
            <a:avLst>
              <a:gd name="adj" fmla="val 20513"/>
            </a:avLst>
          </a:prstGeom>
          <a:solidFill>
            <a:srgbClr val="FFFFFF"/>
          </a:solidFill>
          <a:ln/>
        </p:spPr>
      </p:sp>
      <p:sp>
        <p:nvSpPr>
          <p:cNvPr id="34" name="Text 30"/>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那我们可以一起设计想要的未来！</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2584917" cy="292608"/>
          </a:xfrm>
          <a:prstGeom prst="roundRect">
            <a:avLst>
              <a:gd name="adj" fmla="val 50000"/>
            </a:avLst>
          </a:prstGeom>
          <a:solidFill>
            <a:srgbClr val="E6EEFF"/>
          </a:solidFill>
          <a:ln/>
        </p:spPr>
      </p:sp>
      <p:sp>
        <p:nvSpPr>
          <p:cNvPr id="3" name="Text 1"/>
          <p:cNvSpPr txBox="1"/>
          <p:nvPr/>
        </p:nvSpPr>
        <p:spPr>
          <a:xfrm>
            <a:off x="548640" y="201168"/>
            <a:ext cx="2584917"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2035：人类和机器的未来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三种可能：机器人会出现多少？</a:t>
            </a:r>
            <a:endParaRPr lang="en-US" sz="3600" dirty="0"/>
          </a:p>
        </p:txBody>
      </p:sp>
      <p:sp>
        <p:nvSpPr>
          <p:cNvPr id="5" name="Shape 3"/>
          <p:cNvSpPr/>
          <p:nvPr/>
        </p:nvSpPr>
        <p:spPr>
          <a:xfrm>
            <a:off x="548640" y="1654721"/>
            <a:ext cx="7315200" cy="4435526"/>
          </a:xfrm>
          <a:prstGeom prst="roundRect">
            <a:avLst>
              <a:gd name="adj" fmla="val 288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enarios-robots">    </p:cNvPr>
          <p:cNvPicPr>
            <a:picLocks noChangeAspect="1"/>
          </p:cNvPicPr>
          <p:nvPr/>
        </p:nvPicPr>
        <p:blipFill>
          <a:blip r:embed="rId1"/>
          <a:stretch>
            <a:fillRect/>
          </a:stretch>
        </p:blipFill>
        <p:spPr>
          <a:xfrm>
            <a:off x="640080" y="1746161"/>
            <a:ext cx="7132320" cy="4252646"/>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怎么看这张图</a:t>
            </a:r>
            <a:endParaRPr lang="en-US" sz="1800" dirty="0"/>
          </a:p>
        </p:txBody>
      </p:sp>
      <p:sp>
        <p:nvSpPr>
          <p:cNvPr id="9" name="Shape 6"/>
          <p:cNvSpPr/>
          <p:nvPr/>
        </p:nvSpPr>
        <p:spPr>
          <a:xfrm>
            <a:off x="8339328" y="2185416"/>
            <a:ext cx="128016" cy="128016"/>
          </a:xfrm>
          <a:prstGeom prst="ellipse">
            <a:avLst/>
          </a:prstGeom>
          <a:solidFill>
            <a:schemeClr val="accent2"/>
          </a:solidFill>
          <a:ln/>
        </p:spPr>
      </p:sp>
      <p:sp>
        <p:nvSpPr>
          <p:cNvPr id="10" name="Text 7"/>
          <p:cNvSpPr txBox="1"/>
          <p:nvPr/>
        </p:nvSpPr>
        <p:spPr>
          <a:xfrm>
            <a:off x="8613648" y="2121408"/>
            <a:ext cx="2828239" cy="469392"/>
          </a:xfrm>
          <a:prstGeom prst="rect">
            <a:avLst/>
          </a:prstGeom>
          <a:noFill/>
          <a:ln/>
        </p:spPr>
        <p:txBody>
          <a:bodyPr wrap="square" lIns="0" tIns="0" rIns="0" bIns="0" rtlCol="0" anchor="t"/>
          <a:lstStyle/>
          <a:p>
            <a:pPr indent="0" marL="0">
              <a:buNone/>
            </a:pPr>
            <a:r>
              <a:rPr lang="en-US" sz="1400" dirty="0">
                <a:solidFill>
                  <a:schemeClr val="tx1"/>
                </a:solidFill>
              </a:rPr>
              <a:t>行是较快、基准、较慢，列是家、工厂、医院、城市</a:t>
            </a:r>
            <a:endParaRPr lang="en-US" sz="1400" dirty="0"/>
          </a:p>
        </p:txBody>
      </p:sp>
      <p:sp>
        <p:nvSpPr>
          <p:cNvPr id="11" name="Shape 8"/>
          <p:cNvSpPr/>
          <p:nvPr/>
        </p:nvSpPr>
        <p:spPr>
          <a:xfrm>
            <a:off x="8339328" y="2727960"/>
            <a:ext cx="128016" cy="128016"/>
          </a:xfrm>
          <a:prstGeom prst="ellipse">
            <a:avLst/>
          </a:prstGeom>
          <a:solidFill>
            <a:schemeClr val="accent2"/>
          </a:solidFill>
          <a:ln/>
        </p:spPr>
      </p:sp>
      <p:sp>
        <p:nvSpPr>
          <p:cNvPr id="12" name="Text 9"/>
          <p:cNvSpPr txBox="1"/>
          <p:nvPr/>
        </p:nvSpPr>
        <p:spPr>
          <a:xfrm>
            <a:off x="8613648" y="2663952"/>
            <a:ext cx="2828239" cy="234696"/>
          </a:xfrm>
          <a:prstGeom prst="rect">
            <a:avLst/>
          </a:prstGeom>
          <a:noFill/>
          <a:ln/>
        </p:spPr>
        <p:txBody>
          <a:bodyPr wrap="square" lIns="0" tIns="0" rIns="0" bIns="0" rtlCol="0" anchor="t"/>
          <a:lstStyle/>
          <a:p>
            <a:pPr indent="0" marL="0">
              <a:buNone/>
            </a:pPr>
            <a:r>
              <a:rPr lang="en-US" sz="1400" dirty="0">
                <a:solidFill>
                  <a:schemeClr val="tx1"/>
                </a:solidFill>
              </a:rPr>
              <a:t>图标越多，表示机器人可能越多</a:t>
            </a:r>
            <a:endParaRPr lang="en-US" sz="1400" dirty="0"/>
          </a:p>
        </p:txBody>
      </p:sp>
      <p:sp>
        <p:nvSpPr>
          <p:cNvPr id="13" name="Shape 10"/>
          <p:cNvSpPr/>
          <p:nvPr/>
        </p:nvSpPr>
        <p:spPr>
          <a:xfrm>
            <a:off x="8339328" y="3035808"/>
            <a:ext cx="128016" cy="128016"/>
          </a:xfrm>
          <a:prstGeom prst="ellipse">
            <a:avLst/>
          </a:prstGeom>
          <a:solidFill>
            <a:schemeClr val="accent2"/>
          </a:solidFill>
          <a:ln/>
        </p:spPr>
      </p:sp>
      <p:sp>
        <p:nvSpPr>
          <p:cNvPr id="14" name="Text 11"/>
          <p:cNvSpPr txBox="1"/>
          <p:nvPr/>
        </p:nvSpPr>
        <p:spPr>
          <a:xfrm>
            <a:off x="8613648" y="2971800"/>
            <a:ext cx="2828239" cy="469392"/>
          </a:xfrm>
          <a:prstGeom prst="rect">
            <a:avLst/>
          </a:prstGeom>
          <a:noFill/>
          <a:ln/>
        </p:spPr>
        <p:txBody>
          <a:bodyPr wrap="square" lIns="0" tIns="0" rIns="0" bIns="0" rtlCol="0" anchor="t"/>
          <a:lstStyle/>
          <a:p>
            <a:pPr indent="0" marL="0">
              <a:buNone/>
            </a:pPr>
            <a:r>
              <a:rPr lang="en-US" sz="1400" dirty="0">
                <a:solidFill>
                  <a:schemeClr val="tx1"/>
                </a:solidFill>
              </a:rPr>
              <a:t>工厂里的机器人今天就最多，家里的变化最不确定</a:t>
            </a:r>
            <a:endParaRPr lang="en-US" sz="1400" dirty="0"/>
          </a:p>
        </p:txBody>
      </p:sp>
      <p:sp>
        <p:nvSpPr>
          <p:cNvPr id="15" name="Shape 12"/>
          <p:cNvSpPr/>
          <p:nvPr/>
        </p:nvSpPr>
        <p:spPr>
          <a:xfrm>
            <a:off x="8339328" y="3578352"/>
            <a:ext cx="128016" cy="128016"/>
          </a:xfrm>
          <a:prstGeom prst="ellipse">
            <a:avLst/>
          </a:prstGeom>
          <a:solidFill>
            <a:schemeClr val="accent2"/>
          </a:solidFill>
          <a:ln/>
        </p:spPr>
      </p:sp>
      <p:sp>
        <p:nvSpPr>
          <p:cNvPr id="16" name="Text 13"/>
          <p:cNvSpPr txBox="1"/>
          <p:nvPr/>
        </p:nvSpPr>
        <p:spPr>
          <a:xfrm>
            <a:off x="8613648" y="3514344"/>
            <a:ext cx="2828239" cy="234696"/>
          </a:xfrm>
          <a:prstGeom prst="rect">
            <a:avLst/>
          </a:prstGeom>
          <a:noFill/>
          <a:ln/>
        </p:spPr>
        <p:txBody>
          <a:bodyPr wrap="square" lIns="0" tIns="0" rIns="0" bIns="0" rtlCol="0" anchor="t"/>
          <a:lstStyle/>
          <a:p>
            <a:pPr indent="0" marL="0">
              <a:buNone/>
            </a:pPr>
            <a:r>
              <a:rPr lang="en-US" sz="1400" dirty="0">
                <a:solidFill>
                  <a:schemeClr val="tx1"/>
                </a:solidFill>
              </a:rPr>
              <a:t>这是思考框架，不是预测</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2584917" cy="292608"/>
          </a:xfrm>
          <a:prstGeom prst="roundRect">
            <a:avLst>
              <a:gd name="adj" fmla="val 50000"/>
            </a:avLst>
          </a:prstGeom>
          <a:solidFill>
            <a:srgbClr val="E6EEFF"/>
          </a:solidFill>
          <a:ln/>
        </p:spPr>
      </p:sp>
      <p:sp>
        <p:nvSpPr>
          <p:cNvPr id="3" name="Text 1"/>
          <p:cNvSpPr txBox="1"/>
          <p:nvPr/>
        </p:nvSpPr>
        <p:spPr>
          <a:xfrm>
            <a:off x="548640" y="201168"/>
            <a:ext cx="2584917"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2035：人类和机器的未来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2030年：几种可能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2030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2030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家庭</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400" dirty="0">
                <a:solidFill>
                  <a:schemeClr val="tx1"/>
                </a:solidFill>
              </a:rPr>
              <a:t>清洁、看护提醒等家用机器人更聪明、更便宜，少数家庭开始试用能做简单家务的人形或轮式机器人。</a:t>
            </a:r>
            <a:endParaRPr lang="en-US" sz="14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400" dirty="0">
                <a:solidFill>
                  <a:schemeClr val="tx1"/>
                </a:solidFill>
              </a:rPr>
              <a:t>扫地、拖地等单一功能机器人更普及；能做多种家务的机器人仍以试用为主，价格和安全是主要门槛。</a:t>
            </a:r>
            <a:endParaRPr lang="en-US" sz="14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家用机器人仍以扫地机等为主，多功能机器人因可靠性和隐私顾虑进展缓慢。</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工厂</a:t>
            </a:r>
            <a:endParaRPr lang="en-US" sz="1400" dirty="0"/>
          </a:p>
          <a:p>
            <a:pPr indent="0" marL="0">
              <a:buNone/>
            </a:pPr>
            <a:r>
              <a:rPr lang="en-US" sz="1100" dirty="0">
                <a:solidFill>
                  <a:srgbClr val="5A6280"/>
                </a:solidFill>
              </a:rPr>
              <a:t>参考：IFR 2026</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400" dirty="0">
                <a:solidFill>
                  <a:schemeClr val="tx1"/>
                </a:solidFill>
              </a:rPr>
              <a:t>更多工厂使用协作机器人和AI视觉，中小企业也能负担；人形机器人在部分产线承担搬运上料。</a:t>
            </a:r>
            <a:endParaRPr lang="en-US" sz="14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400" dirty="0">
                <a:solidFill>
                  <a:schemeClr val="tx1"/>
                </a:solidFill>
              </a:rPr>
              <a:t>工业机器人数量继续增长（IFR预计中国市场到2029年年均增长5%—10%），人形机器人仍以试点为主。</a:t>
            </a:r>
            <a:endParaRPr lang="en-US" sz="14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经济或供应链波动使机器人投资放缓，自动化集中在大型企业。</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城市与户外</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更多城市开通无人机和无人车配送航线，巡检、救灾机器人广泛使用。</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无人配送在部分城市和园区常态化运营，空域和道路规则逐步完善。</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因安全事故或噪音、隐私争议，无人配送扩展放缓。</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来源：IFR（访问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2584917" cy="292608"/>
          </a:xfrm>
          <a:prstGeom prst="roundRect">
            <a:avLst>
              <a:gd name="adj" fmla="val 50000"/>
            </a:avLst>
          </a:prstGeom>
          <a:solidFill>
            <a:srgbClr val="E6EEFF"/>
          </a:solidFill>
          <a:ln/>
        </p:spPr>
      </p:sp>
      <p:sp>
        <p:nvSpPr>
          <p:cNvPr id="3" name="Text 1"/>
          <p:cNvSpPr txBox="1"/>
          <p:nvPr/>
        </p:nvSpPr>
        <p:spPr>
          <a:xfrm>
            <a:off x="548640" y="201168"/>
            <a:ext cx="2584917" cy="292608"/>
          </a:xfrm>
          <a:prstGeom prst="rect">
            <a:avLst/>
          </a:prstGeom>
          <a:noFill/>
          <a:ln/>
        </p:spPr>
        <p:txBody>
          <a:bodyPr wrap="square" lIns="0" tIns="0" rIns="0" bIns="0" rtlCol="0" anchor="ctr"/>
          <a:lstStyle/>
          <a:p>
            <a:pPr algn="ctr" indent="0" marL="0">
              <a:buNone/>
            </a:pPr>
            <a:r>
              <a:rPr lang="en-US" sz="1200" b="1" dirty="0">
                <a:solidFill>
                  <a:srgbClr val="1F55C9"/>
                </a:solidFill>
              </a:rPr>
              <a:t>14 · 2035：人类和机器的未来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2035年：几种可能</a:t>
            </a:r>
            <a:endParaRPr lang="en-US" sz="3600" dirty="0"/>
          </a:p>
        </p:txBody>
      </p:sp>
      <p:sp>
        <p:nvSpPr>
          <p:cNvPr id="5" name="Text 3"/>
          <p:cNvSpPr txBox="1"/>
          <p:nvPr/>
        </p:nvSpPr>
        <p:spPr>
          <a:xfrm>
            <a:off x="548640" y="1298448"/>
            <a:ext cx="11094415" cy="292608"/>
          </a:xfrm>
          <a:prstGeom prst="rect">
            <a:avLst/>
          </a:prstGeom>
          <a:noFill/>
          <a:ln/>
        </p:spPr>
        <p:txBody>
          <a:bodyPr wrap="square" lIns="0" tIns="0" rIns="0" bIns="0" rtlCol="0" anchor="t"/>
          <a:lstStyle/>
          <a:p>
            <a:pPr indent="0" marL="0">
              <a:buNone/>
            </a:pPr>
            <a:r>
              <a:rPr lang="en-US" sz="1300" b="1" dirty="0">
                <a:solidFill>
                  <a:srgbClr val="5A2FD3"/>
                </a:solidFill>
              </a:rPr>
              <a:t>🔮全部为展望情景：由本书编写组依据资料趋势设想，用于讨论，不是预言。</a:t>
            </a:r>
            <a:endParaRPr lang="en-US" sz="1300" dirty="0"/>
          </a:p>
        </p:txBody>
      </p:sp>
      <p:sp>
        <p:nvSpPr>
          <p:cNvPr id="6" name="Shape 4"/>
          <p:cNvSpPr/>
          <p:nvPr/>
        </p:nvSpPr>
        <p:spPr>
          <a:xfrm>
            <a:off x="2267712" y="1691640"/>
            <a:ext cx="3015386" cy="685800"/>
          </a:xfrm>
          <a:prstGeom prst="roundRect">
            <a:avLst>
              <a:gd name="adj" fmla="val 16000"/>
            </a:avLst>
          </a:prstGeom>
          <a:solidFill>
            <a:schemeClr val="accent2"/>
          </a:solidFill>
          <a:ln/>
        </p:spPr>
      </p:sp>
      <p:sp>
        <p:nvSpPr>
          <p:cNvPr id="7" name="Text 5"/>
          <p:cNvSpPr txBox="1"/>
          <p:nvPr/>
        </p:nvSpPr>
        <p:spPr>
          <a:xfrm>
            <a:off x="2404872" y="1691640"/>
            <a:ext cx="2741066" cy="685800"/>
          </a:xfrm>
          <a:prstGeom prst="rect">
            <a:avLst/>
          </a:prstGeom>
          <a:noFill/>
          <a:ln/>
        </p:spPr>
        <p:txBody>
          <a:bodyPr wrap="square" lIns="0" tIns="0" rIns="0" bIns="0" rtlCol="0" anchor="ctr"/>
          <a:lstStyle/>
          <a:p>
            <a:pPr indent="0" marL="0">
              <a:buNone/>
            </a:pPr>
            <a:r>
              <a:rPr lang="en-US" sz="1600" b="1" dirty="0">
                <a:solidFill>
                  <a:schemeClr val="tx1"/>
                </a:solidFill>
              </a:rPr>
              <a:t>2035 · 较快</a:t>
            </a:r>
            <a:endParaRPr lang="en-US" sz="1400" dirty="0"/>
          </a:p>
          <a:p>
            <a:pPr indent="0" marL="0">
              <a:buNone/>
            </a:pPr>
            <a:r>
              <a:rPr lang="en-US" sz="1100" dirty="0">
                <a:solidFill>
                  <a:schemeClr val="tx1"/>
                </a:solidFill>
              </a:rPr>
              <a:t>技术进步快、成本下降快、社会接受度高。</a:t>
            </a:r>
            <a:endParaRPr lang="en-US" sz="1400" dirty="0"/>
          </a:p>
        </p:txBody>
      </p:sp>
      <p:sp>
        <p:nvSpPr>
          <p:cNvPr id="8" name="Shape 6"/>
          <p:cNvSpPr/>
          <p:nvPr/>
        </p:nvSpPr>
        <p:spPr>
          <a:xfrm>
            <a:off x="5447690" y="1691640"/>
            <a:ext cx="3015386" cy="685800"/>
          </a:xfrm>
          <a:prstGeom prst="roundRect">
            <a:avLst>
              <a:gd name="adj" fmla="val 16000"/>
            </a:avLst>
          </a:prstGeom>
          <a:solidFill>
            <a:schemeClr val="accent1"/>
          </a:solidFill>
          <a:ln/>
        </p:spPr>
      </p:sp>
      <p:sp>
        <p:nvSpPr>
          <p:cNvPr id="9" name="Text 7"/>
          <p:cNvSpPr txBox="1"/>
          <p:nvPr/>
        </p:nvSpPr>
        <p:spPr>
          <a:xfrm>
            <a:off x="5584850"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基准</a:t>
            </a:r>
            <a:endParaRPr lang="en-US" sz="1400" dirty="0"/>
          </a:p>
          <a:p>
            <a:pPr indent="0" marL="0">
              <a:buNone/>
            </a:pPr>
            <a:r>
              <a:rPr lang="en-US" sz="1100" dirty="0">
                <a:solidFill>
                  <a:schemeClr val="bg1"/>
                </a:solidFill>
              </a:rPr>
              <a:t>按目前趋势稳步发展。</a:t>
            </a:r>
            <a:endParaRPr lang="en-US" sz="1400" dirty="0"/>
          </a:p>
        </p:txBody>
      </p:sp>
      <p:sp>
        <p:nvSpPr>
          <p:cNvPr id="10" name="Shape 8"/>
          <p:cNvSpPr/>
          <p:nvPr/>
        </p:nvSpPr>
        <p:spPr>
          <a:xfrm>
            <a:off x="8627669" y="1691640"/>
            <a:ext cx="3015386" cy="685800"/>
          </a:xfrm>
          <a:prstGeom prst="roundRect">
            <a:avLst>
              <a:gd name="adj" fmla="val 16000"/>
            </a:avLst>
          </a:prstGeom>
          <a:solidFill>
            <a:schemeClr val="accent3"/>
          </a:solidFill>
          <a:ln/>
        </p:spPr>
      </p:sp>
      <p:sp>
        <p:nvSpPr>
          <p:cNvPr id="11" name="Text 9"/>
          <p:cNvSpPr txBox="1"/>
          <p:nvPr/>
        </p:nvSpPr>
        <p:spPr>
          <a:xfrm>
            <a:off x="8764829" y="1691640"/>
            <a:ext cx="2741066" cy="685800"/>
          </a:xfrm>
          <a:prstGeom prst="rect">
            <a:avLst/>
          </a:prstGeom>
          <a:noFill/>
          <a:ln/>
        </p:spPr>
        <p:txBody>
          <a:bodyPr wrap="square" lIns="0" tIns="0" rIns="0" bIns="0" rtlCol="0" anchor="ctr"/>
          <a:lstStyle/>
          <a:p>
            <a:pPr indent="0" marL="0">
              <a:buNone/>
            </a:pPr>
            <a:r>
              <a:rPr lang="en-US" sz="1600" b="1" dirty="0">
                <a:solidFill>
                  <a:schemeClr val="bg1"/>
                </a:solidFill>
              </a:rPr>
              <a:t>2035 · 较慢</a:t>
            </a:r>
            <a:endParaRPr lang="en-US" sz="1400" dirty="0"/>
          </a:p>
          <a:p>
            <a:pPr indent="0" marL="0">
              <a:buNone/>
            </a:pPr>
            <a:r>
              <a:rPr lang="en-US" sz="1100" dirty="0">
                <a:solidFill>
                  <a:schemeClr val="bg1"/>
                </a:solidFill>
              </a:rPr>
              <a:t>遇到能源、成本、安全或规则等方面的阻力，发展放缓。</a:t>
            </a:r>
            <a:endParaRPr lang="en-US" sz="1400" dirty="0"/>
          </a:p>
        </p:txBody>
      </p:sp>
      <p:sp>
        <p:nvSpPr>
          <p:cNvPr id="12" name="Shape 10"/>
          <p:cNvSpPr/>
          <p:nvPr/>
        </p:nvSpPr>
        <p:spPr>
          <a:xfrm>
            <a:off x="548640" y="2514600"/>
            <a:ext cx="1554480" cy="1139952"/>
          </a:xfrm>
          <a:prstGeom prst="roundRect">
            <a:avLst>
              <a:gd name="adj" fmla="val 9626"/>
            </a:avLst>
          </a:prstGeom>
          <a:solidFill>
            <a:srgbClr val="E6EEFF"/>
          </a:solidFill>
          <a:ln/>
        </p:spPr>
      </p:sp>
      <p:sp>
        <p:nvSpPr>
          <p:cNvPr id="13" name="Text 11"/>
          <p:cNvSpPr txBox="1"/>
          <p:nvPr/>
        </p:nvSpPr>
        <p:spPr>
          <a:xfrm>
            <a:off x="685800" y="2514600"/>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家庭</a:t>
            </a:r>
            <a:endParaRPr lang="en-US" sz="1400" dirty="0"/>
          </a:p>
        </p:txBody>
      </p:sp>
      <p:sp>
        <p:nvSpPr>
          <p:cNvPr id="14" name="Shape 12"/>
          <p:cNvSpPr/>
          <p:nvPr/>
        </p:nvSpPr>
        <p:spPr>
          <a:xfrm>
            <a:off x="2267712"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2404872"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部分家庭有能整理物品、帮助老人起居的机器人助手，隐私保护和安全标准随之完善。</a:t>
            </a:r>
            <a:endParaRPr lang="en-US" sz="1500" dirty="0"/>
          </a:p>
        </p:txBody>
      </p:sp>
      <p:sp>
        <p:nvSpPr>
          <p:cNvPr id="16" name="Shape 14"/>
          <p:cNvSpPr/>
          <p:nvPr/>
        </p:nvSpPr>
        <p:spPr>
          <a:xfrm>
            <a:off x="5447690"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7" name="Text 15"/>
          <p:cNvSpPr txBox="1"/>
          <p:nvPr/>
        </p:nvSpPr>
        <p:spPr>
          <a:xfrm>
            <a:off x="5584850"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家里有几种各司其职的机器人和智能设备协同工作，人仍负责照顾和陪伴。</a:t>
            </a:r>
            <a:endParaRPr lang="en-US" sz="1500" dirty="0"/>
          </a:p>
        </p:txBody>
      </p:sp>
      <p:sp>
        <p:nvSpPr>
          <p:cNvPr id="18" name="Shape 16"/>
          <p:cNvSpPr/>
          <p:nvPr/>
        </p:nvSpPr>
        <p:spPr>
          <a:xfrm>
            <a:off x="8627669" y="2514600"/>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9" name="Text 17"/>
          <p:cNvSpPr txBox="1"/>
          <p:nvPr/>
        </p:nvSpPr>
        <p:spPr>
          <a:xfrm>
            <a:off x="8764829" y="2606040"/>
            <a:ext cx="2741066" cy="957072"/>
          </a:xfrm>
          <a:prstGeom prst="rect">
            <a:avLst/>
          </a:prstGeom>
          <a:noFill/>
          <a:ln/>
        </p:spPr>
        <p:txBody>
          <a:bodyPr wrap="square" lIns="0" tIns="0" rIns="0" bIns="0" rtlCol="0" anchor="ctr"/>
          <a:lstStyle/>
          <a:p>
            <a:pPr indent="0" marL="0">
              <a:buNone/>
            </a:pPr>
            <a:r>
              <a:rPr lang="en-US" sz="1500" dirty="0">
                <a:solidFill>
                  <a:schemeClr val="tx1"/>
                </a:solidFill>
              </a:rPr>
              <a:t>多功能家用机器人仍很昂贵，只在少数场景使用。</a:t>
            </a:r>
            <a:endParaRPr lang="en-US" sz="1500" dirty="0"/>
          </a:p>
        </p:txBody>
      </p:sp>
      <p:sp>
        <p:nvSpPr>
          <p:cNvPr id="20" name="Shape 18"/>
          <p:cNvSpPr/>
          <p:nvPr/>
        </p:nvSpPr>
        <p:spPr>
          <a:xfrm>
            <a:off x="548640" y="3819144"/>
            <a:ext cx="1554480" cy="1139952"/>
          </a:xfrm>
          <a:prstGeom prst="roundRect">
            <a:avLst>
              <a:gd name="adj" fmla="val 9626"/>
            </a:avLst>
          </a:prstGeom>
          <a:solidFill>
            <a:srgbClr val="E6EEFF"/>
          </a:solidFill>
          <a:ln/>
        </p:spPr>
      </p:sp>
      <p:sp>
        <p:nvSpPr>
          <p:cNvPr id="21" name="Text 19"/>
          <p:cNvSpPr txBox="1"/>
          <p:nvPr/>
        </p:nvSpPr>
        <p:spPr>
          <a:xfrm>
            <a:off x="685800" y="3819144"/>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工厂</a:t>
            </a:r>
            <a:endParaRPr lang="en-US" sz="1400" dirty="0"/>
          </a:p>
        </p:txBody>
      </p:sp>
      <p:sp>
        <p:nvSpPr>
          <p:cNvPr id="22" name="Shape 20"/>
          <p:cNvSpPr/>
          <p:nvPr/>
        </p:nvSpPr>
        <p:spPr>
          <a:xfrm>
            <a:off x="2267712"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2404872"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人和机器人在许多工厂里并肩工作，危险和重复劳动大幅减少，新的技术岗位增加。</a:t>
            </a:r>
            <a:endParaRPr lang="en-US" sz="1500" dirty="0"/>
          </a:p>
        </p:txBody>
      </p:sp>
      <p:sp>
        <p:nvSpPr>
          <p:cNvPr id="24" name="Shape 22"/>
          <p:cNvSpPr/>
          <p:nvPr/>
        </p:nvSpPr>
        <p:spPr>
          <a:xfrm>
            <a:off x="5447690"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5" name="Text 23"/>
          <p:cNvSpPr txBox="1"/>
          <p:nvPr/>
        </p:nvSpPr>
        <p:spPr>
          <a:xfrm>
            <a:off x="5584850"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机器人成为大多数制造业的常规设备，工人更多负责编程、维护和质量管理。</a:t>
            </a:r>
            <a:endParaRPr lang="en-US" sz="1500" dirty="0"/>
          </a:p>
        </p:txBody>
      </p:sp>
      <p:sp>
        <p:nvSpPr>
          <p:cNvPr id="26" name="Shape 24"/>
          <p:cNvSpPr/>
          <p:nvPr/>
        </p:nvSpPr>
        <p:spPr>
          <a:xfrm>
            <a:off x="8627669" y="3819144"/>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8764829" y="3910584"/>
            <a:ext cx="2741066" cy="957072"/>
          </a:xfrm>
          <a:prstGeom prst="rect">
            <a:avLst/>
          </a:prstGeom>
          <a:noFill/>
          <a:ln/>
        </p:spPr>
        <p:txBody>
          <a:bodyPr wrap="square" lIns="0" tIns="0" rIns="0" bIns="0" rtlCol="0" anchor="ctr"/>
          <a:lstStyle/>
          <a:p>
            <a:pPr indent="0" marL="0">
              <a:buNone/>
            </a:pPr>
            <a:r>
              <a:rPr lang="en-US" sz="1500" dirty="0">
                <a:solidFill>
                  <a:schemeClr val="tx1"/>
                </a:solidFill>
              </a:rPr>
              <a:t>自动化水平在不同国家和行业差距拉大。</a:t>
            </a:r>
            <a:endParaRPr lang="en-US" sz="1500" dirty="0"/>
          </a:p>
        </p:txBody>
      </p:sp>
      <p:sp>
        <p:nvSpPr>
          <p:cNvPr id="28" name="Shape 26"/>
          <p:cNvSpPr/>
          <p:nvPr/>
        </p:nvSpPr>
        <p:spPr>
          <a:xfrm>
            <a:off x="548640" y="5123688"/>
            <a:ext cx="1554480" cy="1139952"/>
          </a:xfrm>
          <a:prstGeom prst="roundRect">
            <a:avLst>
              <a:gd name="adj" fmla="val 9626"/>
            </a:avLst>
          </a:prstGeom>
          <a:solidFill>
            <a:srgbClr val="E6EEFF"/>
          </a:solidFill>
          <a:ln/>
        </p:spPr>
      </p:sp>
      <p:sp>
        <p:nvSpPr>
          <p:cNvPr id="29" name="Text 27"/>
          <p:cNvSpPr txBox="1"/>
          <p:nvPr/>
        </p:nvSpPr>
        <p:spPr>
          <a:xfrm>
            <a:off x="685800" y="5123688"/>
            <a:ext cx="1280160" cy="1139952"/>
          </a:xfrm>
          <a:prstGeom prst="rect">
            <a:avLst/>
          </a:prstGeom>
          <a:noFill/>
          <a:ln/>
        </p:spPr>
        <p:txBody>
          <a:bodyPr wrap="square" lIns="0" tIns="0" rIns="0" bIns="0" rtlCol="0" anchor="ctr"/>
          <a:lstStyle/>
          <a:p>
            <a:pPr indent="0" marL="0">
              <a:buNone/>
            </a:pPr>
            <a:r>
              <a:rPr lang="en-US" sz="1600" b="1" dirty="0">
                <a:solidFill>
                  <a:srgbClr val="1F55C9"/>
                </a:solidFill>
              </a:rPr>
              <a:t>医院与照护</a:t>
            </a:r>
            <a:endParaRPr lang="en-US" sz="1400" dirty="0"/>
          </a:p>
          <a:p>
            <a:pPr indent="0" marL="0">
              <a:buNone/>
            </a:pPr>
            <a:r>
              <a:rPr lang="en-US" sz="1100" dirty="0">
                <a:solidFill>
                  <a:srgbClr val="5A6280"/>
                </a:solidFill>
              </a:rPr>
              <a:t>参考：日本厚生劳动省 2024</a:t>
            </a:r>
            <a:endParaRPr lang="en-US" sz="1400" dirty="0"/>
          </a:p>
        </p:txBody>
      </p:sp>
      <p:sp>
        <p:nvSpPr>
          <p:cNvPr id="30" name="Shape 28"/>
          <p:cNvSpPr/>
          <p:nvPr/>
        </p:nvSpPr>
        <p:spPr>
          <a:xfrm>
            <a:off x="2267712"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Text 29"/>
          <p:cNvSpPr txBox="1"/>
          <p:nvPr/>
        </p:nvSpPr>
        <p:spPr>
          <a:xfrm>
            <a:off x="2404872"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机器人帮助护理员完成移乘、巡视等繁重工作，让人有更多时间陪伴和关怀。</a:t>
            </a:r>
            <a:endParaRPr lang="en-US" sz="1500" dirty="0"/>
          </a:p>
        </p:txBody>
      </p:sp>
      <p:sp>
        <p:nvSpPr>
          <p:cNvPr id="32" name="Shape 30"/>
          <p:cNvSpPr/>
          <p:nvPr/>
        </p:nvSpPr>
        <p:spPr>
          <a:xfrm>
            <a:off x="5447690"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5584850"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护理机器人在老龄化社会中逐步增多，但照护中的沟通和情感支持仍由人承担。</a:t>
            </a:r>
            <a:endParaRPr lang="en-US" sz="1500" dirty="0"/>
          </a:p>
        </p:txBody>
      </p:sp>
      <p:sp>
        <p:nvSpPr>
          <p:cNvPr id="34" name="Shape 32"/>
          <p:cNvSpPr/>
          <p:nvPr/>
        </p:nvSpPr>
        <p:spPr>
          <a:xfrm>
            <a:off x="8627669" y="5123688"/>
            <a:ext cx="3015386" cy="1139952"/>
          </a:xfrm>
          <a:prstGeom prst="roundRect">
            <a:avLst>
              <a:gd name="adj" fmla="val 962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5" name="Text 33"/>
          <p:cNvSpPr txBox="1"/>
          <p:nvPr/>
        </p:nvSpPr>
        <p:spPr>
          <a:xfrm>
            <a:off x="8764829" y="5215128"/>
            <a:ext cx="2741066" cy="957072"/>
          </a:xfrm>
          <a:prstGeom prst="rect">
            <a:avLst/>
          </a:prstGeom>
          <a:noFill/>
          <a:ln/>
        </p:spPr>
        <p:txBody>
          <a:bodyPr wrap="square" lIns="0" tIns="0" rIns="0" bIns="0" rtlCol="0" anchor="ctr"/>
          <a:lstStyle/>
          <a:p>
            <a:pPr indent="0" marL="0">
              <a:buNone/>
            </a:pPr>
            <a:r>
              <a:rPr lang="en-US" sz="1500" dirty="0">
                <a:solidFill>
                  <a:schemeClr val="tx1"/>
                </a:solidFill>
              </a:rPr>
              <a:t>护理机器人推广有限，护理人员短缺问题主要依靠政策和培训解决。</a:t>
            </a:r>
            <a:endParaRPr lang="en-US" sz="1500" dirty="0"/>
          </a:p>
        </p:txBody>
      </p:sp>
      <p:sp>
        <p:nvSpPr>
          <p:cNvPr id="36"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来源：日本厚生劳动省（访问 2026-10-25）</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我是机器人设计师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我是机器人设计师：做一辆避障小车</a:t>
            </a:r>
            <a:endParaRPr lang="en-US" sz="3600" dirty="0"/>
          </a:p>
        </p:txBody>
      </p:sp>
      <p:sp>
        <p:nvSpPr>
          <p:cNvPr id="5" name="Shape 3"/>
          <p:cNvSpPr/>
          <p:nvPr/>
        </p:nvSpPr>
        <p:spPr>
          <a:xfrm>
            <a:off x="548640" y="1721472"/>
            <a:ext cx="6949440" cy="4302023"/>
          </a:xfrm>
          <a:prstGeom prst="roundRect">
            <a:avLst>
              <a:gd name="adj" fmla="val 297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design-loop">    </p:cNvPr>
          <p:cNvPicPr>
            <a:picLocks noChangeAspect="1"/>
          </p:cNvPicPr>
          <p:nvPr/>
        </p:nvPicPr>
        <p:blipFill>
          <a:blip r:embed="rId1"/>
          <a:stretch>
            <a:fillRect/>
          </a:stretch>
        </p:blipFill>
        <p:spPr>
          <a:xfrm>
            <a:off x="640080" y="1812912"/>
            <a:ext cx="6766560" cy="4119143"/>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设计循环</a:t>
            </a:r>
            <a:endParaRPr lang="en-US" sz="1800" dirty="0"/>
          </a:p>
        </p:txBody>
      </p:sp>
      <p:sp>
        <p:nvSpPr>
          <p:cNvPr id="9" name="Shape 6"/>
          <p:cNvSpPr/>
          <p:nvPr/>
        </p:nvSpPr>
        <p:spPr>
          <a:xfrm>
            <a:off x="7973568" y="2185416"/>
            <a:ext cx="128016" cy="128016"/>
          </a:xfrm>
          <a:prstGeom prst="ellipse">
            <a:avLst/>
          </a:prstGeom>
          <a:solidFill>
            <a:schemeClr val="accent2"/>
          </a:solidFill>
          <a:ln/>
        </p:spPr>
      </p:sp>
      <p:sp>
        <p:nvSpPr>
          <p:cNvPr id="10" name="Text 7"/>
          <p:cNvSpPr txBox="1"/>
          <p:nvPr/>
        </p:nvSpPr>
        <p:spPr>
          <a:xfrm>
            <a:off x="8247888" y="2121408"/>
            <a:ext cx="3193999" cy="234696"/>
          </a:xfrm>
          <a:prstGeom prst="rect">
            <a:avLst/>
          </a:prstGeom>
          <a:noFill/>
          <a:ln/>
        </p:spPr>
        <p:txBody>
          <a:bodyPr wrap="square" lIns="0" tIns="0" rIns="0" bIns="0" rtlCol="0" anchor="t"/>
          <a:lstStyle/>
          <a:p>
            <a:pPr indent="0" marL="0">
              <a:buNone/>
            </a:pPr>
            <a:r>
              <a:rPr lang="en-US" sz="1400" dirty="0">
                <a:solidFill>
                  <a:schemeClr val="tx1"/>
                </a:solidFill>
              </a:rPr>
              <a:t>发现问题 → 设计 → 搭建</a:t>
            </a:r>
            <a:endParaRPr lang="en-US" sz="1400" dirty="0"/>
          </a:p>
        </p:txBody>
      </p:sp>
      <p:sp>
        <p:nvSpPr>
          <p:cNvPr id="11" name="Shape 8"/>
          <p:cNvSpPr/>
          <p:nvPr/>
        </p:nvSpPr>
        <p:spPr>
          <a:xfrm>
            <a:off x="7973568" y="2493264"/>
            <a:ext cx="128016" cy="128016"/>
          </a:xfrm>
          <a:prstGeom prst="ellipse">
            <a:avLst/>
          </a:prstGeom>
          <a:solidFill>
            <a:schemeClr val="accent2"/>
          </a:solidFill>
          <a:ln/>
        </p:spPr>
      </p:sp>
      <p:sp>
        <p:nvSpPr>
          <p:cNvPr id="12" name="Text 9"/>
          <p:cNvSpPr txBox="1"/>
          <p:nvPr/>
        </p:nvSpPr>
        <p:spPr>
          <a:xfrm>
            <a:off x="8247888" y="2429256"/>
            <a:ext cx="3193999" cy="234696"/>
          </a:xfrm>
          <a:prstGeom prst="rect">
            <a:avLst/>
          </a:prstGeom>
          <a:noFill/>
          <a:ln/>
        </p:spPr>
        <p:txBody>
          <a:bodyPr wrap="square" lIns="0" tIns="0" rIns="0" bIns="0" rtlCol="0" anchor="t"/>
          <a:lstStyle/>
          <a:p>
            <a:pPr indent="0" marL="0">
              <a:buNone/>
            </a:pPr>
            <a:r>
              <a:rPr lang="en-US" sz="1400" dirty="0">
                <a:solidFill>
                  <a:schemeClr val="tx1"/>
                </a:solidFill>
              </a:rPr>
              <a:t>编程 → 测试 → 改进，再回到开头</a:t>
            </a:r>
            <a:endParaRPr lang="en-US" sz="1400" dirty="0"/>
          </a:p>
        </p:txBody>
      </p:sp>
      <p:sp>
        <p:nvSpPr>
          <p:cNvPr id="13" name="Shape 10"/>
          <p:cNvSpPr/>
          <p:nvPr/>
        </p:nvSpPr>
        <p:spPr>
          <a:xfrm>
            <a:off x="7973568" y="2801112"/>
            <a:ext cx="128016" cy="128016"/>
          </a:xfrm>
          <a:prstGeom prst="ellipse">
            <a:avLst/>
          </a:prstGeom>
          <a:solidFill>
            <a:schemeClr val="accent2"/>
          </a:solidFill>
          <a:ln/>
        </p:spPr>
      </p:sp>
      <p:sp>
        <p:nvSpPr>
          <p:cNvPr id="14" name="Text 11"/>
          <p:cNvSpPr txBox="1"/>
          <p:nvPr/>
        </p:nvSpPr>
        <p:spPr>
          <a:xfrm>
            <a:off x="8247888" y="2737104"/>
            <a:ext cx="3193999" cy="469392"/>
          </a:xfrm>
          <a:prstGeom prst="rect">
            <a:avLst/>
          </a:prstGeom>
          <a:noFill/>
          <a:ln/>
        </p:spPr>
        <p:txBody>
          <a:bodyPr wrap="square" lIns="0" tIns="0" rIns="0" bIns="0" rtlCol="0" anchor="t"/>
          <a:lstStyle/>
          <a:p>
            <a:pPr indent="0" marL="0">
              <a:buNone/>
            </a:pPr>
            <a:r>
              <a:rPr lang="en-US" sz="1400" dirty="0">
                <a:solidFill>
                  <a:schemeClr val="tx1"/>
                </a:solidFill>
              </a:rPr>
              <a:t>每一步都想一想：安全吗？会侵犯隐私吗？</a:t>
            </a:r>
            <a:endParaRPr lang="en-US" sz="1400" dirty="0"/>
          </a:p>
        </p:txBody>
      </p:sp>
      <p:sp>
        <p:nvSpPr>
          <p:cNvPr id="15" name="Shape 12"/>
          <p:cNvSpPr/>
          <p:nvPr/>
        </p:nvSpPr>
        <p:spPr>
          <a:xfrm>
            <a:off x="7973568" y="3343656"/>
            <a:ext cx="128016" cy="128016"/>
          </a:xfrm>
          <a:prstGeom prst="ellipse">
            <a:avLst/>
          </a:prstGeom>
          <a:solidFill>
            <a:schemeClr val="accent2"/>
          </a:solidFill>
          <a:ln/>
        </p:spPr>
      </p:sp>
      <p:sp>
        <p:nvSpPr>
          <p:cNvPr id="16" name="Text 13"/>
          <p:cNvSpPr txBox="1"/>
          <p:nvPr/>
        </p:nvSpPr>
        <p:spPr>
          <a:xfrm>
            <a:off x="8247888" y="3279648"/>
            <a:ext cx="3193999" cy="234696"/>
          </a:xfrm>
          <a:prstGeom prst="rect">
            <a:avLst/>
          </a:prstGeom>
          <a:noFill/>
          <a:ln/>
        </p:spPr>
        <p:txBody>
          <a:bodyPr wrap="square" lIns="0" tIns="0" rIns="0" bIns="0" rtlCol="0" anchor="t"/>
          <a:lstStyle/>
          <a:p>
            <a:pPr indent="0" marL="0">
              <a:buNone/>
            </a:pPr>
            <a:r>
              <a:rPr lang="en-US" sz="1400" dirty="0">
                <a:solidFill>
                  <a:schemeClr val="tx1"/>
                </a:solidFill>
              </a:rPr>
              <a:t>使用电池盒低压供电，不接市电</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我是机器人设计师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设计我的帮手机器人</a:t>
            </a:r>
            <a:endParaRPr lang="en-US" sz="3600" dirty="0"/>
          </a:p>
        </p:txBody>
      </p:sp>
      <p:sp>
        <p:nvSpPr>
          <p:cNvPr id="5" name="Shape 3"/>
          <p:cNvSpPr/>
          <p:nvPr/>
        </p:nvSpPr>
        <p:spPr>
          <a:xfrm>
            <a:off x="548640" y="1481328"/>
            <a:ext cx="5303520" cy="2624328"/>
          </a:xfrm>
          <a:prstGeom prst="roundRect">
            <a:avLst>
              <a:gd name="adj" fmla="val 418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4901184" cy="347472"/>
          </a:xfrm>
          <a:prstGeom prst="rect">
            <a:avLst/>
          </a:prstGeom>
          <a:noFill/>
          <a:ln/>
        </p:spPr>
        <p:txBody>
          <a:bodyPr wrap="square" lIns="0" tIns="0" rIns="0" bIns="0" rtlCol="0" anchor="t"/>
          <a:lstStyle/>
          <a:p>
            <a:pPr indent="0" marL="0">
              <a:buNone/>
            </a:pPr>
            <a:r>
              <a:rPr lang="en-US" sz="1700" b="1" dirty="0">
                <a:solidFill>
                  <a:schemeClr val="accent3"/>
                </a:solidFill>
              </a:rPr>
              <a:t>互动⑦ 小组设计（45分钟）</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398264" cy="384048"/>
          </a:xfrm>
          <a:prstGeom prst="rect">
            <a:avLst/>
          </a:prstGeom>
          <a:noFill/>
          <a:ln/>
        </p:spPr>
        <p:txBody>
          <a:bodyPr wrap="square" lIns="0" tIns="0" rIns="0" bIns="0" rtlCol="0" anchor="t"/>
          <a:lstStyle/>
          <a:p>
            <a:pPr indent="0" marL="0">
              <a:buNone/>
            </a:pPr>
            <a:r>
              <a:rPr lang="en-US" sz="1400" dirty="0">
                <a:solidFill>
                  <a:schemeClr val="tx1"/>
                </a:solidFill>
              </a:rPr>
              <a:t>选一个身边的真实问题，如提醒老人吃药</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398264" cy="384048"/>
          </a:xfrm>
          <a:prstGeom prst="rect">
            <a:avLst/>
          </a:prstGeom>
          <a:noFill/>
          <a:ln/>
        </p:spPr>
        <p:txBody>
          <a:bodyPr wrap="square" lIns="0" tIns="0" rIns="0" bIns="0" rtlCol="0" anchor="t"/>
          <a:lstStyle/>
          <a:p>
            <a:pPr indent="0" marL="0">
              <a:buNone/>
            </a:pPr>
            <a:r>
              <a:rPr lang="en-US" sz="1400" dirty="0">
                <a:solidFill>
                  <a:schemeClr val="tx1"/>
                </a:solidFill>
              </a:rPr>
              <a:t>画出机器人：用哪些传感器？怎样行动？</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398264" cy="384048"/>
          </a:xfrm>
          <a:prstGeom prst="rect">
            <a:avLst/>
          </a:prstGeom>
          <a:noFill/>
          <a:ln/>
        </p:spPr>
        <p:txBody>
          <a:bodyPr wrap="square" lIns="0" tIns="0" rIns="0" bIns="0" rtlCol="0" anchor="t"/>
          <a:lstStyle/>
          <a:p>
            <a:pPr indent="0" marL="0">
              <a:buNone/>
            </a:pPr>
            <a:r>
              <a:rPr lang="en-US" sz="1400" dirty="0">
                <a:solidFill>
                  <a:schemeClr val="tx1"/>
                </a:solidFill>
              </a:rPr>
              <a:t>写下安全和隐私措施</a:t>
            </a:r>
            <a:endParaRPr lang="en-US" sz="1400" dirty="0"/>
          </a:p>
        </p:txBody>
      </p:sp>
      <p:sp>
        <p:nvSpPr>
          <p:cNvPr id="16" name="Shape 14"/>
          <p:cNvSpPr/>
          <p:nvPr/>
        </p:nvSpPr>
        <p:spPr>
          <a:xfrm>
            <a:off x="749808" y="3547872"/>
            <a:ext cx="347472" cy="347472"/>
          </a:xfrm>
          <a:prstGeom prst="ellipse">
            <a:avLst/>
          </a:prstGeom>
          <a:solidFill>
            <a:schemeClr val="accent2"/>
          </a:solidFill>
          <a:ln/>
        </p:spPr>
      </p:sp>
      <p:sp>
        <p:nvSpPr>
          <p:cNvPr id="17" name="Text 15"/>
          <p:cNvSpPr txBox="1"/>
          <p:nvPr/>
        </p:nvSpPr>
        <p:spPr>
          <a:xfrm>
            <a:off x="749808" y="35478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584448"/>
            <a:ext cx="4398264" cy="384048"/>
          </a:xfrm>
          <a:prstGeom prst="rect">
            <a:avLst/>
          </a:prstGeom>
          <a:noFill/>
          <a:ln/>
        </p:spPr>
        <p:txBody>
          <a:bodyPr wrap="square" lIns="0" tIns="0" rIns="0" bIns="0" rtlCol="0" anchor="t"/>
          <a:lstStyle/>
          <a:p>
            <a:pPr indent="0" marL="0">
              <a:buNone/>
            </a:pPr>
            <a:r>
              <a:rPr lang="en-US" sz="1400" dirty="0">
                <a:solidFill>
                  <a:schemeClr val="tx1"/>
                </a:solidFill>
              </a:rPr>
              <a:t>每组3分钟展示</a:t>
            </a:r>
            <a:endParaRPr lang="en-US" sz="1400" dirty="0"/>
          </a:p>
        </p:txBody>
      </p:sp>
      <p:sp>
        <p:nvSpPr>
          <p:cNvPr id="19" name="Shape 17"/>
          <p:cNvSpPr/>
          <p:nvPr/>
        </p:nvSpPr>
        <p:spPr>
          <a:xfrm>
            <a:off x="521208" y="4366260"/>
            <a:ext cx="713232" cy="713232"/>
          </a:xfrm>
          <a:prstGeom prst="ellipse">
            <a:avLst/>
          </a:prstGeom>
          <a:solidFill>
            <a:srgbClr val="FFFFFF"/>
          </a:solidFill>
          <a:ln w="25400">
            <a:solidFill>
              <a:srgbClr val="1F55C9"/>
            </a:solidFill>
            <a:prstDash val="solid"/>
          </a:ln>
        </p:spPr>
      </p:sp>
      <p:pic>
        <p:nvPicPr>
          <p:cNvPr id="20" name="Image 0" descr="比特">    </p:cNvPr>
          <p:cNvPicPr>
            <a:picLocks noChangeAspect="1"/>
          </p:cNvPicPr>
          <p:nvPr/>
        </p:nvPicPr>
        <p:blipFill>
          <a:blip r:embed="rId1"/>
          <a:stretch>
            <a:fillRect/>
          </a:stretch>
        </p:blipFill>
        <p:spPr>
          <a:xfrm>
            <a:off x="548640" y="4393692"/>
            <a:ext cx="658368" cy="658368"/>
          </a:xfrm>
          <a:prstGeom prst="ellipse">
            <a:avLst/>
          </a:prstGeom>
        </p:spPr>
      </p:pic>
      <p:sp>
        <p:nvSpPr>
          <p:cNvPr id="21" name="Shape 18"/>
          <p:cNvSpPr/>
          <p:nvPr/>
        </p:nvSpPr>
        <p:spPr>
          <a:xfrm rot="16200000">
            <a:off x="1243584" y="4622292"/>
            <a:ext cx="219456" cy="182880"/>
          </a:xfrm>
          <a:prstGeom prst="triangle">
            <a:avLst/>
          </a:prstGeom>
          <a:solidFill>
            <a:srgbClr val="FFFFFF"/>
          </a:solidFill>
          <a:ln/>
        </p:spPr>
      </p:sp>
      <p:sp>
        <p:nvSpPr>
          <p:cNvPr id="22" name="Shape 19"/>
          <p:cNvSpPr/>
          <p:nvPr/>
        </p:nvSpPr>
        <p:spPr>
          <a:xfrm>
            <a:off x="1408176" y="4334256"/>
            <a:ext cx="444398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334256"/>
            <a:ext cx="4224528"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设计里不收集别人的个人信息哦！</a:t>
            </a:r>
            <a:endParaRPr lang="en-US" sz="1400" dirty="0"/>
          </a:p>
        </p:txBody>
      </p:sp>
      <p:sp>
        <p:nvSpPr>
          <p:cNvPr id="24" name="Shape 21"/>
          <p:cNvSpPr/>
          <p:nvPr/>
        </p:nvSpPr>
        <p:spPr>
          <a:xfrm>
            <a:off x="6172200" y="1481328"/>
            <a:ext cx="5470855" cy="4242816"/>
          </a:xfrm>
          <a:prstGeom prst="roundRect">
            <a:avLst>
              <a:gd name="adj" fmla="val 2586"/>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5" name="Text 22"/>
          <p:cNvSpPr txBox="1"/>
          <p:nvPr/>
        </p:nvSpPr>
        <p:spPr>
          <a:xfrm>
            <a:off x="6373368" y="1682496"/>
            <a:ext cx="5068519" cy="347472"/>
          </a:xfrm>
          <a:prstGeom prst="rect">
            <a:avLst/>
          </a:prstGeom>
          <a:noFill/>
          <a:ln/>
        </p:spPr>
        <p:txBody>
          <a:bodyPr wrap="square" lIns="0" tIns="0" rIns="0" bIns="0" rtlCol="0" anchor="t"/>
          <a:lstStyle/>
          <a:p>
            <a:pPr indent="0" marL="0">
              <a:buNone/>
            </a:pPr>
            <a:r>
              <a:rPr lang="en-US" sz="1700" b="1" dirty="0">
                <a:solidFill>
                  <a:schemeClr val="accent3"/>
                </a:solidFill>
              </a:rPr>
              <a:t>我的帮手机器人</a:t>
            </a:r>
            <a:endParaRPr lang="en-US" sz="1700" dirty="0"/>
          </a:p>
        </p:txBody>
      </p:sp>
      <p:sp>
        <p:nvSpPr>
          <p:cNvPr id="26" name="Text 23"/>
          <p:cNvSpPr txBox="1"/>
          <p:nvPr/>
        </p:nvSpPr>
        <p:spPr>
          <a:xfrm>
            <a:off x="6373368" y="2139696"/>
            <a:ext cx="5068519" cy="274320"/>
          </a:xfrm>
          <a:prstGeom prst="rect">
            <a:avLst/>
          </a:prstGeom>
          <a:noFill/>
          <a:ln/>
        </p:spPr>
        <p:txBody>
          <a:bodyPr wrap="square" lIns="0" tIns="0" rIns="0" bIns="0" rtlCol="0" anchor="t"/>
          <a:lstStyle/>
          <a:p>
            <a:pPr indent="0" marL="0">
              <a:buNone/>
            </a:pPr>
            <a:r>
              <a:rPr lang="en-US" sz="1400" b="1" dirty="0">
                <a:solidFill>
                  <a:schemeClr val="tx1"/>
                </a:solidFill>
              </a:rPr>
              <a:t>要解决的问题：</a:t>
            </a:r>
            <a:endParaRPr lang="en-US" sz="1400" dirty="0"/>
          </a:p>
        </p:txBody>
      </p:sp>
      <p:sp>
        <p:nvSpPr>
          <p:cNvPr id="27" name="Shape 24"/>
          <p:cNvSpPr/>
          <p:nvPr/>
        </p:nvSpPr>
        <p:spPr>
          <a:xfrm>
            <a:off x="6373368" y="2615184"/>
            <a:ext cx="5068519" cy="0"/>
          </a:xfrm>
          <a:prstGeom prst="line">
            <a:avLst/>
          </a:prstGeom>
          <a:noFill/>
          <a:ln w="9525">
            <a:solidFill>
              <a:srgbClr val="5A6280"/>
            </a:solidFill>
            <a:prstDash val="sysDot"/>
          </a:ln>
        </p:spPr>
      </p:sp>
      <p:sp>
        <p:nvSpPr>
          <p:cNvPr id="28" name="Text 25"/>
          <p:cNvSpPr txBox="1"/>
          <p:nvPr/>
        </p:nvSpPr>
        <p:spPr>
          <a:xfrm>
            <a:off x="6373368" y="2706624"/>
            <a:ext cx="5068519" cy="274320"/>
          </a:xfrm>
          <a:prstGeom prst="rect">
            <a:avLst/>
          </a:prstGeom>
          <a:noFill/>
          <a:ln/>
        </p:spPr>
        <p:txBody>
          <a:bodyPr wrap="square" lIns="0" tIns="0" rIns="0" bIns="0" rtlCol="0" anchor="t"/>
          <a:lstStyle/>
          <a:p>
            <a:pPr indent="0" marL="0">
              <a:buNone/>
            </a:pPr>
            <a:r>
              <a:rPr lang="en-US" sz="1400" b="1" dirty="0">
                <a:solidFill>
                  <a:schemeClr val="tx1"/>
                </a:solidFill>
              </a:rPr>
              <a:t>感知：用哪些传感器？</a:t>
            </a:r>
            <a:endParaRPr lang="en-US" sz="1400" dirty="0"/>
          </a:p>
        </p:txBody>
      </p:sp>
      <p:sp>
        <p:nvSpPr>
          <p:cNvPr id="29" name="Shape 26"/>
          <p:cNvSpPr/>
          <p:nvPr/>
        </p:nvSpPr>
        <p:spPr>
          <a:xfrm>
            <a:off x="6373368" y="3182112"/>
            <a:ext cx="5068519" cy="0"/>
          </a:xfrm>
          <a:prstGeom prst="line">
            <a:avLst/>
          </a:prstGeom>
          <a:noFill/>
          <a:ln w="9525">
            <a:solidFill>
              <a:srgbClr val="5A6280"/>
            </a:solidFill>
            <a:prstDash val="sysDot"/>
          </a:ln>
        </p:spPr>
      </p:sp>
      <p:sp>
        <p:nvSpPr>
          <p:cNvPr id="30" name="Text 27"/>
          <p:cNvSpPr txBox="1"/>
          <p:nvPr/>
        </p:nvSpPr>
        <p:spPr>
          <a:xfrm>
            <a:off x="6373368" y="3273552"/>
            <a:ext cx="5068519" cy="274320"/>
          </a:xfrm>
          <a:prstGeom prst="rect">
            <a:avLst/>
          </a:prstGeom>
          <a:noFill/>
          <a:ln/>
        </p:spPr>
        <p:txBody>
          <a:bodyPr wrap="square" lIns="0" tIns="0" rIns="0" bIns="0" rtlCol="0" anchor="t"/>
          <a:lstStyle/>
          <a:p>
            <a:pPr indent="0" marL="0">
              <a:buNone/>
            </a:pPr>
            <a:r>
              <a:rPr lang="en-US" sz="1400" b="1" dirty="0">
                <a:solidFill>
                  <a:schemeClr val="tx1"/>
                </a:solidFill>
              </a:rPr>
              <a:t>决策：它怎样判断？谁来把关？</a:t>
            </a:r>
            <a:endParaRPr lang="en-US" sz="1400" dirty="0"/>
          </a:p>
        </p:txBody>
      </p:sp>
      <p:sp>
        <p:nvSpPr>
          <p:cNvPr id="31" name="Shape 28"/>
          <p:cNvSpPr/>
          <p:nvPr/>
        </p:nvSpPr>
        <p:spPr>
          <a:xfrm>
            <a:off x="6373368" y="3749040"/>
            <a:ext cx="5068519" cy="0"/>
          </a:xfrm>
          <a:prstGeom prst="line">
            <a:avLst/>
          </a:prstGeom>
          <a:noFill/>
          <a:ln w="9525">
            <a:solidFill>
              <a:srgbClr val="5A6280"/>
            </a:solidFill>
            <a:prstDash val="sysDot"/>
          </a:ln>
        </p:spPr>
      </p:sp>
      <p:sp>
        <p:nvSpPr>
          <p:cNvPr id="32" name="Text 29"/>
          <p:cNvSpPr txBox="1"/>
          <p:nvPr/>
        </p:nvSpPr>
        <p:spPr>
          <a:xfrm>
            <a:off x="6373368" y="3840480"/>
            <a:ext cx="5068519" cy="274320"/>
          </a:xfrm>
          <a:prstGeom prst="rect">
            <a:avLst/>
          </a:prstGeom>
          <a:noFill/>
          <a:ln/>
        </p:spPr>
        <p:txBody>
          <a:bodyPr wrap="square" lIns="0" tIns="0" rIns="0" bIns="0" rtlCol="0" anchor="t"/>
          <a:lstStyle/>
          <a:p>
            <a:pPr indent="0" marL="0">
              <a:buNone/>
            </a:pPr>
            <a:r>
              <a:rPr lang="en-US" sz="1400" b="1" dirty="0">
                <a:solidFill>
                  <a:schemeClr val="tx1"/>
                </a:solidFill>
              </a:rPr>
              <a:t>行动：轮子、机械手还是别的？</a:t>
            </a:r>
            <a:endParaRPr lang="en-US" sz="1400" dirty="0"/>
          </a:p>
        </p:txBody>
      </p:sp>
      <p:sp>
        <p:nvSpPr>
          <p:cNvPr id="33" name="Shape 30"/>
          <p:cNvSpPr/>
          <p:nvPr/>
        </p:nvSpPr>
        <p:spPr>
          <a:xfrm>
            <a:off x="6373368" y="4315968"/>
            <a:ext cx="5068519" cy="0"/>
          </a:xfrm>
          <a:prstGeom prst="line">
            <a:avLst/>
          </a:prstGeom>
          <a:noFill/>
          <a:ln w="9525">
            <a:solidFill>
              <a:srgbClr val="5A6280"/>
            </a:solidFill>
            <a:prstDash val="sysDot"/>
          </a:ln>
        </p:spPr>
      </p:sp>
      <p:sp>
        <p:nvSpPr>
          <p:cNvPr id="34" name="Text 31"/>
          <p:cNvSpPr txBox="1"/>
          <p:nvPr/>
        </p:nvSpPr>
        <p:spPr>
          <a:xfrm>
            <a:off x="6373368" y="4407408"/>
            <a:ext cx="5068519" cy="274320"/>
          </a:xfrm>
          <a:prstGeom prst="rect">
            <a:avLst/>
          </a:prstGeom>
          <a:noFill/>
          <a:ln/>
        </p:spPr>
        <p:txBody>
          <a:bodyPr wrap="square" lIns="0" tIns="0" rIns="0" bIns="0" rtlCol="0" anchor="t"/>
          <a:lstStyle/>
          <a:p>
            <a:pPr indent="0" marL="0">
              <a:buNone/>
            </a:pPr>
            <a:r>
              <a:rPr lang="en-US" sz="1400" b="1" dirty="0">
                <a:solidFill>
                  <a:schemeClr val="tx1"/>
                </a:solidFill>
              </a:rPr>
              <a:t>安全和隐私措施：</a:t>
            </a:r>
            <a:endParaRPr lang="en-US" sz="1400" dirty="0"/>
          </a:p>
        </p:txBody>
      </p:sp>
      <p:sp>
        <p:nvSpPr>
          <p:cNvPr id="35" name="Shape 32"/>
          <p:cNvSpPr/>
          <p:nvPr/>
        </p:nvSpPr>
        <p:spPr>
          <a:xfrm>
            <a:off x="6373368" y="4882896"/>
            <a:ext cx="5068519" cy="0"/>
          </a:xfrm>
          <a:prstGeom prst="line">
            <a:avLst/>
          </a:prstGeom>
          <a:noFill/>
          <a:ln w="9525">
            <a:solidFill>
              <a:srgbClr val="5A6280"/>
            </a:solidFill>
            <a:prstDash val="sysDot"/>
          </a:ln>
        </p:spPr>
      </p:sp>
      <p:sp>
        <p:nvSpPr>
          <p:cNvPr id="36" name="Text 33"/>
          <p:cNvSpPr txBox="1"/>
          <p:nvPr/>
        </p:nvSpPr>
        <p:spPr>
          <a:xfrm>
            <a:off x="6373368" y="4974336"/>
            <a:ext cx="5068519" cy="274320"/>
          </a:xfrm>
          <a:prstGeom prst="rect">
            <a:avLst/>
          </a:prstGeom>
          <a:noFill/>
          <a:ln/>
        </p:spPr>
        <p:txBody>
          <a:bodyPr wrap="square" lIns="0" tIns="0" rIns="0" bIns="0" rtlCol="0" anchor="t"/>
          <a:lstStyle/>
          <a:p>
            <a:pPr indent="0" marL="0">
              <a:buNone/>
            </a:pPr>
            <a:r>
              <a:rPr lang="en-US" sz="1400" b="1" dirty="0">
                <a:solidFill>
                  <a:schemeClr val="tx1"/>
                </a:solidFill>
              </a:rPr>
              <a:t>画一张草图 ✎</a:t>
            </a:r>
            <a:endParaRPr lang="en-US" sz="1400" dirty="0"/>
          </a:p>
        </p:txBody>
      </p:sp>
      <p:sp>
        <p:nvSpPr>
          <p:cNvPr id="37" name="Shape 34"/>
          <p:cNvSpPr/>
          <p:nvPr/>
        </p:nvSpPr>
        <p:spPr>
          <a:xfrm>
            <a:off x="6373368" y="5449824"/>
            <a:ext cx="5068519" cy="0"/>
          </a:xfrm>
          <a:prstGeom prst="line">
            <a:avLst/>
          </a:prstGeom>
          <a:noFill/>
          <a:ln w="9525">
            <a:solidFill>
              <a:srgbClr val="5A6280"/>
            </a:solidFill>
            <a:prstDash val="sysDot"/>
          </a:ln>
        </p:spPr>
      </p:sp>
      <p:sp>
        <p:nvSpPr>
          <p:cNvPr id="38" name="Shape 35"/>
          <p:cNvSpPr/>
          <p:nvPr/>
        </p:nvSpPr>
        <p:spPr>
          <a:xfrm>
            <a:off x="10180015" y="5934456"/>
            <a:ext cx="1131062" cy="329184"/>
          </a:xfrm>
          <a:prstGeom prst="roundRect">
            <a:avLst>
              <a:gd name="adj" fmla="val 50000"/>
            </a:avLst>
          </a:prstGeom>
          <a:solidFill>
            <a:schemeClr val="tx1"/>
          </a:solidFill>
          <a:ln/>
        </p:spPr>
      </p:sp>
      <p:sp>
        <p:nvSpPr>
          <p:cNvPr id="39" name="Text 36"/>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15 · 我是机器人设计师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这是机器人吗？</a:t>
            </a:r>
            <a:endParaRPr lang="en-US" sz="1400" dirty="0"/>
          </a:p>
          <a:p>
            <a:pPr indent="0" marL="0">
              <a:buNone/>
            </a:pPr>
            <a:r>
              <a:rPr lang="en-US" sz="1400" dirty="0">
                <a:solidFill>
                  <a:srgbClr val="5A6280"/>
                </a:solidFill>
              </a:rPr>
              <a:t>15分钟：用“感知、决策、行动”三问分类</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人体机器人接力</a:t>
            </a:r>
            <a:endParaRPr lang="en-US" sz="1400" dirty="0"/>
          </a:p>
          <a:p>
            <a:pPr indent="0" marL="0">
              <a:buNone/>
            </a:pPr>
            <a:r>
              <a:rPr lang="en-US" sz="1400" dirty="0">
                <a:solidFill>
                  <a:srgbClr val="5A6280"/>
                </a:solidFill>
              </a:rPr>
              <a:t>20分钟：体会信息延迟和误差</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纸上编程小机器人</a:t>
            </a:r>
            <a:endParaRPr lang="en-US" sz="1400" dirty="0"/>
          </a:p>
          <a:p>
            <a:pPr indent="0" marL="0">
              <a:buNone/>
            </a:pPr>
            <a:r>
              <a:rPr lang="en-US" sz="1400" dirty="0">
                <a:solidFill>
                  <a:srgbClr val="5A6280"/>
                </a:solidFill>
              </a:rPr>
              <a:t>30分钟：比较有无传感器的区别</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协作安全区演练</a:t>
            </a:r>
            <a:endParaRPr lang="en-US" sz="1400" dirty="0"/>
          </a:p>
          <a:p>
            <a:pPr indent="0" marL="0">
              <a:buNone/>
            </a:pPr>
            <a:r>
              <a:rPr lang="en-US" sz="1400" dirty="0">
                <a:solidFill>
                  <a:srgbClr val="5A6280"/>
                </a:solidFill>
              </a:rPr>
              <a:t>20分钟：急停和安全标准</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传感器侦探</a:t>
            </a:r>
            <a:endParaRPr lang="en-US" sz="1400" dirty="0"/>
          </a:p>
          <a:p>
            <a:pPr indent="0" marL="0">
              <a:buNone/>
            </a:pPr>
            <a:r>
              <a:rPr lang="en-US" sz="1400" dirty="0">
                <a:solidFill>
                  <a:srgbClr val="5A6280"/>
                </a:solidFill>
              </a:rPr>
              <a:t>30分钟：传感器为什么会出错</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micro:bit / 积木避障小车（可选）</a:t>
            </a:r>
            <a:endParaRPr lang="en-US" sz="1400" dirty="0"/>
          </a:p>
          <a:p>
            <a:pPr indent="0" marL="0">
              <a:buNone/>
            </a:pPr>
            <a:r>
              <a:rPr lang="en-US" sz="1400" dirty="0">
                <a:solidFill>
                  <a:srgbClr val="5A6280"/>
                </a:solidFill>
              </a:rPr>
              <a:t>90分钟：超声波传感器＋编程</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演示、试点还是商用？</a:t>
            </a:r>
            <a:endParaRPr lang="en-US" sz="1400" dirty="0"/>
          </a:p>
          <a:p>
            <a:pPr indent="0" marL="0">
              <a:buNone/>
            </a:pPr>
            <a:r>
              <a:rPr lang="en-US" sz="1400" dirty="0">
                <a:solidFill>
                  <a:srgbClr val="5A6280"/>
                </a:solidFill>
              </a:rPr>
              <a:t>20分钟：总结看科技新闻三问</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机器人伦理小法庭</a:t>
            </a:r>
            <a:endParaRPr lang="en-US" sz="1400" dirty="0"/>
          </a:p>
          <a:p>
            <a:pPr indent="0" marL="0">
              <a:buNone/>
            </a:pPr>
            <a:r>
              <a:rPr lang="en-US" sz="1400" dirty="0">
                <a:solidFill>
                  <a:srgbClr val="5A6280"/>
                </a:solidFill>
              </a:rPr>
              <a:t>40分钟：形成机器人使用公约</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安全约定：在空旷处慢走、老师看护；只用电池盒低压供电，不接市电；注意小零件；设计中不收集他人个人信息。</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机器人｜</a:t>
            </a:r>
            <a:pPr indent="0" marL="0">
              <a:buNone/>
            </a:pPr>
            <a:r>
              <a:rPr lang="en-US" sz="1400" dirty="0">
                <a:solidFill>
                  <a:srgbClr val="1B2140"/>
                </a:solidFill>
              </a:rPr>
              <a:t>能自己“看一看、想一想、动一动”的机器。</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感知—决策—行动｜</a:t>
            </a:r>
            <a:pPr indent="0" marL="0">
              <a:buNone/>
            </a:pPr>
            <a:r>
              <a:rPr lang="en-US" sz="1400" dirty="0">
                <a:solidFill>
                  <a:srgbClr val="1B2140"/>
                </a:solidFill>
              </a:rPr>
              <a:t>眼睛看、大脑想、手脚动。</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自主程度｜</a:t>
            </a:r>
            <a:pPr indent="0" marL="0">
              <a:buNone/>
            </a:pPr>
            <a:r>
              <a:rPr lang="en-US" sz="1400" dirty="0">
                <a:solidFill>
                  <a:srgbClr val="1B2140"/>
                </a:solidFill>
              </a:rPr>
              <a:t>从“遥控”到“自己做主”的一把尺子。</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自动机 / 自动人偶｜</a:t>
            </a:r>
            <a:pPr indent="0" marL="0">
              <a:buNone/>
            </a:pPr>
            <a:r>
              <a:rPr lang="en-US" sz="1400" dirty="0">
                <a:solidFill>
                  <a:srgbClr val="1B2140"/>
                </a:solidFill>
              </a:rPr>
              <a:t>上紧发条就会按固定动作表演的机械玩偶。</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工业机器人｜</a:t>
            </a:r>
            <a:pPr indent="0" marL="0">
              <a:buNone/>
            </a:pPr>
            <a:r>
              <a:rPr lang="en-US" sz="1400" dirty="0">
                <a:solidFill>
                  <a:srgbClr val="1B2140"/>
                </a:solidFill>
              </a:rPr>
              <a:t>工厂里不知疲倦的“铁手臂”。</a:t>
            </a:r>
            <a:endParaRPr lang="en-US" sz="1400" dirty="0"/>
          </a:p>
        </p:txBody>
      </p:sp>
      <p:sp>
        <p:nvSpPr>
          <p:cNvPr id="15" name="Shape 13"/>
          <p:cNvSpPr/>
          <p:nvPr/>
        </p:nvSpPr>
        <p:spPr>
          <a:xfrm>
            <a:off x="548640" y="5291328"/>
            <a:ext cx="3515258" cy="417576"/>
          </a:xfrm>
          <a:prstGeom prst="roundRect">
            <a:avLst>
              <a:gd name="adj" fmla="val 21898"/>
            </a:avLst>
          </a:prstGeom>
          <a:solidFill>
            <a:srgbClr val="FFFFFF"/>
          </a:solidFill>
          <a:ln w="9525">
            <a:solidFill>
              <a:srgbClr val="DCE2F2"/>
            </a:solidFill>
            <a:prstDash val="solid"/>
          </a:ln>
        </p:spPr>
      </p:sp>
      <p:sp>
        <p:nvSpPr>
          <p:cNvPr id="16" name="Text 14"/>
          <p:cNvSpPr txBox="1"/>
          <p:nvPr/>
        </p:nvSpPr>
        <p:spPr>
          <a:xfrm>
            <a:off x="685800" y="5382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传感器｜</a:t>
            </a:r>
            <a:pPr indent="0" marL="0">
              <a:buNone/>
            </a:pPr>
            <a:r>
              <a:rPr lang="en-US" sz="1400" dirty="0">
                <a:solidFill>
                  <a:srgbClr val="1B2140"/>
                </a:solidFill>
              </a:rPr>
              <a:t>机器人的眼睛、耳朵和皮肤。</a:t>
            </a:r>
            <a:endParaRPr lang="en-US" sz="1400" dirty="0"/>
          </a:p>
        </p:txBody>
      </p:sp>
      <p:sp>
        <p:nvSpPr>
          <p:cNvPr id="17" name="Shape 15"/>
          <p:cNvSpPr/>
          <p:nvPr/>
        </p:nvSpPr>
        <p:spPr>
          <a:xfrm>
            <a:off x="4338218" y="1481328"/>
            <a:ext cx="3515258" cy="417576"/>
          </a:xfrm>
          <a:prstGeom prst="roundRect">
            <a:avLst>
              <a:gd name="adj" fmla="val 21898"/>
            </a:avLst>
          </a:prstGeom>
          <a:solidFill>
            <a:srgbClr val="FFFFFF"/>
          </a:solidFill>
          <a:ln w="9525">
            <a:solidFill>
              <a:srgbClr val="DCE2F2"/>
            </a:solidFill>
            <a:prstDash val="solid"/>
          </a:ln>
        </p:spPr>
      </p:sp>
      <p:sp>
        <p:nvSpPr>
          <p:cNvPr id="18" name="Text 16"/>
          <p:cNvSpPr txBox="1"/>
          <p:nvPr/>
        </p:nvSpPr>
        <p:spPr>
          <a:xfrm>
            <a:off x="4475378" y="1572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摄像头 / 机器视觉｜</a:t>
            </a:r>
            <a:pPr indent="0" marL="0">
              <a:buNone/>
            </a:pPr>
            <a:r>
              <a:rPr lang="en-US" sz="1400" dirty="0">
                <a:solidFill>
                  <a:srgbClr val="1B2140"/>
                </a:solidFill>
              </a:rPr>
              <a:t>机器人的“眼睛”。</a:t>
            </a:r>
            <a:endParaRPr lang="en-US" sz="1400" dirty="0"/>
          </a:p>
        </p:txBody>
      </p:sp>
      <p:sp>
        <p:nvSpPr>
          <p:cNvPr id="19" name="Shape 17"/>
          <p:cNvSpPr/>
          <p:nvPr/>
        </p:nvSpPr>
        <p:spPr>
          <a:xfrm>
            <a:off x="4338218" y="2008632"/>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2100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激光雷达｜</a:t>
            </a:r>
            <a:pPr indent="0" marL="0">
              <a:buNone/>
            </a:pPr>
            <a:r>
              <a:rPr lang="en-US" sz="1400" dirty="0">
                <a:solidFill>
                  <a:srgbClr val="1B2140"/>
                </a:solidFill>
              </a:rPr>
              <a:t>不停向四周“扔”光点再数回来时间的测距尺。</a:t>
            </a:r>
            <a:endParaRPr lang="en-US" sz="1400" dirty="0"/>
          </a:p>
        </p:txBody>
      </p:sp>
      <p:sp>
        <p:nvSpPr>
          <p:cNvPr id="21" name="Shape 19"/>
          <p:cNvSpPr/>
          <p:nvPr/>
        </p:nvSpPr>
        <p:spPr>
          <a:xfrm>
            <a:off x="4338218" y="2770632"/>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2862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超声波传感器｜</a:t>
            </a:r>
            <a:pPr indent="0" marL="0">
              <a:buNone/>
            </a:pPr>
            <a:r>
              <a:rPr lang="en-US" sz="1400" dirty="0">
                <a:solidFill>
                  <a:srgbClr val="1B2140"/>
                </a:solidFill>
              </a:rPr>
              <a:t>像蝙蝠一样用声音测距离。</a:t>
            </a:r>
            <a:endParaRPr lang="en-US" sz="1400" dirty="0"/>
          </a:p>
        </p:txBody>
      </p:sp>
      <p:sp>
        <p:nvSpPr>
          <p:cNvPr id="23" name="Shape 21"/>
          <p:cNvSpPr/>
          <p:nvPr/>
        </p:nvSpPr>
        <p:spPr>
          <a:xfrm>
            <a:off x="4338218" y="3532632"/>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3624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力 / 触觉传感器｜</a:t>
            </a:r>
            <a:pPr indent="0" marL="0">
              <a:buNone/>
            </a:pPr>
            <a:r>
              <a:rPr lang="en-US" sz="1400" dirty="0">
                <a:solidFill>
                  <a:srgbClr val="1B2140"/>
                </a:solidFill>
              </a:rPr>
              <a:t>机器人的“皮肤”，知道捏得轻还是重。</a:t>
            </a:r>
            <a:endParaRPr lang="en-US" sz="1400" dirty="0"/>
          </a:p>
        </p:txBody>
      </p:sp>
      <p:sp>
        <p:nvSpPr>
          <p:cNvPr id="25" name="Shape 23"/>
          <p:cNvSpPr/>
          <p:nvPr/>
        </p:nvSpPr>
        <p:spPr>
          <a:xfrm>
            <a:off x="4338218" y="4294632"/>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4475378" y="4386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陀螺仪与加速度计｜</a:t>
            </a:r>
            <a:pPr indent="0" marL="0">
              <a:buNone/>
            </a:pPr>
            <a:r>
              <a:rPr lang="en-US" sz="1400" dirty="0">
                <a:solidFill>
                  <a:srgbClr val="1B2140"/>
                </a:solidFill>
              </a:rPr>
              <a:t>机器人的“平衡感”。</a:t>
            </a:r>
            <a:endParaRPr lang="en-US" sz="1400" dirty="0"/>
          </a:p>
        </p:txBody>
      </p:sp>
      <p:sp>
        <p:nvSpPr>
          <p:cNvPr id="27" name="Shape 25"/>
          <p:cNvSpPr/>
          <p:nvPr/>
        </p:nvSpPr>
        <p:spPr>
          <a:xfrm>
            <a:off x="4338218" y="5056632"/>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4475378" y="5148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编码器｜</a:t>
            </a:r>
            <a:pPr indent="0" marL="0">
              <a:buNone/>
            </a:pPr>
            <a:r>
              <a:rPr lang="en-US" sz="1400" dirty="0">
                <a:solidFill>
                  <a:srgbClr val="1B2140"/>
                </a:solidFill>
              </a:rPr>
              <a:t>记住每个关节转了多少圈的小计数器。</a:t>
            </a:r>
            <a:endParaRPr lang="en-US" sz="1400" dirty="0"/>
          </a:p>
        </p:txBody>
      </p:sp>
      <p:sp>
        <p:nvSpPr>
          <p:cNvPr id="29" name="Shape 27"/>
          <p:cNvSpPr/>
          <p:nvPr/>
        </p:nvSpPr>
        <p:spPr>
          <a:xfrm>
            <a:off x="8127797" y="1481328"/>
            <a:ext cx="3515258" cy="417576"/>
          </a:xfrm>
          <a:prstGeom prst="roundRect">
            <a:avLst>
              <a:gd name="adj" fmla="val 21898"/>
            </a:avLst>
          </a:prstGeom>
          <a:solidFill>
            <a:srgbClr val="FFFFFF"/>
          </a:solidFill>
          <a:ln w="9525">
            <a:solidFill>
              <a:srgbClr val="DCE2F2"/>
            </a:solidFill>
            <a:prstDash val="solid"/>
          </a:ln>
        </p:spPr>
      </p:sp>
      <p:sp>
        <p:nvSpPr>
          <p:cNvPr id="30" name="Text 28"/>
          <p:cNvSpPr txBox="1"/>
          <p:nvPr/>
        </p:nvSpPr>
        <p:spPr>
          <a:xfrm>
            <a:off x="8264957" y="1572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执行器｜</a:t>
            </a:r>
            <a:pPr indent="0" marL="0">
              <a:buNone/>
            </a:pPr>
            <a:r>
              <a:rPr lang="en-US" sz="1400" dirty="0">
                <a:solidFill>
                  <a:srgbClr val="1B2140"/>
                </a:solidFill>
              </a:rPr>
              <a:t>机器人的“肌肉”。</a:t>
            </a:r>
            <a:endParaRPr lang="en-US" sz="1400" dirty="0"/>
          </a:p>
        </p:txBody>
      </p:sp>
      <p:sp>
        <p:nvSpPr>
          <p:cNvPr id="31" name="Shape 29"/>
          <p:cNvSpPr/>
          <p:nvPr/>
        </p:nvSpPr>
        <p:spPr>
          <a:xfrm>
            <a:off x="8127797" y="2008632"/>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2100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电机与减速器｜</a:t>
            </a:r>
            <a:pPr indent="0" marL="0">
              <a:buNone/>
            </a:pPr>
            <a:r>
              <a:rPr lang="en-US" sz="1400" dirty="0">
                <a:solidFill>
                  <a:srgbClr val="1B2140"/>
                </a:solidFill>
              </a:rPr>
              <a:t>电机是转得飞快的小陀螺，减速器把它变成慢而有力的转动。</a:t>
            </a:r>
            <a:endParaRPr lang="en-US" sz="1400" dirty="0"/>
          </a:p>
        </p:txBody>
      </p:sp>
      <p:sp>
        <p:nvSpPr>
          <p:cNvPr id="33" name="Shape 31"/>
          <p:cNvSpPr/>
          <p:nvPr/>
        </p:nvSpPr>
        <p:spPr>
          <a:xfrm>
            <a:off x="8127797" y="2770632"/>
            <a:ext cx="3515258" cy="417576"/>
          </a:xfrm>
          <a:prstGeom prst="roundRect">
            <a:avLst>
              <a:gd name="adj" fmla="val 21898"/>
            </a:avLst>
          </a:prstGeom>
          <a:solidFill>
            <a:srgbClr val="FFFFFF"/>
          </a:solidFill>
          <a:ln w="9525">
            <a:solidFill>
              <a:srgbClr val="DCE2F2"/>
            </a:solidFill>
            <a:prstDash val="solid"/>
          </a:ln>
        </p:spPr>
      </p:sp>
      <p:sp>
        <p:nvSpPr>
          <p:cNvPr id="34" name="Text 32"/>
          <p:cNvSpPr txBox="1"/>
          <p:nvPr/>
        </p:nvSpPr>
        <p:spPr>
          <a:xfrm>
            <a:off x="8264957" y="2862072"/>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自由度｜</a:t>
            </a:r>
            <a:pPr indent="0" marL="0">
              <a:buNone/>
            </a:pPr>
            <a:r>
              <a:rPr lang="en-US" sz="1400" dirty="0">
                <a:solidFill>
                  <a:srgbClr val="1B2140"/>
                </a:solidFill>
              </a:rPr>
              <a:t>能独立活动的“关节数量”。</a:t>
            </a:r>
            <a:endParaRPr lang="en-US" sz="1400" dirty="0"/>
          </a:p>
        </p:txBody>
      </p:sp>
      <p:sp>
        <p:nvSpPr>
          <p:cNvPr id="35" name="Shape 33"/>
          <p:cNvSpPr/>
          <p:nvPr/>
        </p:nvSpPr>
        <p:spPr>
          <a:xfrm>
            <a:off x="8127797" y="3297936"/>
            <a:ext cx="3515258" cy="417576"/>
          </a:xfrm>
          <a:prstGeom prst="roundRect">
            <a:avLst>
              <a:gd name="adj" fmla="val 21898"/>
            </a:avLst>
          </a:prstGeom>
          <a:solidFill>
            <a:srgbClr val="FFFFFF"/>
          </a:solidFill>
          <a:ln w="9525">
            <a:solidFill>
              <a:srgbClr val="DCE2F2"/>
            </a:solidFill>
            <a:prstDash val="solid"/>
          </a:ln>
        </p:spPr>
      </p:sp>
      <p:sp>
        <p:nvSpPr>
          <p:cNvPr id="36" name="Text 34"/>
          <p:cNvSpPr txBox="1"/>
          <p:nvPr/>
        </p:nvSpPr>
        <p:spPr>
          <a:xfrm>
            <a:off x="8264957" y="3389376"/>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末端执行器｜</a:t>
            </a:r>
            <a:pPr indent="0" marL="0">
              <a:buNone/>
            </a:pPr>
            <a:r>
              <a:rPr lang="en-US" sz="1400" dirty="0">
                <a:solidFill>
                  <a:srgbClr val="1B2140"/>
                </a:solidFill>
              </a:rPr>
              <a:t>机械臂的“手”。</a:t>
            </a:r>
            <a:endParaRPr lang="en-US" sz="1400" dirty="0"/>
          </a:p>
        </p:txBody>
      </p:sp>
      <p:sp>
        <p:nvSpPr>
          <p:cNvPr id="37" name="Shape 35"/>
          <p:cNvSpPr/>
          <p:nvPr/>
        </p:nvSpPr>
        <p:spPr>
          <a:xfrm>
            <a:off x="8127797" y="3825240"/>
            <a:ext cx="3515258" cy="417576"/>
          </a:xfrm>
          <a:prstGeom prst="roundRect">
            <a:avLst>
              <a:gd name="adj" fmla="val 21898"/>
            </a:avLst>
          </a:prstGeom>
          <a:solidFill>
            <a:srgbClr val="FFFFFF"/>
          </a:solidFill>
          <a:ln w="9525">
            <a:solidFill>
              <a:srgbClr val="DCE2F2"/>
            </a:solidFill>
            <a:prstDash val="solid"/>
          </a:ln>
        </p:spPr>
      </p:sp>
      <p:sp>
        <p:nvSpPr>
          <p:cNvPr id="38" name="Text 36"/>
          <p:cNvSpPr txBox="1"/>
          <p:nvPr/>
        </p:nvSpPr>
        <p:spPr>
          <a:xfrm>
            <a:off x="8264957" y="3916680"/>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反馈控制｜</a:t>
            </a:r>
            <a:pPr indent="0" marL="0">
              <a:buNone/>
            </a:pPr>
            <a:r>
              <a:rPr lang="en-US" sz="1400" dirty="0">
                <a:solidFill>
                  <a:srgbClr val="1B2140"/>
                </a:solidFill>
              </a:rPr>
              <a:t>骑自行车时不停微调方向。</a:t>
            </a:r>
            <a:endParaRPr lang="en-US" sz="1400" dirty="0"/>
          </a:p>
        </p:txBody>
      </p:sp>
      <p:sp>
        <p:nvSpPr>
          <p:cNvPr id="39" name="Shape 37"/>
          <p:cNvSpPr/>
          <p:nvPr/>
        </p:nvSpPr>
        <p:spPr>
          <a:xfrm>
            <a:off x="8127797" y="4352544"/>
            <a:ext cx="3515258" cy="652272"/>
          </a:xfrm>
          <a:prstGeom prst="roundRect">
            <a:avLst>
              <a:gd name="adj" fmla="val 14019"/>
            </a:avLst>
          </a:prstGeom>
          <a:solidFill>
            <a:srgbClr val="FFFFFF"/>
          </a:solidFill>
          <a:ln w="9525">
            <a:solidFill>
              <a:srgbClr val="DCE2F2"/>
            </a:solidFill>
            <a:prstDash val="solid"/>
          </a:ln>
        </p:spPr>
      </p:sp>
      <p:sp>
        <p:nvSpPr>
          <p:cNvPr id="40" name="Text 38"/>
          <p:cNvSpPr txBox="1"/>
          <p:nvPr/>
        </p:nvSpPr>
        <p:spPr>
          <a:xfrm>
            <a:off x="8264957" y="4443984"/>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仿真训练｜</a:t>
            </a:r>
            <a:pPr indent="0" marL="0">
              <a:buNone/>
            </a:pPr>
            <a:r>
              <a:rPr lang="en-US" sz="1400" dirty="0">
                <a:solidFill>
                  <a:srgbClr val="1B2140"/>
                </a:solidFill>
              </a:rPr>
              <a:t>先在电子游戏里练习，再到真实世界上场。</a:t>
            </a:r>
            <a:endParaRPr lang="en-US" sz="1400" dirty="0"/>
          </a:p>
        </p:txBody>
      </p:sp>
      <p:sp>
        <p:nvSpPr>
          <p:cNvPr id="41" name="Text 39"/>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术语表（2/2）</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机器人基础模型 / 具身智能｜</a:t>
            </a:r>
            <a:pPr indent="0" marL="0">
              <a:buNone/>
            </a:pPr>
            <a:r>
              <a:rPr lang="en-US" sz="1400" dirty="0">
                <a:solidFill>
                  <a:srgbClr val="1B2140"/>
                </a:solidFill>
              </a:rPr>
              <a:t>给机器人装上“既能看懂、又能动手”的大脑。</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人形机器人｜</a:t>
            </a:r>
            <a:pPr indent="0" marL="0">
              <a:buNone/>
            </a:pPr>
            <a:r>
              <a:rPr lang="en-US" sz="1400" dirty="0">
                <a:solidFill>
                  <a:srgbClr val="1B2140"/>
                </a:solidFill>
              </a:rPr>
              <a:t>长得像人、能走能拿东西的机器。</a:t>
            </a:r>
            <a:endParaRPr lang="en-US" sz="1400" dirty="0"/>
          </a:p>
        </p:txBody>
      </p:sp>
      <p:sp>
        <p:nvSpPr>
          <p:cNvPr id="9" name="Shape 7"/>
          <p:cNvSpPr/>
          <p:nvPr/>
        </p:nvSpPr>
        <p:spPr>
          <a:xfrm>
            <a:off x="548640" y="3005328"/>
            <a:ext cx="3515258" cy="417576"/>
          </a:xfrm>
          <a:prstGeom prst="roundRect">
            <a:avLst>
              <a:gd name="adj" fmla="val 21898"/>
            </a:avLst>
          </a:prstGeom>
          <a:solidFill>
            <a:srgbClr val="FFFFFF"/>
          </a:solidFill>
          <a:ln w="9525">
            <a:solidFill>
              <a:srgbClr val="DCE2F2"/>
            </a:solidFill>
            <a:prstDash val="solid"/>
          </a:ln>
        </p:spPr>
      </p:sp>
      <p:sp>
        <p:nvSpPr>
          <p:cNvPr id="10" name="Text 8"/>
          <p:cNvSpPr txBox="1"/>
          <p:nvPr/>
        </p:nvSpPr>
        <p:spPr>
          <a:xfrm>
            <a:off x="685800" y="3096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四足机器人｜</a:t>
            </a:r>
            <a:pPr indent="0" marL="0">
              <a:buNone/>
            </a:pPr>
            <a:r>
              <a:rPr lang="en-US" sz="1400" dirty="0">
                <a:solidFill>
                  <a:srgbClr val="1B2140"/>
                </a:solidFill>
              </a:rPr>
              <a:t>四条腿的“机器狗”。</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服务机器人｜</a:t>
            </a:r>
            <a:pPr indent="0" marL="0">
              <a:buNone/>
            </a:pPr>
            <a:r>
              <a:rPr lang="en-US" sz="1400" dirty="0">
                <a:solidFill>
                  <a:srgbClr val="1B2140"/>
                </a:solidFill>
              </a:rPr>
              <a:t>在家里、商店、医院帮忙的机器人。</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手术机器人｜</a:t>
            </a:r>
            <a:pPr indent="0" marL="0">
              <a:buNone/>
            </a:pPr>
            <a:r>
              <a:rPr lang="en-US" sz="1400" dirty="0">
                <a:solidFill>
                  <a:srgbClr val="1B2140"/>
                </a:solidFill>
              </a:rPr>
              <a:t>医生手的“放大镜和稳定器”。</a:t>
            </a:r>
            <a:endParaRPr lang="en-US" sz="1400" dirty="0"/>
          </a:p>
        </p:txBody>
      </p:sp>
      <p:sp>
        <p:nvSpPr>
          <p:cNvPr id="15" name="Shape 13"/>
          <p:cNvSpPr/>
          <p:nvPr/>
        </p:nvSpPr>
        <p:spPr>
          <a:xfrm>
            <a:off x="548640" y="5056632"/>
            <a:ext cx="3515258" cy="417576"/>
          </a:xfrm>
          <a:prstGeom prst="roundRect">
            <a:avLst>
              <a:gd name="adj" fmla="val 21898"/>
            </a:avLst>
          </a:prstGeom>
          <a:solidFill>
            <a:srgbClr val="FFFFFF"/>
          </a:solidFill>
          <a:ln w="9525">
            <a:solidFill>
              <a:srgbClr val="DCE2F2"/>
            </a:solidFill>
            <a:prstDash val="solid"/>
          </a:ln>
        </p:spPr>
      </p:sp>
      <p:sp>
        <p:nvSpPr>
          <p:cNvPr id="16" name="Text 14"/>
          <p:cNvSpPr txBox="1"/>
          <p:nvPr/>
        </p:nvSpPr>
        <p:spPr>
          <a:xfrm>
            <a:off x="685800" y="5148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外骨骼｜</a:t>
            </a:r>
            <a:pPr indent="0" marL="0">
              <a:buNone/>
            </a:pPr>
            <a:r>
              <a:rPr lang="en-US" sz="1400" dirty="0">
                <a:solidFill>
                  <a:srgbClr val="1B2140"/>
                </a:solidFill>
              </a:rPr>
              <a:t>穿在身上的“机器助力服”。</a:t>
            </a:r>
            <a:endParaRPr lang="en-US" sz="1400" dirty="0"/>
          </a:p>
        </p:txBody>
      </p:sp>
      <p:sp>
        <p:nvSpPr>
          <p:cNvPr id="17" name="Shape 15"/>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火星车 / 月球车｜</a:t>
            </a:r>
            <a:pPr indent="0" marL="0">
              <a:buNone/>
            </a:pPr>
            <a:r>
              <a:rPr lang="en-US" sz="1400" dirty="0">
                <a:solidFill>
                  <a:srgbClr val="1B2140"/>
                </a:solidFill>
              </a:rPr>
              <a:t>替人类去外星球散步的科学小车。</a:t>
            </a:r>
            <a:endParaRPr lang="en-US" sz="1400" dirty="0"/>
          </a:p>
        </p:txBody>
      </p:sp>
      <p:sp>
        <p:nvSpPr>
          <p:cNvPr id="19" name="Shape 17"/>
          <p:cNvSpPr/>
          <p:nvPr/>
        </p:nvSpPr>
        <p:spPr>
          <a:xfrm>
            <a:off x="4338218" y="2243328"/>
            <a:ext cx="3515258" cy="417576"/>
          </a:xfrm>
          <a:prstGeom prst="roundRect">
            <a:avLst>
              <a:gd name="adj" fmla="val 21898"/>
            </a:avLst>
          </a:prstGeom>
          <a:solidFill>
            <a:srgbClr val="FFFFFF"/>
          </a:solidFill>
          <a:ln w="9525">
            <a:solidFill>
              <a:srgbClr val="DCE2F2"/>
            </a:solidFill>
            <a:prstDash val="solid"/>
          </a:ln>
        </p:spPr>
      </p:sp>
      <p:sp>
        <p:nvSpPr>
          <p:cNvPr id="20" name="Text 18"/>
          <p:cNvSpPr txBox="1"/>
          <p:nvPr/>
        </p:nvSpPr>
        <p:spPr>
          <a:xfrm>
            <a:off x="4475378" y="2334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潜水器｜</a:t>
            </a:r>
            <a:pPr indent="0" marL="0">
              <a:buNone/>
            </a:pPr>
            <a:r>
              <a:rPr lang="en-US" sz="1400" dirty="0">
                <a:solidFill>
                  <a:srgbClr val="1B2140"/>
                </a:solidFill>
              </a:rPr>
              <a:t>深海里的“探险潜艇”。</a:t>
            </a:r>
            <a:endParaRPr lang="en-US" sz="1400" dirty="0"/>
          </a:p>
        </p:txBody>
      </p:sp>
      <p:sp>
        <p:nvSpPr>
          <p:cNvPr id="21" name="Shape 19"/>
          <p:cNvSpPr/>
          <p:nvPr/>
        </p:nvSpPr>
        <p:spPr>
          <a:xfrm>
            <a:off x="4338218" y="2770632"/>
            <a:ext cx="3515258" cy="417576"/>
          </a:xfrm>
          <a:prstGeom prst="roundRect">
            <a:avLst>
              <a:gd name="adj" fmla="val 21898"/>
            </a:avLst>
          </a:prstGeom>
          <a:solidFill>
            <a:srgbClr val="FFFFFF"/>
          </a:solidFill>
          <a:ln w="9525">
            <a:solidFill>
              <a:srgbClr val="DCE2F2"/>
            </a:solidFill>
            <a:prstDash val="solid"/>
          </a:ln>
        </p:spPr>
      </p:sp>
      <p:sp>
        <p:nvSpPr>
          <p:cNvPr id="22" name="Text 20"/>
          <p:cNvSpPr txBox="1"/>
          <p:nvPr/>
        </p:nvSpPr>
        <p:spPr>
          <a:xfrm>
            <a:off x="4475378" y="2862072"/>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无人机｜</a:t>
            </a:r>
            <a:pPr indent="0" marL="0">
              <a:buNone/>
            </a:pPr>
            <a:r>
              <a:rPr lang="en-US" sz="1400" dirty="0">
                <a:solidFill>
                  <a:srgbClr val="1B2140"/>
                </a:solidFill>
              </a:rPr>
              <a:t>会自己飞的“空中小帮手”。</a:t>
            </a:r>
            <a:endParaRPr lang="en-US" sz="1400" dirty="0"/>
          </a:p>
        </p:txBody>
      </p:sp>
      <p:sp>
        <p:nvSpPr>
          <p:cNvPr id="23" name="Shape 21"/>
          <p:cNvSpPr/>
          <p:nvPr/>
        </p:nvSpPr>
        <p:spPr>
          <a:xfrm>
            <a:off x="4338218" y="3297936"/>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3389376"/>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协作机器人｜</a:t>
            </a:r>
            <a:pPr indent="0" marL="0">
              <a:buNone/>
            </a:pPr>
            <a:r>
              <a:rPr lang="en-US" sz="1400" dirty="0">
                <a:solidFill>
                  <a:srgbClr val="1B2140"/>
                </a:solidFill>
              </a:rPr>
              <a:t>和人并肩工作、懂得“礼让”的机械臂。</a:t>
            </a:r>
            <a:endParaRPr lang="en-US" sz="1400" dirty="0"/>
          </a:p>
        </p:txBody>
      </p:sp>
      <p:sp>
        <p:nvSpPr>
          <p:cNvPr id="25" name="Shape 23"/>
          <p:cNvSpPr/>
          <p:nvPr/>
        </p:nvSpPr>
        <p:spPr>
          <a:xfrm>
            <a:off x="4338218" y="4059936"/>
            <a:ext cx="3515258" cy="417576"/>
          </a:xfrm>
          <a:prstGeom prst="roundRect">
            <a:avLst>
              <a:gd name="adj" fmla="val 21898"/>
            </a:avLst>
          </a:prstGeom>
          <a:solidFill>
            <a:srgbClr val="FFFFFF"/>
          </a:solidFill>
          <a:ln w="9525">
            <a:solidFill>
              <a:srgbClr val="DCE2F2"/>
            </a:solidFill>
            <a:prstDash val="solid"/>
          </a:ln>
        </p:spPr>
      </p:sp>
      <p:sp>
        <p:nvSpPr>
          <p:cNvPr id="26" name="Text 24"/>
          <p:cNvSpPr txBox="1"/>
          <p:nvPr/>
        </p:nvSpPr>
        <p:spPr>
          <a:xfrm>
            <a:off x="4475378" y="4151376"/>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安全标准｜</a:t>
            </a:r>
            <a:pPr indent="0" marL="0">
              <a:buNone/>
            </a:pPr>
            <a:r>
              <a:rPr lang="en-US" sz="1400" dirty="0">
                <a:solidFill>
                  <a:srgbClr val="1B2140"/>
                </a:solidFill>
              </a:rPr>
              <a:t>机器人世界的“交通规则”。</a:t>
            </a:r>
            <a:endParaRPr lang="en-US" sz="1400" dirty="0"/>
          </a:p>
        </p:txBody>
      </p:sp>
      <p:sp>
        <p:nvSpPr>
          <p:cNvPr id="27" name="Shape 25"/>
          <p:cNvSpPr/>
          <p:nvPr/>
        </p:nvSpPr>
        <p:spPr>
          <a:xfrm>
            <a:off x="4338218" y="4587240"/>
            <a:ext cx="3515258" cy="417576"/>
          </a:xfrm>
          <a:prstGeom prst="roundRect">
            <a:avLst>
              <a:gd name="adj" fmla="val 21898"/>
            </a:avLst>
          </a:prstGeom>
          <a:solidFill>
            <a:srgbClr val="FFFFFF"/>
          </a:solidFill>
          <a:ln w="9525">
            <a:solidFill>
              <a:srgbClr val="DCE2F2"/>
            </a:solidFill>
            <a:prstDash val="solid"/>
          </a:ln>
        </p:spPr>
      </p:sp>
      <p:sp>
        <p:nvSpPr>
          <p:cNvPr id="28" name="Text 26"/>
          <p:cNvSpPr txBox="1"/>
          <p:nvPr/>
        </p:nvSpPr>
        <p:spPr>
          <a:xfrm>
            <a:off x="4475378" y="4678680"/>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急停按钮｜</a:t>
            </a:r>
            <a:pPr indent="0" marL="0">
              <a:buNone/>
            </a:pPr>
            <a:r>
              <a:rPr lang="en-US" sz="1400" dirty="0">
                <a:solidFill>
                  <a:srgbClr val="1B2140"/>
                </a:solidFill>
              </a:rPr>
              <a:t>红色的“马上停下”按钮。</a:t>
            </a:r>
            <a:endParaRPr lang="en-US" sz="1400" dirty="0"/>
          </a:p>
        </p:txBody>
      </p:sp>
      <p:sp>
        <p:nvSpPr>
          <p:cNvPr id="29" name="Shape 27"/>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机器人三定律｜</a:t>
            </a:r>
            <a:pPr indent="0" marL="0">
              <a:buNone/>
            </a:pPr>
            <a:r>
              <a:rPr lang="en-US" sz="1400" dirty="0">
                <a:solidFill>
                  <a:srgbClr val="1B2140"/>
                </a:solidFill>
              </a:rPr>
              <a:t>科幻小说里给机器人立的规矩。</a:t>
            </a:r>
            <a:endParaRPr lang="en-US" sz="1400" dirty="0"/>
          </a:p>
        </p:txBody>
      </p:sp>
      <p:sp>
        <p:nvSpPr>
          <p:cNvPr id="31" name="Shape 29"/>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机器人密度｜</a:t>
            </a:r>
            <a:pPr indent="0" marL="0">
              <a:buNone/>
            </a:pPr>
            <a:r>
              <a:rPr lang="en-US" sz="1400" dirty="0">
                <a:solidFill>
                  <a:srgbClr val="1B2140"/>
                </a:solidFill>
              </a:rPr>
              <a:t>每1万名工人身边有几台工业机器人。</a:t>
            </a:r>
            <a:endParaRPr lang="en-US" sz="1400" dirty="0"/>
          </a:p>
        </p:txBody>
      </p:sp>
      <p:sp>
        <p:nvSpPr>
          <p:cNvPr id="33" name="Text 31"/>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63 条，访问日期均为 2026-10-25；各条标题见备注。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MacTutor数学史档案｜</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https://mathshistory.st-andrews.ac.uk/Biographies/Heron/</a:t>
            </a:r>
            <a:endParaRPr lang="en-US" sz="1000" dirty="0"/>
          </a:p>
        </p:txBody>
      </p:sp>
      <p:sp>
        <p:nvSpPr>
          <p:cNvPr id="7" name="Text 5"/>
          <p:cNvSpPr txBox="1"/>
          <p:nvPr/>
        </p:nvSpPr>
        <p:spPr>
          <a:xfrm>
            <a:off x="548640" y="18775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维基文库｜</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https://zh.wikisource.org/wiki/%E5%88%97%E5%AD%90/%E6%B9%AF%E5%95%8F%E7%AF%87</a:t>
            </a:r>
            <a:endParaRPr lang="en-US" sz="1000" dirty="0"/>
          </a:p>
        </p:txBody>
      </p:sp>
      <p:sp>
        <p:nvSpPr>
          <p:cNvPr id="8" name="Text 6"/>
          <p:cNvSpPr txBox="1"/>
          <p:nvPr/>
        </p:nvSpPr>
        <p:spPr>
          <a:xfrm>
            <a:off x="548640" y="227685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维基文库｜</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https://zh.wikisource.org/wiki/%E4%B8%89%E5%9C%8B%E5%BF%97/%E5%8D%B735</a:t>
            </a:r>
            <a:endParaRPr lang="en-US" sz="1000" dirty="0"/>
          </a:p>
        </p:txBody>
      </p:sp>
      <p:sp>
        <p:nvSpPr>
          <p:cNvPr id="9" name="Text 7"/>
          <p:cNvSpPr txBox="1"/>
          <p:nvPr/>
        </p:nvSpPr>
        <p:spPr>
          <a:xfrm>
            <a:off x="548640" y="26761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瑞士资讯｜</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https://www.swissinfo.ch/eng/culture/trio-of-antique-robots-lure-visitors-to-neuch%c3%a2tel/2709464</a:t>
            </a:r>
            <a:endParaRPr lang="en-US" sz="1000" dirty="0"/>
          </a:p>
        </p:txBody>
      </p:sp>
      <p:sp>
        <p:nvSpPr>
          <p:cNvPr id="10" name="Text 8"/>
          <p:cNvSpPr txBox="1"/>
          <p:nvPr/>
        </p:nvSpPr>
        <p:spPr>
          <a:xfrm>
            <a:off x="548640" y="30754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捷克外交部｜</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https://mzv.gov.cz/losangeles/en/cultural_news_and_events/x100_year_ago_robot_was_born.html</a:t>
            </a:r>
            <a:endParaRPr lang="en-US" sz="1000" dirty="0"/>
          </a:p>
        </p:txBody>
      </p:sp>
      <p:sp>
        <p:nvSpPr>
          <p:cNvPr id="11" name="Text 9"/>
          <p:cNvSpPr txBox="1"/>
          <p:nvPr/>
        </p:nvSpPr>
        <p:spPr>
          <a:xfrm>
            <a:off x="548640" y="34747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科幻百科全书SFE｜</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https://sf-encyclopedia.com/entry/laws_of_robotics</a:t>
            </a:r>
            <a:endParaRPr lang="en-US" sz="1000" dirty="0"/>
          </a:p>
        </p:txBody>
      </p:sp>
      <p:sp>
        <p:nvSpPr>
          <p:cNvPr id="12" name="Text 10"/>
          <p:cNvSpPr txBox="1"/>
          <p:nvPr/>
        </p:nvSpPr>
        <p:spPr>
          <a:xfrm>
            <a:off x="548640" y="37063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Google Patents｜</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https://patents.google.com/patent/US2988237A/en</a:t>
            </a:r>
            <a:endParaRPr lang="en-US" sz="1000" dirty="0"/>
          </a:p>
        </p:txBody>
      </p:sp>
      <p:sp>
        <p:nvSpPr>
          <p:cNvPr id="13" name="Text 11"/>
          <p:cNvSpPr txBox="1"/>
          <p:nvPr/>
        </p:nvSpPr>
        <p:spPr>
          <a:xfrm>
            <a:off x="548640" y="39380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美国国家发明家名人堂｜</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https://invent.org/inductees/george-devol</a:t>
            </a:r>
            <a:endParaRPr lang="en-US" sz="1000" dirty="0"/>
          </a:p>
        </p:txBody>
      </p:sp>
      <p:sp>
        <p:nvSpPr>
          <p:cNvPr id="14" name="Text 12"/>
          <p:cNvSpPr txBox="1"/>
          <p:nvPr/>
        </p:nvSpPr>
        <p:spPr>
          <a:xfrm>
            <a:off x="548640" y="416966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Robohub｜</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https://robohub.org/father-of-robotics-joseph-f-engelberger-dies-at-age-90</a:t>
            </a:r>
            <a:endParaRPr lang="en-US" sz="1000" dirty="0"/>
          </a:p>
        </p:txBody>
      </p:sp>
      <p:sp>
        <p:nvSpPr>
          <p:cNvPr id="15" name="Text 13"/>
          <p:cNvSpPr txBox="1"/>
          <p:nvPr/>
        </p:nvSpPr>
        <p:spPr>
          <a:xfrm>
            <a:off x="548640" y="456895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SRI International｜</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https://www.sri.com/case-study/the-man-the-myth-the-legend-meet-shakey-the-robot-the-worlds-first-ai-based-robot/</a:t>
            </a:r>
            <a:endParaRPr lang="en-US" sz="1000" dirty="0"/>
          </a:p>
        </p:txBody>
      </p:sp>
      <p:sp>
        <p:nvSpPr>
          <p:cNvPr id="16" name="Text 14"/>
          <p:cNvSpPr txBox="1"/>
          <p:nvPr/>
        </p:nvSpPr>
        <p:spPr>
          <a:xfrm>
            <a:off x="548640" y="496824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川崎机器人｜</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https://kawasakirobotics.com/uploads/sites/2/2026/04/260416_Kawasaki_Robotics_Book_JP.pdf</a:t>
            </a:r>
            <a:endParaRPr lang="en-US" sz="1000" dirty="0"/>
          </a:p>
        </p:txBody>
      </p:sp>
      <p:sp>
        <p:nvSpPr>
          <p:cNvPr id="17" name="Text 15"/>
          <p:cNvSpPr txBox="1"/>
          <p:nvPr/>
        </p:nvSpPr>
        <p:spPr>
          <a:xfrm>
            <a:off x="548640" y="53675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早稻田大学｜</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https://www.waseda.jp/top/en/?p=88080</a:t>
            </a:r>
            <a:endParaRPr lang="en-US" sz="1000" dirty="0"/>
          </a:p>
        </p:txBody>
      </p:sp>
      <p:sp>
        <p:nvSpPr>
          <p:cNvPr id="18" name="Text 16"/>
          <p:cNvSpPr txBox="1"/>
          <p:nvPr/>
        </p:nvSpPr>
        <p:spPr>
          <a:xfrm>
            <a:off x="548640" y="559917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维基百科｜</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https://en.wikipedia.org/wiki/Programmable_Universal_Machine_for_Assembly</a:t>
            </a:r>
            <a:endParaRPr lang="en-US" sz="1000" dirty="0"/>
          </a:p>
        </p:txBody>
      </p:sp>
      <p:sp>
        <p:nvSpPr>
          <p:cNvPr id="19" name="Text 17"/>
          <p:cNvSpPr txBox="1"/>
          <p:nvPr/>
        </p:nvSpPr>
        <p:spPr>
          <a:xfrm>
            <a:off x="548640" y="59984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日刊工业新闻｜</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https://newswitch.jp/p/39252</a:t>
            </a:r>
            <a:endParaRPr lang="en-US" sz="1000" dirty="0"/>
          </a:p>
        </p:txBody>
      </p:sp>
      <p:sp>
        <p:nvSpPr>
          <p:cNvPr id="20" name="Text 18"/>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https://science.nasa.gov/mission/mars-pathfinder/</a:t>
            </a:r>
            <a:endParaRPr lang="en-US" sz="1000" dirty="0"/>
          </a:p>
        </p:txBody>
      </p:sp>
      <p:sp>
        <p:nvSpPr>
          <p:cNvPr id="21" name="Text 19"/>
          <p:cNvSpPr txBox="1"/>
          <p:nvPr/>
        </p:nvSpPr>
        <p:spPr>
          <a:xfrm>
            <a:off x="6255868" y="18775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直觉外科公司｜</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https://investor.intuitivesurgical.com/news-releases/news-release-details/intuitive-surgical-announces-second-quarter-results</a:t>
            </a:r>
            <a:endParaRPr lang="en-US" sz="1000" dirty="0"/>
          </a:p>
        </p:txBody>
      </p:sp>
      <p:sp>
        <p:nvSpPr>
          <p:cNvPr id="22" name="Text 20"/>
          <p:cNvSpPr txBox="1"/>
          <p:nvPr/>
        </p:nvSpPr>
        <p:spPr>
          <a:xfrm>
            <a:off x="6255868" y="227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本田｜</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https://global.honda/en/newsroom/news/2000/c001120b-eng.html</a:t>
            </a:r>
            <a:endParaRPr lang="en-US" sz="1000" dirty="0"/>
          </a:p>
        </p:txBody>
      </p:sp>
      <p:sp>
        <p:nvSpPr>
          <p:cNvPr id="23" name="Text 21"/>
          <p:cNvSpPr txBox="1"/>
          <p:nvPr/>
        </p:nvSpPr>
        <p:spPr>
          <a:xfrm>
            <a:off x="6255868" y="25085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iRobot｜</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https://media.irobot.com/2002-09-18-iRobot-Introduces-Roomba-Intelligent-FloorVac-The-First-Automatic-Floor-Cleaner-In-The-U-S</a:t>
            </a:r>
            <a:endParaRPr lang="en-US" sz="1000" dirty="0"/>
          </a:p>
        </p:txBody>
      </p:sp>
      <p:sp>
        <p:nvSpPr>
          <p:cNvPr id="24" name="Text 22"/>
          <p:cNvSpPr txBox="1"/>
          <p:nvPr/>
        </p:nvSpPr>
        <p:spPr>
          <a:xfrm>
            <a:off x="6255868" y="290779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https://science.nasa.gov/mission/mer-spirit/</a:t>
            </a:r>
            <a:endParaRPr lang="en-US" sz="1000" dirty="0"/>
          </a:p>
        </p:txBody>
      </p:sp>
      <p:sp>
        <p:nvSpPr>
          <p:cNvPr id="25" name="Text 23"/>
          <p:cNvSpPr txBox="1"/>
          <p:nvPr/>
        </p:nvSpPr>
        <p:spPr>
          <a:xfrm>
            <a:off x="6255868" y="313944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https://science.nasa.gov/mission/mer-opportunity/</a:t>
            </a:r>
            <a:endParaRPr lang="en-US" sz="1000" dirty="0"/>
          </a:p>
        </p:txBody>
      </p:sp>
      <p:sp>
        <p:nvSpPr>
          <p:cNvPr id="26" name="Text 24"/>
          <p:cNvSpPr txBox="1"/>
          <p:nvPr/>
        </p:nvSpPr>
        <p:spPr>
          <a:xfrm>
            <a:off x="6255868" y="337108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Asian Scientist｜</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https://www.asianscientist.com/2011/04/topnews/remote-controlled-robots-investigate-fukushima-nuclear-plant/</a:t>
            </a:r>
            <a:endParaRPr lang="en-US" sz="1000" dirty="0"/>
          </a:p>
        </p:txBody>
      </p:sp>
      <p:sp>
        <p:nvSpPr>
          <p:cNvPr id="27" name="Text 25"/>
          <p:cNvSpPr txBox="1"/>
          <p:nvPr/>
        </p:nvSpPr>
        <p:spPr>
          <a:xfrm>
            <a:off x="6255868" y="377037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美国证监会存档｜</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https://www.sec.gov/Archives/edgar/data/1018724/000119312512122135/d318297dex991.htm</a:t>
            </a:r>
            <a:endParaRPr lang="en-US" sz="1000" dirty="0"/>
          </a:p>
        </p:txBody>
      </p:sp>
      <p:sp>
        <p:nvSpPr>
          <p:cNvPr id="28" name="Text 26"/>
          <p:cNvSpPr txBox="1"/>
          <p:nvPr/>
        </p:nvSpPr>
        <p:spPr>
          <a:xfrm>
            <a:off x="6255868" y="41696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https://science.nasa.gov/mission/msl-curiosity/</a:t>
            </a:r>
            <a:endParaRPr lang="en-US" sz="1000" dirty="0"/>
          </a:p>
        </p:txBody>
      </p:sp>
      <p:sp>
        <p:nvSpPr>
          <p:cNvPr id="29" name="Text 27"/>
          <p:cNvSpPr txBox="1"/>
          <p:nvPr/>
        </p:nvSpPr>
        <p:spPr>
          <a:xfrm>
            <a:off x="6255868" y="44013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DARPA｜</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https://www.darpa.mil/about/innovation-timeline/atlas-robot-debut</a:t>
            </a:r>
            <a:endParaRPr lang="en-US" sz="1000" dirty="0"/>
          </a:p>
        </p:txBody>
      </p:sp>
      <p:sp>
        <p:nvSpPr>
          <p:cNvPr id="30" name="Text 28"/>
          <p:cNvSpPr txBox="1"/>
          <p:nvPr/>
        </p:nvSpPr>
        <p:spPr>
          <a:xfrm>
            <a:off x="6255868" y="46329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CBC｜</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https://amp.cbc.ca/lite/story/1.2465411</a:t>
            </a:r>
            <a:endParaRPr lang="en-US" sz="1000" dirty="0"/>
          </a:p>
        </p:txBody>
      </p:sp>
      <p:sp>
        <p:nvSpPr>
          <p:cNvPr id="31" name="Text 29"/>
          <p:cNvSpPr txBox="1"/>
          <p:nvPr/>
        </p:nvSpPr>
        <p:spPr>
          <a:xfrm>
            <a:off x="6255868" y="48646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人民日报（新浪转载）｜</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https://news.sina.com.cn/c/2012-06-28/050924671267.shtml</a:t>
            </a:r>
            <a:endParaRPr lang="en-US" sz="1000" dirty="0"/>
          </a:p>
        </p:txBody>
      </p:sp>
      <p:sp>
        <p:nvSpPr>
          <p:cNvPr id="32" name="Text 30"/>
          <p:cNvSpPr txBox="1"/>
          <p:nvPr/>
        </p:nvSpPr>
        <p:spPr>
          <a:xfrm>
            <a:off x="6255868" y="509625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中国日报双语新闻｜</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https://language.chinadaily.com.cn/a/202011/11/WS5fab5a73a31024ad0ba936d2.html</a:t>
            </a:r>
            <a:endParaRPr lang="en-US" sz="1000" dirty="0"/>
          </a:p>
        </p:txBody>
      </p:sp>
      <p:sp>
        <p:nvSpPr>
          <p:cNvPr id="33" name="Text 31"/>
          <p:cNvSpPr txBox="1"/>
          <p:nvPr/>
        </p:nvSpPr>
        <p:spPr>
          <a:xfrm>
            <a:off x="6255868" y="549554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https://science.nasa.gov/mission/mars-2020-perseverance/</a:t>
            </a:r>
            <a:endParaRPr lang="en-US" sz="1000" dirty="0"/>
          </a:p>
        </p:txBody>
      </p:sp>
      <p:sp>
        <p:nvSpPr>
          <p:cNvPr id="34" name="Text 32"/>
          <p:cNvSpPr txBox="1"/>
          <p:nvPr/>
        </p:nvSpPr>
        <p:spPr>
          <a:xfrm>
            <a:off x="6255868" y="572719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NASA｜</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https://www.nasa.gov/news-release/after-three-years-on-mars-nasas-ingenuity-helicopter-mission-ends/</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63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中国日报网（据国家航天局）｜</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https://cn.chinadaily.com.cn/a/202105/15/WS609f64efa3101e7ce974f51c.html</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中国日报网（据国家航天局）｜</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https://cn.chinadaily.com.cn/a/202105/22/WS60a8afd9a3101e7ce975109b.html</a:t>
            </a:r>
            <a:endParaRPr lang="en-US" sz="1000" dirty="0"/>
          </a:p>
        </p:txBody>
      </p:sp>
      <p:sp>
        <p:nvSpPr>
          <p:cNvPr id="8" name="Text 6"/>
          <p:cNvSpPr txBox="1"/>
          <p:nvPr/>
        </p:nvSpPr>
        <p:spPr>
          <a:xfrm>
            <a:off x="548640"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https://ifr.org/ifr-press-releases/five-million-robots-now-operate-in-factories-globally</a:t>
            </a:r>
            <a:endParaRPr lang="en-US" sz="1000" dirty="0"/>
          </a:p>
        </p:txBody>
      </p:sp>
      <p:sp>
        <p:nvSpPr>
          <p:cNvPr id="9" name="Text 7"/>
          <p:cNvSpPr txBox="1"/>
          <p:nvPr/>
        </p:nvSpPr>
        <p:spPr>
          <a:xfrm>
            <a:off x="548640"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https://ifr.org/downloads/press_docs/EN-2026-SEP-24-IFR_Press_Release_WR-CHINA.pdf</a:t>
            </a:r>
            <a:endParaRPr lang="en-US" sz="1000" dirty="0"/>
          </a:p>
        </p:txBody>
      </p:sp>
      <p:sp>
        <p:nvSpPr>
          <p:cNvPr id="10" name="Text 8"/>
          <p:cNvSpPr txBox="1"/>
          <p:nvPr/>
        </p:nvSpPr>
        <p:spPr>
          <a:xfrm>
            <a:off x="548640"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https://ifr.org/downloads/press_docs/EN-2026-SEP-24-IFR_Press_Release_WR-USA.pdf</a:t>
            </a:r>
            <a:endParaRPr lang="en-US" sz="1000" dirty="0"/>
          </a:p>
        </p:txBody>
      </p:sp>
      <p:sp>
        <p:nvSpPr>
          <p:cNvPr id="11" name="Text 9"/>
          <p:cNvSpPr txBox="1"/>
          <p:nvPr/>
        </p:nvSpPr>
        <p:spPr>
          <a:xfrm>
            <a:off x="548640" y="36423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https://ifr.org/ifr-press-releases/global-sales-of-professional-service-robots-surge-24-percent</a:t>
            </a:r>
            <a:endParaRPr lang="en-US" sz="1000" dirty="0"/>
          </a:p>
        </p:txBody>
      </p:sp>
      <p:sp>
        <p:nvSpPr>
          <p:cNvPr id="12" name="Text 10"/>
          <p:cNvSpPr txBox="1"/>
          <p:nvPr/>
        </p:nvSpPr>
        <p:spPr>
          <a:xfrm>
            <a:off x="548640" y="40416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https://ifr.org/downloads/press_docs/DE-2026-APRIL-_8-IFR_PRESSMELDUNG_Roboterdichte-deutsch.pdf</a:t>
            </a:r>
            <a:endParaRPr lang="en-US" sz="1000" dirty="0"/>
          </a:p>
        </p:txBody>
      </p:sp>
      <p:sp>
        <p:nvSpPr>
          <p:cNvPr id="13" name="Text 11"/>
          <p:cNvSpPr txBox="1"/>
          <p:nvPr/>
        </p:nvSpPr>
        <p:spPr>
          <a:xfrm>
            <a:off x="548640" y="444093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https://ifr.org/ifr-press-releases/news/global-robot-demand-in-factories-doubles-over-10-years</a:t>
            </a:r>
            <a:endParaRPr lang="en-US" sz="1000" dirty="0"/>
          </a:p>
        </p:txBody>
      </p:sp>
      <p:sp>
        <p:nvSpPr>
          <p:cNvPr id="14" name="Text 12"/>
          <p:cNvSpPr txBox="1"/>
          <p:nvPr/>
        </p:nvSpPr>
        <p:spPr>
          <a:xfrm>
            <a:off x="548640" y="484022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IFR｜</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https://ifr.org/ifr-press-releases/news/new-ifr-position-paper-the-impact-of-robots</a:t>
            </a:r>
            <a:endParaRPr lang="en-US" sz="1000" dirty="0"/>
          </a:p>
        </p:txBody>
      </p:sp>
      <p:sp>
        <p:nvSpPr>
          <p:cNvPr id="15" name="Text 13"/>
          <p:cNvSpPr txBox="1"/>
          <p:nvPr/>
        </p:nvSpPr>
        <p:spPr>
          <a:xfrm>
            <a:off x="548640" y="523951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GXO｜</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https://investors.gxo.com/news-releases/news-release-details/gxo-signs-industry-first-multi-year-agreement-agility-robotics</a:t>
            </a:r>
            <a:endParaRPr lang="en-US" sz="1000" dirty="0"/>
          </a:p>
        </p:txBody>
      </p:sp>
      <p:sp>
        <p:nvSpPr>
          <p:cNvPr id="16" name="Text 14"/>
          <p:cNvSpPr txBox="1"/>
          <p:nvPr/>
        </p:nvSpPr>
        <p:spPr>
          <a:xfrm>
            <a:off x="548640" y="56388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宝马集团｜</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https://www.press.bmwgroup.com/global/article/detail/T0458778EN/</a:t>
            </a:r>
            <a:endParaRPr lang="en-US" sz="1000" dirty="0"/>
          </a:p>
        </p:txBody>
      </p:sp>
      <p:sp>
        <p:nvSpPr>
          <p:cNvPr id="17" name="Text 15"/>
          <p:cNvSpPr txBox="1"/>
          <p:nvPr/>
        </p:nvSpPr>
        <p:spPr>
          <a:xfrm>
            <a:off x="548640" y="58704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特斯拉｜</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https://assets-ir.tesla.com/tesla-contents/IR/TSLA-Q3-2026-Update.pdf</a:t>
            </a:r>
            <a:endParaRPr lang="en-US" sz="1000" dirty="0"/>
          </a:p>
        </p:txBody>
      </p:sp>
      <p:sp>
        <p:nvSpPr>
          <p:cNvPr id="18" name="Text 16"/>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中国日报网｜</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https://cn.chinadaily.com.cn/a/202504/19/WS68033c37a310e29a7c4aa28f.html</a:t>
            </a:r>
            <a:endParaRPr lang="en-US" sz="1000" dirty="0"/>
          </a:p>
        </p:txBody>
      </p:sp>
      <p:sp>
        <p:nvSpPr>
          <p:cNvPr id="19" name="Text 17"/>
          <p:cNvSpPr txBox="1"/>
          <p:nvPr/>
        </p:nvSpPr>
        <p:spPr>
          <a:xfrm>
            <a:off x="6255868"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https://www.news.cn/sports/20260419/c91172da5ef84342b7b07fb3c2ef8f12/c.html</a:t>
            </a:r>
            <a:endParaRPr lang="en-US" sz="1000" dirty="0"/>
          </a:p>
        </p:txBody>
      </p:sp>
      <p:sp>
        <p:nvSpPr>
          <p:cNvPr id="20" name="Text 18"/>
          <p:cNvSpPr txBox="1"/>
          <p:nvPr/>
        </p:nvSpPr>
        <p:spPr>
          <a:xfrm>
            <a:off x="6255868"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https://www.news.cn/sports/20250815/d6c9e944dc464b2fa5a0b9b47e873dd4/c.html</a:t>
            </a:r>
            <a:endParaRPr lang="en-US" sz="1000" dirty="0"/>
          </a:p>
        </p:txBody>
      </p:sp>
      <p:sp>
        <p:nvSpPr>
          <p:cNvPr id="21" name="Text 19"/>
          <p:cNvSpPr txBox="1"/>
          <p:nvPr/>
        </p:nvSpPr>
        <p:spPr>
          <a:xfrm>
            <a:off x="6255868" y="28437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科技日报｜</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https://www.stdaily.com/web/gdxw/2026-08/22/content_568213.html</a:t>
            </a:r>
            <a:endParaRPr lang="en-US" sz="1000" dirty="0"/>
          </a:p>
        </p:txBody>
      </p:sp>
      <p:sp>
        <p:nvSpPr>
          <p:cNvPr id="22" name="Text 20"/>
          <p:cNvSpPr txBox="1"/>
          <p:nvPr/>
        </p:nvSpPr>
        <p:spPr>
          <a:xfrm>
            <a:off x="6255868" y="30754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GlobeNewswire（1X新闻稿）｜</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https://www.globenewswire.com/news-release/2026/04/30/3285118/0/en/1X-Opens-NEO-Factory-in-Hayward-CA</a:t>
            </a:r>
            <a:endParaRPr lang="en-US" sz="1000" dirty="0"/>
          </a:p>
        </p:txBody>
      </p:sp>
      <p:sp>
        <p:nvSpPr>
          <p:cNvPr id="23" name="Text 21"/>
          <p:cNvSpPr txBox="1"/>
          <p:nvPr/>
        </p:nvSpPr>
        <p:spPr>
          <a:xfrm>
            <a:off x="6255868" y="34747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https://arxiv.org/abs/2410.24164</a:t>
            </a:r>
            <a:endParaRPr lang="en-US" sz="1000" dirty="0"/>
          </a:p>
        </p:txBody>
      </p:sp>
      <p:sp>
        <p:nvSpPr>
          <p:cNvPr id="24" name="Text 22"/>
          <p:cNvSpPr txBox="1"/>
          <p:nvPr/>
        </p:nvSpPr>
        <p:spPr>
          <a:xfrm>
            <a:off x="6255868" y="37063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Google DeepMind｜</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https://deepmind.google/blog/gemini-robotics-brings-ai-into-the-physical-world/</a:t>
            </a:r>
            <a:endParaRPr lang="en-US" sz="1000" dirty="0"/>
          </a:p>
        </p:txBody>
      </p:sp>
      <p:sp>
        <p:nvSpPr>
          <p:cNvPr id="25" name="Text 23"/>
          <p:cNvSpPr txBox="1"/>
          <p:nvPr/>
        </p:nvSpPr>
        <p:spPr>
          <a:xfrm>
            <a:off x="6255868" y="410565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NVIDIA Research｜</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https://research.nvidia.com/publication/2025-03_nvidia-isaac-gr00t-n1-open-foundation-model-humanoid-robots</a:t>
            </a:r>
            <a:endParaRPr lang="en-US" sz="1000" dirty="0"/>
          </a:p>
        </p:txBody>
      </p:sp>
      <p:sp>
        <p:nvSpPr>
          <p:cNvPr id="26" name="Text 24"/>
          <p:cNvSpPr txBox="1"/>
          <p:nvPr/>
        </p:nvSpPr>
        <p:spPr>
          <a:xfrm>
            <a:off x="6255868" y="450494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Google DeepMind｜</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https://deepmind.google/technologies/gemini-robotics/gemini-robotics-model/</a:t>
            </a:r>
            <a:endParaRPr lang="en-US" sz="1000" dirty="0"/>
          </a:p>
        </p:txBody>
      </p:sp>
      <p:sp>
        <p:nvSpPr>
          <p:cNvPr id="27" name="Text 25"/>
          <p:cNvSpPr txBox="1"/>
          <p:nvPr/>
        </p:nvSpPr>
        <p:spPr>
          <a:xfrm>
            <a:off x="6255868" y="49042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IT之家｜</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https://www.ithome.com/0/980/150.htm</a:t>
            </a:r>
            <a:endParaRPr lang="en-US" sz="1000" dirty="0"/>
          </a:p>
        </p:txBody>
      </p:sp>
      <p:sp>
        <p:nvSpPr>
          <p:cNvPr id="28" name="Text 26"/>
          <p:cNvSpPr txBox="1"/>
          <p:nvPr/>
        </p:nvSpPr>
        <p:spPr>
          <a:xfrm>
            <a:off x="6255868" y="513588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日本厚生劳动省｜</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https://www.mhlw.go.jp/stf/seisakunitsuite/bunya/0000209634_00013.html</a:t>
            </a:r>
            <a:endParaRPr lang="en-US" sz="1000" dirty="0"/>
          </a:p>
        </p:txBody>
      </p:sp>
      <p:sp>
        <p:nvSpPr>
          <p:cNvPr id="29" name="Text 27"/>
          <p:cNvSpPr txBox="1"/>
          <p:nvPr/>
        </p:nvSpPr>
        <p:spPr>
          <a:xfrm>
            <a:off x="6255868" y="55351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ISO｜</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https://www.iso.org/standard/73933.html</a:t>
            </a:r>
            <a:endParaRPr lang="en-US" sz="1000" dirty="0"/>
          </a:p>
        </p:txBody>
      </p:sp>
      <p:sp>
        <p:nvSpPr>
          <p:cNvPr id="30" name="Text 28"/>
          <p:cNvSpPr txBox="1"/>
          <p:nvPr/>
        </p:nvSpPr>
        <p:spPr>
          <a:xfrm>
            <a:off x="6255868" y="57668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ISO｜</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https://www.iso.org/standard/73934.html</a:t>
            </a:r>
            <a:endParaRPr lang="en-US" sz="1000" dirty="0"/>
          </a:p>
        </p:txBody>
      </p:sp>
      <p:sp>
        <p:nvSpPr>
          <p:cNvPr id="31" name="Text 29"/>
          <p:cNvSpPr txBox="1"/>
          <p:nvPr/>
        </p:nvSpPr>
        <p:spPr>
          <a:xfrm>
            <a:off x="6255868" y="59984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爱沙尼亚标准与认证中心｜</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https://www.evs.ee/en/iso-ts-15066-2016</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资料来源（3/3）</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63 条，访问日期均为 2026-10-25；各条标题见备注。</a:t>
            </a:r>
            <a:endParaRPr lang="en-US" sz="1200" dirty="0"/>
          </a:p>
        </p:txBody>
      </p:sp>
      <p:sp>
        <p:nvSpPr>
          <p:cNvPr id="6" name="Text 4"/>
          <p:cNvSpPr txBox="1"/>
          <p:nvPr/>
        </p:nvSpPr>
        <p:spPr>
          <a:xfrm>
            <a:off x="548640"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EU-OSHA｜</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https://osha.europa.eu/en/legislation/directive/regulation-20231230eu-machinery</a:t>
            </a:r>
            <a:endParaRPr lang="en-US" sz="1000" dirty="0"/>
          </a:p>
        </p:txBody>
      </p:sp>
      <p:sp>
        <p:nvSpPr>
          <p:cNvPr id="7" name="Text 5"/>
          <p:cNvSpPr txBox="1"/>
          <p:nvPr/>
        </p:nvSpPr>
        <p:spPr>
          <a:xfrm>
            <a:off x="548640" y="204520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锦天城律所（全文转载）｜</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https://www.allbrightlaw.com/CN/10531/1dc8e66791785124.aspx</a:t>
            </a:r>
            <a:endParaRPr lang="en-US" sz="1000" dirty="0"/>
          </a:p>
        </p:txBody>
      </p:sp>
      <p:sp>
        <p:nvSpPr>
          <p:cNvPr id="8" name="Text 6"/>
          <p:cNvSpPr txBox="1"/>
          <p:nvPr/>
        </p:nvSpPr>
        <p:spPr>
          <a:xfrm>
            <a:off x="548640" y="244449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新华网｜</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https://www.news.cn/tech/20250310/9be9c3fb59c8467cac0fe665731859a1/c.html</a:t>
            </a:r>
            <a:endParaRPr lang="en-US" sz="1000" dirty="0"/>
          </a:p>
        </p:txBody>
      </p:sp>
      <p:sp>
        <p:nvSpPr>
          <p:cNvPr id="9" name="Text 7"/>
          <p:cNvSpPr txBox="1"/>
          <p:nvPr/>
        </p:nvSpPr>
        <p:spPr>
          <a:xfrm>
            <a:off x="548640" y="284378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红十字国际委员会｜</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https://www.icrc.org/en/document/joint-call-un-and-icrc-establish-prohibitions-and-restrictions-autonomous-weapons-systems</a:t>
            </a:r>
            <a:endParaRPr lang="en-US" sz="1000" dirty="0"/>
          </a:p>
        </p:txBody>
      </p:sp>
      <p:sp>
        <p:nvSpPr>
          <p:cNvPr id="10" name="Text 8"/>
          <p:cNvSpPr txBox="1"/>
          <p:nvPr/>
        </p:nvSpPr>
        <p:spPr>
          <a:xfrm>
            <a:off x="548640" y="324307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红十字国际委员会｜</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https://www.icrc.org/en/statement/renewed-call-un-secretary-general-and-icrc-president-adopt-rules-autonomous-weapons</a:t>
            </a:r>
            <a:endParaRPr lang="en-US" sz="1000" dirty="0"/>
          </a:p>
        </p:txBody>
      </p:sp>
      <p:sp>
        <p:nvSpPr>
          <p:cNvPr id="11" name="Text 9"/>
          <p:cNvSpPr txBox="1"/>
          <p:nvPr/>
        </p:nvSpPr>
        <p:spPr>
          <a:xfrm>
            <a:off x="548640" y="364236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WEF｜</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https://www.weforum.org/publications/the-future-of-jobs-report-2025/digest/</a:t>
            </a:r>
            <a:endParaRPr lang="en-US" sz="1000" dirty="0"/>
          </a:p>
        </p:txBody>
      </p:sp>
      <p:sp>
        <p:nvSpPr>
          <p:cNvPr id="12" name="Text 10"/>
          <p:cNvSpPr txBox="1"/>
          <p:nvPr/>
        </p:nvSpPr>
        <p:spPr>
          <a:xfrm>
            <a:off x="548640" y="404164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日本厚生劳动省｜</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https://www.mhlw.go.jp/stf/newpage_41379.html</a:t>
            </a:r>
            <a:endParaRPr lang="en-US" sz="1000" dirty="0"/>
          </a:p>
        </p:txBody>
      </p:sp>
      <p:sp>
        <p:nvSpPr>
          <p:cNvPr id="13" name="Text 11"/>
          <p:cNvSpPr txBox="1"/>
          <p:nvPr/>
        </p:nvSpPr>
        <p:spPr>
          <a:xfrm>
            <a:off x="548640" y="427329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日本总务省统计局｜</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https://www.stat.go.jp/data/topics/pdf/topics149.pdf</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家里的机器人调查</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找一找家里或小区里的机器人，用三问判断，并想一想隐私</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机器人新闻侦探</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找一条机器人新闻，贴上证据等级：演示、试点还是商用？</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完成帮手机器人设计</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画出草图，写清传感器、动作和安全措施</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下一部：第4部《量子计算与超级计算机：突破计算极限》</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机器人会感知、会行动，但方向和责任始终在人手里。</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55</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机器人与智能世界：人类和机器的未来</dc:title>
  <dc:subject>少年科技通识系列 第3部 授课PPT</dc:subject>
  <dc:creator>少年科技通识系列</dc:creator>
  <cp:lastModifiedBy>少年科技通识系列</cp:lastModifiedBy>
  <cp:revision>1</cp:revision>
  <dcterms:created xsi:type="dcterms:W3CDTF">2026-10-25T04:28:15Z</dcterms:created>
  <dcterms:modified xsi:type="dcterms:W3CDTF">2026-10-25T04:28:15Z</dcterms:modified>
</cp:coreProperties>
</file>