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952088ac-3222-b063-9cb6-172d9229bf0b}">
          <p14:sldIdLst>
            <p14:sldId id="256"/>
            <p14:sldId id="257"/>
            <p14:sldId id="258"/>
            <p14:sldId id="259"/>
          </p14:sldIdLst>
        </p14:section>
        <p14:section name="01 开场：芯片在哪里" id="{cca26294-0395-a61e-7875-eb435d4035d3}">
          <p14:sldIdLst>
            <p14:sldId id="260"/>
            <p14:sldId id="261"/>
            <p14:sldId id="262"/>
          </p14:sldIdLst>
        </p14:section>
        <p14:section name="02 回顾：晶体管与集成电路" id="{4b6656dc-5791-a96e-4c2b-6f4c971a9e1d}">
          <p14:sldIdLst>
            <p14:sldId id="263"/>
            <p14:sldId id="264"/>
            <p14:sldId id="265"/>
          </p14:sldIdLst>
        </p14:section>
        <p14:section name="03 半导体的秘密" id="{ff81d34f-d4a2-621b-0467-196901e67ba0}">
          <p14:sldIdLst>
            <p14:sldId id="266"/>
            <p14:sldId id="267"/>
            <p14:sldId id="268"/>
            <p14:sldId id="269"/>
          </p14:sldIdLst>
        </p14:section>
        <p14:section name="04 晶体管：开关与形状演变" id="{3d80a5e1-6d31-f54a-224d-50005f4d41d3}">
          <p14:sldIdLst>
            <p14:sldId id="270"/>
            <p14:sldId id="271"/>
            <p14:sldId id="272"/>
            <p14:sldId id="273"/>
          </p14:sldIdLst>
        </p14:section>
        <p14:section name="05 从沙子到芯片" id="{88b54bcc-25c3-4b10-3dd7-6db638c98ea2}">
          <p14:sldIdLst>
            <p14:sldId id="274"/>
            <p14:sldId id="275"/>
            <p14:sldId id="276"/>
          </p14:sldIdLst>
        </p14:section>
        <p14:section name="06 光刻与EUV" id="{10536bd0-e126-23f4-a980-eab71e01e2be}">
          <p14:sldIdLst>
            <p14:sldId id="277"/>
            <p14:sldId id="278"/>
          </p14:sldIdLst>
        </p14:section>
        <p14:section name="07 “几纳米”是什么意思" id="{2f88af1d-2a72-e151-ce74-68a0e1004f38}">
          <p14:sldIdLst>
            <p14:sldId id="279"/>
            <p14:sldId id="280"/>
            <p14:sldId id="281"/>
          </p14:sldIdLst>
        </p14:section>
        <p14:section name="08 芯片家族" id="{9421c550-8a36-0864-799b-910da5a8cf5c}">
          <p14:sldIdLst>
            <p14:sldId id="282"/>
            <p14:sldId id="283"/>
            <p14:sldId id="284"/>
          </p14:sldIdLst>
        </p14:section>
        <p14:section name="09 芯片设计与架构" id="{f88d204e-709a-b8ab-a960-4eb75e5db854}">
          <p14:sldIdLst>
            <p14:sldId id="285"/>
            <p14:sldId id="286"/>
          </p14:sldIdLst>
        </p14:section>
        <p14:section name="10 全球芯片产业链" id="{68d78dc4-e933-57be-2dac-0f5e21e7a186}">
          <p14:sldIdLst>
            <p14:sldId id="287"/>
            <p14:sldId id="288"/>
            <p14:sldId id="289"/>
            <p14:sldId id="290"/>
            <p14:sldId id="291"/>
          </p14:sldIdLst>
        </p14:section>
        <p14:section name="11 芯片与能源、环境" id="{60d7dee8-b5d9-ef8b-7c45-d674841bf76c}">
          <p14:sldIdLst>
            <p14:sldId id="292"/>
            <p14:sldId id="293"/>
          </p14:sldIdLst>
        </p14:section>
        <p14:section name="12 各国芯片政策" id="{8b16214f-4b7d-b79e-83c1-3fa3e8be31c4}">
          <p14:sldIdLst>
            <p14:sldId id="294"/>
            <p14:sldId id="295"/>
            <p14:sldId id="296"/>
          </p14:sldIdLst>
        </p14:section>
        <p14:section name="13 未来芯片" id="{75f065b8-8efc-a229-21bc-6820ba3218b0}">
          <p14:sldIdLst>
            <p14:sldId id="297"/>
            <p14:sldId id="298"/>
          </p14:sldIdLst>
        </p14:section>
        <p14:section name="14 2035：芯片的未来" id="{780fa1a4-d0c5-aa1b-b976-e2d133655f5a}">
          <p14:sldIdLst>
            <p14:sldId id="299"/>
            <p14:sldId id="300"/>
            <p14:sldId id="301"/>
            <p14:sldId id="302"/>
          </p14:sldIdLst>
        </p14:section>
        <p14:section name="15 我是芯片工程师" id="{bb87f7db-72c5-96e5-99eb-0fc4accc260a}">
          <p14:sldIdLst>
            <p14:sldId id="303"/>
            <p14:sldId id="304"/>
          </p14:sldIdLst>
        </p14:section>
        <p14:section name="术语表与资料来源" id="{d1c4a9d7-991b-53cd-eb6b-90b520c239e1}">
          <p14:sldIdLst>
            <p14:sldId id="305"/>
            <p14:sldId id="306"/>
            <p14:sldId id="307"/>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这是“少年科技通识系列”第6部：芯片与半导体。前几部我们讲了计算机、AI、机器人、超算和互联网，它们都离不开同一样东西——芯片，人们常把它叫作计算机的“大脑”。本课主题是：小小芯片，大大世界。三个约定：“X纳米”是工艺代号，不是晶体管真的那么大；晶体管数量是公司公布的数字；芯片是全球分工合作的结果。这次比特穿上洁净室的“兔子服”，当芯片工程师带我们参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系列的10部书，本册标着“本册·第6部”。第1部第4章讲过晶体管、集成电路和摩尔定律，这一部会回顾，然后深入讲半导体的原理、芯片怎样制造和设计。第2部的AI模型要在GPU等芯片上训练，第4部的量子芯片是未来芯片的一种，第5部的物联网设备里都有芯片。下一部第7部讲编程与软件——芯片是硬件，软件告诉它做什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图给老师看，页码由生成器自动计算。45分钟精简版建议保留互动①找找身边的芯片、互动②掺杂座位游戏或互动③人体晶体管（二选一也可以）、互动⑤“几纳米”判断题和互动⑥产业链拼图；互动④工序排序可以放到第二课时。90分钟版建议在“几纳米”澄清之后分为两课时。政策一节只讲已核实的官方事实，不评论、不渲染对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学会读这本书。证据等级沿用前几部：✅已发生、🧪试点中、🔬研究中、🔮展望；情景卡有较快、基准、较慢三种。这一部要特别注意单位：WSTS统计的是全球芯片的美元销售额，国家统计局统计的是生产了多少“块”芯片，一块可能是很简单的小芯片，也可能是高端处理器，所以金额和块数不能直接比较。本书用很多比喻，比如“座位”“水龙头”，每个比喻都只说明一部分道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比特穿着洁净室的“兔子服”，胸口显示一个芯片图标，旁边那片圆圆的东西叫晶圆，一片晶圆能做出很多颗芯片。请同学们想一想：从早上起床到现在，你用过哪些有芯片的东西？手机、电脑、电视、洗衣机、公交卡……都有。人们常说芯片是计算机的“大脑”，但这只是比喻：芯片执行的是人设计好的电路和程序，它不会像人一样思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手机、电脑、汽车、洗衣机、玩具、交通卡、医疗设备、卫星里都有芯片。关键词“芯片”也叫集成电路，是在一小块半导体材料上制造大量晶体管、电阻、电容和连线组成的电路。晶体管就是用电控制的极小开关。一颗手机芯片里有上百亿个晶体管。互动小问：交通卡里有芯片吗？答：有，它靠芯片存储和交换信息。下一页我们来做第一个互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是调查活动，没有标准答案。分类参考：手机主芯片负责计算；U盘、手机存储负责存储；摄像头的图像传感器、温度传感器负责感知；充电器、电动车里的功率芯片负责管电。讨论“没有芯片的生活”时可以想到：老式机械闹钟、手摇手电筒不需要芯片，但手机、电脑、互联网都离不开芯片。安全提醒：只在家长陪同下观察和记录，不要拆开任何带电设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右图是本书的芯片时间轴。第1部第4章讲过晶体管和集成电路，这里简单回顾：1874年布劳恩发现电流碰到某些晶体时只愿意朝一个方向走；1940年奥尔在贝尔实验室发现PN结；1947年晶体管诞生；1958—1959年基尔比和诺伊斯发明集成电路；1959—1960年赫尔尼发明平面工艺，今天的芯片仍在平整的晶圆上一层层制造。芯片是许多人接力完成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这条时间轴左边是✅已发生，右边紫色是🔮展望区。几个关键节点：1963年CMOS让芯片省电；1971年Intel 4004是第一款商用微处理器；1987年台积电开创纯晶圆代工；2011年FinFET进入大批量生产；2018—2019年EUV开始用于量产；2022年GAA开始初期生产；2025年四季度2纳米开始量产。展望区里，Rapidus 2027年量产和台积电2030年60%可再生电都是【计划】，IRDS说缩小约2028年趋于饱和是预测。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1874年，德国科学家布劳恩发现电流碰到某些晶体时只愿意朝一个方向走，这叫整流效应；他当时所在城市说法不一，本书只写德国。1940年2月23日，奥尔在贝尔实验室发现一块硅片里有一条“缝”，光照上去竟然产生了电流，这就是PN结。1954年4月，贝尔实验室展示了第一块实用的硅太阳能电池。所以太阳能电池和芯片是“亲戚”：都用硅、都靠PN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导体像宽马路，电子可以随便跑，比如铜线；绝缘体像一堵墙，电子跑不过去，比如塑料；半导体像可以开关的闸门，有时让电流通过，有时不让，比如硅。芯片用半导体，正是因为它的导电能力可以控制，能“开”能“关”，就能表示1和0。1954年德州仪器宣布出售商用硅晶体管，从此硅成为芯片的主角。互动小问：为什么芯片不用铜来做开关？答：铜一直导电，没法“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纯硅的原子像手拉手的整齐座位，很难导电。掺杂就是往纯硅里加入极少量其他元素：掺磷形成N型，多出一个电子，可以到处跑；掺硼形成P型，少一个电子，留下一个“空穴”，旁边的电子一挪，空穴就像在移动。注意比喻的局限：真实晶体是立体结构，每个硅原子和四个邻居相连。硅是地壳中含量第二多的元素，藏在沙子和石头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②玩法：坐满时谁也动不了，就像纯硅很难导电；多来一位同学，他可以在过道里走动，像N型硅里多出的电子；空出一个座位，旁边的同学挪进去，空位就“跑”到后面，像P型硅里的空穴。问题答案：真正移动的是同学，也就是电子，但看起来像空位在反方向移动，所以科学家把空穴当作带正电的载流子。比喻局限：真实晶体是立体的，电子也不是一个个“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把P型和N型硅接在一起，交界处形成PN结。正向接电，电流通过，灯亮；反向接电，几乎没有电流，灯不亮，就像单向阀门。二极管、LED、太阳能电池都用到PN结。2014年，赤崎勇、天野浩、中村修二因发明高效蓝光LED获诺贝尔物理学奖，有了蓝光LED才能做出节能的白光LED灯。课后可选实验：在老师指导下用电池、电阻和LED验证单向导电，必须串联电阻、不接市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芯片里数量最多的晶体管叫MOSFET，有源极、漏极和栅极。栅极加上电压，下面出现一条“沟道”，电流从源极流到漏极，表示1；栅极不加电压，没有沟道，电流过不去，表示0，就像水龙头的开和关。1963年发表的CMOS把两种晶体管搭档使用，平时几乎不耗电，所以手机能待机很久。一颗芯片里有数量极多的晶体管，一秒钟可以开关很多很多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答案：与门只有两个输入都是1时才输出1，所以前三行输出0，最后一行输出1。或门只要有一个输入是1就输出1；非门把输入反过来，1变0、0变1。逻辑门由晶体管组成，把许多逻辑门组合起来，就能做加法、比较大小，最后组成处理器。进阶：12—15岁同学课后可以用Python写半加器，8—11岁同学可以用Scratch做两个开关控制一盏灯的“与门”模拟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晶体管越做越小，电流就越难控制，所以形状一直在变。平面晶体管的栅极只在沟道上面一面控制；2011年起，鳍式晶体管FinFET把沟道竖起来像鱼鳍，栅极从三面握住它；2022年起，环绕栅极晶体管GAA让栅极从四面把纳米片沟道整个“抱”住。台积电2纳米工艺也采用了纳米片晶体管。互动小问：为什么栅极要包得越来越严？答：为了在更小的空间里更好地控制电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都是✅已发生。1963年2月，萨支唐和万拉斯在国际固态电路会议上发表CMOS电路，两种开关搭档工作，平时几乎不耗电。2011年5月，英特尔宣布鳍式晶体管进入大批量生产，晶体管从“平房”变成竖起来的“鳍片”。2022年6月30日，三星宣布用GAA晶体管开始3纳米工艺的初期生产，“全球首个”是公司说法。提问：这三次升级共同的目标是什么？答：更省电、更好地控制电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沙子并不能直接变成芯片。石英砂先要提纯成极其纯净、几乎没有杂质的硅，再从熔化的硅里慢慢拉出单晶硅锭，切成薄片、抛光成晶圆；然后一层层反复涂胶、光刻、刻蚀、掺杂、沉积，需要几百道工序、几个月时间；最后切割成芯片、封装、测试，装进手机。2001年英飞凌开始用300毫米晶圆量产芯片，更大的晶圆一次能切出更多芯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洁净室是严格控制空气中微粒、温度和湿度的车间，比医院手术室还要干净很多。干净的空气从天花板一直往下吹，把灰尘带走；工程师穿着“兔子服”，晶圆放在密封盒里，由自动小车在轨道上运送。为什么要这么干净？因为芯片上的线条极细，一粒小小的灰尘落在晶圆上，就可能让芯片报废。刻蚀就是按光刻留下的模板，把不要的部分“雕”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④参考答案：提纯→拉晶→切片→光刻→刻蚀→封装→测试。其中光刻、刻蚀要和涂胶、掺杂、沉积一起重复很多次，才能在晶圆上一层层“盖”出复杂的电路；有的教材把测试分为封装前和封装后两次，也是对的。为什么需要洁净室：线条极细，灰尘会让芯片报废。可以追问：如果把光刻放到拉晶之前会怎样？答：还没有晶圆，就没有地方“画”电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光刻原理大图解。光源发出很强的光，穿过带有电路图案的掩模，就像底片；透镜把图案缩小，投射到涂了一层光刻胶的晶圆上；被光照到的地方发生变化，显影后留下电路图案，就像用投影仪把图案缩小印到墙上。电路越小，需要的光波长越短，就像用越细的笔才能画出越细的线。互动小问：掩模在光刻里像什么？答：像照相的底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张事实卡：2018—2019年，用约13.5纳米波长极紫外光的EUV光刻开始用于量产芯片；三星和台积电各自说“第一”，口径不同，本书只写时间段。2023年12月，第一台高数值孔径EUV光刻机从荷兰的阿斯麦运往美国的英特尔，能画出更细的线，用于未来更先进的工艺。一台EUV光刻机有多复杂？我们在产业链一节会看到它的零件来自全球5000多家供应商。提问：为什么光的波长越短，能画的线越细？答：就像越细的笔画出越细的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看图：芯片厂给每一代工艺起一个名字，比如“3纳米”。但用放大镜看真实的晶体管，栅极长度、整个晶体管宽度都不等于名字里的数字。IEEE Spectrum指出，这种名称与物理尺寸脱节已经持续约20年；IRDS说各家对节点命名尚无共识。所以“X纳米”更像产品代号：数字越小通常越先进。摩尔定律是芯片界的“成长节拍器”，是产业观察，不是自然定律，近年节拍在变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左边事实卡：2025年第四季度，台积电2纳米工艺开始量产，采用纳米片晶体管；“2纳米”同样是工艺名称。右边来源框：IEEE IRDS 2022年版路线图预测，芯片设计规则的缩小约在2028年前后饱和，之后转向三维集成，每代面积缩小平均少于30%。这是行业专家共同的预测，不是承诺。提问：如果摩尔定律是像万有引力那样的自然定律，会“放慢”吗？答：不会，所以它是产业观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参考答案：A错，“X纳米”是工艺代号，晶体管的关键尺寸大多比这个数字大得多；B对；C错，摩尔定律是对产业趋势的观察，IRDS预测缩小会在2028年前后饱和；D对，IRDS说之后转向三维集成；E错，IRDS说各家对节点命名尚无共识，不能直接比较；F对。请同学们回家用自己的话，向家人解释“3纳米”到底是什么意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芯片家族有很多成员。CPU像总指挥，按程序一步步计算、判断；GPU像画师团队，很多小核心同时干很多活；DRAM内存像书桌，断电就清空；NAND闪存像书柜，断电也不会忘；SoC像一座小城市，把多个部件装进一颗芯片；AI加速器专门快速做AI计算；传感器芯片把光、声音变成信号；功率芯片控制大电流。互动小问：手机照片存在哪种芯片里？答：NAND闪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三张事实卡。1999年8月，英伟达称GeForce 256为“第一颗GPU”，这是公司说法，同期也有其他公司的产品。2006年11月，英伟达推出CUDA，让显卡芯片不只画游戏画面，也能帮科学家做大规模计算。2016年5月，谷歌公布专门为AI设计的TPU芯片。今天数据中心的AI训练大量使用GPU和专用AI芯片。互动小问：判断“GPU只是用来玩游戏的显卡”——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这一页的晶体管数都是公司公布的数字。左边事实卡：2023年10月苹果发布M3系列电脑芯片，一颗芯片里装了几百亿个晶体管。右边两个来源框：英伟达公布Blackwell GPU约有2080亿个晶体管，由两块裸片拼接而成；苹果公布M3 Ultra约有1840亿个晶体管，由两块M3 Max拼接而成。注意：两颗都是“拼”出来的，说明把小芯片拼成大芯片已经成为常见做法。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设计芯片先要想清楚规格，做什么、多快、多省电；再做架构设计；然后用硬件描述语言写电路代码，就像写电路的“乐谱”；在电脑上仿真验证、找错误；再用EDA软件自动布局布线、生成版图；最后交给工厂制造和测试。发现问题就要返回修改。指令集架构是CPU能听懂的“词典”，常见的有x86、ARM、RISC-V。一颗复杂芯片需要很多工程师合作很长时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三张历史卡。1985年4月26日，英国艾康电脑设计的第一颗ARM处理器通电，屏幕显示“Hello World, I am ARM”，今天大多数手机处理器都采用ARM架构。2010年5月，加州大学伯克利分校的研究者开始设计RISC-V，这是一本人人都可以免费使用的“开放词典”。2002年8月，中国科学院计算技术研究所胡伟武团队研发的龙芯1号成功运行操作系统。提问：开放架构有什么好处？答：降低学习和设计芯片的门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产业链大图解：芯片设计画出“蓝图”；EDA软件和IP提供设计工具和现成模块；设备和材料供应光刻机、硅片、化学品和特种气体；晶圆制造在晶圆上做出电路；封装测试把芯片装上外壳并检查；最后装进手机、电脑、汽车。1987年台积电开创纯晶圆代工模式，设计公司画图、工厂负责造。SIA与BCG 2021年报告说，所有国家都在这个全球供应链中相互依存。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都来自SIA与BCG的报告，它们是美国行业协会委托的报告。2022年全球晶圆产能按片数计：中国大陆24%、中国台湾18%、韩国17%、日本17%、美国10%、欧洲8%。10纳米以下先进逻辑产能：中国台湾69%、韩国31%。2019年，半导体是全球贸易额第四大的商品，120多个国家参与进出口；一台EUV光刻机约10万个零件，来自5000多家供应商。提问：产能多和工艺先进是一回事吗？答：不是，两个口径不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都是WSTS的数字，单位是美元销售额，不是芯片数量。2025年全球半导体市场约7956亿美元，增长26.2%；SIA公布7917亿美元，因数据修订略有不同，本书统一用WSTS。2026年春季预测：2026年约15112亿美元，增长89.9%，主要来自AI需要的存储芯片。而2025年秋季WSTS对2026年的预测只有约9750亿美元——半年后就大幅上调，说明预测会被修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口径各不相同。WSTS：2026年上半年全球芯片市场约7020亿美元，同比增长102%，存储增长305%，这是美元金额。国家统计局：2025年中国集成电路产量4842.8亿块，增长10.9%，这是数量，“块”可能是简单小芯片，也可能是高端处理器。同一公报：中国集成电路进口30355亿元、出口14442亿元，进口仍大于出口。提问：金额涨了九成，数量也一定涨九成吗？答：不一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参考顺序：设计（用EDA和IP）→设备与材料支持→晶圆制造→封装测试→终端产品。抽掉“材料”：没有高纯硅片、光刻胶和特种气体，工厂就无法生产，后面的封测和终端都会停下来；抽掉任何一张卡都类似。总结：芯片产业是全球分工，2019年120多个国家参与半导体进出口，一台EUV光刻机的零件来自全球5000多家供应商，所以各国互相依赖，合作非常重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2014年蓝光LED获诺贝尔物理学奖，LED灯让照明更节能——芯片技术也能帮助节能。右边两个来源框都来自台积电2024年年报：年用水量约1.29亿立方米，约每天35万吨，因为制造中要用大量超纯水冲洗晶圆，2024年单位用水量还上升了14.3%；公司计划2030年60%用电来自可再生能源、2040年达到100%，这是公司计划。互动小问：判断“芯片工厂只用电，不怎么用水”——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把能源与环境分成四个方面。工厂节水：回收超纯水和化学品，半导体环保与能源工程师就在做这件事。更多绿电：台积电计划2030年60%用电来自可再生能源。节能芯片：1963年的CMOS让芯片平时几乎不耗电，研究中的类脑芯片TrueNorth耗电只有约70毫瓦。电子回收：旧手机、旧电脑不要随便扔，在家长帮助下交给正规回收点。提问：你家里有不用的旧手机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世界芯片地图。芯片用在手机、汽车、医疗、能源和国防等各个领域，所以很多国家和地区都在支持本地芯片产业：2022年美国签署《芯片与科学法案》；2023年欧盟《芯片法案》生效；2024年中国成立国家集成电路产业投资基金三期；2022年日本成立Rapidus公司，计划2027年量产2纳米芯片；2026年韩国通过半导体产业特别法。本节只介绍官方事实，不评论哪种做法更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都是✅已发生。2022年8月9日，美国《芯片与科学法案》签署，拿出资金支持芯片研发和制造。2023年9月21日，欧盟《芯片法案》生效，支持欧洲芯片产业。2024年5月24日，中国国家集成电路产业投资基金三期成立，本书只写注册资本口径，三期注册资本3440亿元。提问：这些法律和基金的共同点是什么？答：都希望加强本地芯片研发和制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张事实卡。日本2022年8月成立Rapidus，计划2027年量产先进芯片；韩国2026年1月通过半导体产业特别法。贸易规则也在变化：2022年10月，美国限制向中国出口先进计算芯片和芯片制造设备；2023年8月起，中国规定镓、锗等芯片材料出口需要许可，不是全面禁止。本书只写官方事实，不评价。讨论：贸易规则变化时，为什么国际沟通与合作仍然重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芯片缩小越来越难，人们开始想新办法。芯粒像搭积木，把几块小芯片拼成一颗大芯片，2022年多家公司成立UCIe联盟制定芯粒互连标准；3D堆叠像盖楼，一层层往上叠；新材料包括只有几个原子厚的二维材料和碳纳米管；光子芯片用光传信息；类脑芯片模仿大脑神经元工作；量子芯片用量子比特计算，第4部讲过。其中新材料、类脑芯片、光子计算都还在🔬研究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都是🔬研究中，不是已经普及的产品。2013年9月，斯坦福大学用碳纳米管代替硅，造出一台简单的计算机。2025年，复旦大学团队用只有几个原子厚的二维材料做出处理器“无极”。2023年10月，IBM研究院公布NorthPole芯片，把存储放在计算旁边，减少数据来回搬运，更省电。此外，2025年还有研究用光子处理器运行AI模型。提问：为什么研究芯片不等于马上能买到？答：还要解决良率和成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讲2035年，用情景规划而不是“一定会”。四个方向是性能与能效、制造与供应链、新技术、人才与合作。三种情景：较快、基准、较慢。所有情景由本书编写组依据资料趋势设想，用于讨论，不是预言，全部标🔮展望。可以参考的权威说法：IRDS预测芯片缩小约2028年前后饱和、转向三维集成；WSTS预测2027年全球芯片市场约19137亿美元。互动小问：为什么用三种情景？答：帮助我们思考和准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2035情景图：行是较快、基准、较慢，列是性能与能效、制造与供应链、新技术、人才与合作。较快情景里，更快更省电的芯片不断出现，各环节配合顺畅；基准情景里稳步提升，新技术逐步走出实验室；较慢情景里提升变慢，供应链受阻，新技术仍以研究为主。提问：四个方向里，哪一个和我们学生关系最大？参考：人才与合作——今天学习数学、物理和编程，就是在为未来做准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年的三个方向，每格都是🔮展望。性能与能效：基准是工艺继续小步前进，性能提升更多靠芯粒拼接、先进封装和专用芯片。制造与供应链：基准情景参考SIA与BCG的预测，产能分布逐步变化，2032年各地区份额更均衡，但全球分工依然重要；较慢情景是贸易限制和成本上升导致供应紧张。新技术：基准是芯粒广泛使用，二维材料、类脑芯片仍主要在实验室。讨论：你最希望哪一格发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年的三个方向，同样全部是🔮展望。性能与能效：基准是硅芯片仍是主角，靠三维集成和新封装持续进步，这参考了IRDS的预测。新技术：较快时部分新材料芯片和光子计算在特定领域商用，较慢时仍停留在研究阶段。人才与合作：较快时开放合作带来更多创新，芯片设计像编程一样容易上手；较慢时人才和技术交流受阻，创新放缓。未来不是注定的，取决于人们的选择与合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8—11岁：找找身边的芯片、掺杂座位游戏、用Scratch做两个开关和一个灯泡的逻辑门模拟器，再做2035年的芯片世界情景卡。12—15岁：用Python的and、or、xor写半加器，组合成全加器计算两个4位二进制数；“几纳米”侦探；产业链拼图；可选的LED实验要在老师指导下进行，材料由学校提供，只用低压电池并串联电阻，把LED反接看看还亮不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些职业来自本书的职业卡。器件、工艺、光刻设备、芯片设计、验证、封装测试、材料科学都在快速增长；EDA软件和模拟与功率芯片工程师的工作方式正在被AI和新能源改变；半导体环保与能源工程师是新出现的职业，帮助工厂减少用水用电和排放。讨论：哪个职业最让你好奇？它需要的哪一种能力，你现在就能开始练习？本书不承诺任何职业的收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X纳米”工艺节点是代号，不是晶体管的物理尺寸；摩尔定律是产业观察，不是自然定律；掺杂的“座位”比喻是简化；类脑芯片和光子计算仍在研究中。8—11岁先记比喻，12—15岁要能说出准确解释。
【本页术语的准确解释】
芯片 / 集成电路（Chip / Integrated Circuit）：在一小块半导体材料上制造大量晶体管、电阻、电容和连线组成的电路。
半导体（Semiconductor）：导电能力介于导体和绝缘体之间、并可通过掺杂、电压、光照等方式控制导电性的材料，如硅、锗、砷化镓。
导体（Conductor）：容易导电的材料，如铜、铝。
绝缘体（Insulator）：很难导电的材料，如塑料、玻璃、陶瓷。
硅（Silicon）：原子序数14的元素，地壳中含量第二多；高纯度单晶硅是制造芯片最主要的材料。
掺杂（Doping）：在纯半导体中加入极少量其他元素以改变导电性：掺磷等形成N型（多电子），掺硼等形成P型（多空穴）。
空穴（Hole）：半导体中电子缺位形成的带正电的“载流子”，可以像正电荷一样移动。
PN结（P-N Junction）：P型和N型半导体接触形成的界面，正向电压下导通、反向电压下截止，是二极管、LED、太阳能电池的基础。
二极管（Diode）：只允许电流单向通过的半导体器件。
发光二极管（LED）：电子和空穴在PN结复合时以光的形式释放能量的二极管。
晶体管（Transistor）：能放大或开关电信号的半导体器件，是芯片的基本单元。
MOSFET（Metal-Oxide-Semiconductor Field-Effect Transistor）：金属-氧化物-半导体场效应晶体管，由源极、漏极、栅极和沟道组成，是现代芯片中数量最多的器件。
栅极（Gate）：MOSFET中通过电压控制沟道导通与否的电极。
CMOS（Complementary MOS）：把N型和P型MOSFET成对使用的电路技术，静态功耗很低，是绝大多数数字芯片采用的技术。
逻辑门（Logic Gate）：由晶体管组成、实现与（AND）、或（OR）、非（NOT）等逻辑运算的基本电路。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X纳米”工艺节点是代号，不是晶体管的物理尺寸；摩尔定律是产业观察，不是自然定律；掺杂的“座位”比喻是简化；类脑芯片和光子计算仍在研究中。8—11岁先记比喻，12—15岁要能说出准确解释。
【本页术语的准确解释】
鳍式晶体管（FinFET）：沟道做成竖立的“鳍”状、栅极从三面包围的立体晶体管结构，能更好地控制电流。
环绕栅极晶体管（GAA (Gate-All-Around)）：栅极从四面包围纳米片或纳米线沟道的晶体管结构，用于更先进的工艺。
晶圆（Wafer）：由单晶硅锭切割、抛光而成的圆形薄片，芯片在上面成批制造。
单晶硅锭（Silicon Ingot）：原子排列整齐一致的硅晶体，通常用直拉法从熔融硅中生长。
洁净室（Cleanroom）：严格控制空气中微粒、温度和湿度的生产环境，防止灰尘破坏极细的电路。
光刻（Photolithography）：利用光通过掩模把电路图案转移到涂有光刻胶的晶圆上的工艺，是芯片制造的核心步骤。
光刻胶（Photoresist）：对光敏感的材料，曝光后经显影留下图案，作为后续刻蚀或掺杂的“模板”。
掩模（Photomask）：带有电路图案的透明板，光透过它把图案投射到晶圆上。
极紫外光刻（EUV Lithography）：使用约13.5纳米波长极紫外光的光刻技术，用于最先进的芯片制造。
刻蚀（Etching）：用化学或等离子体去除未被光刻胶保护的材料，形成电路结构。
封装（Packaging）：把芯片固定、保护并连接到外部电路的工艺。
工艺节点（Process Node）：芯片制造工艺的代际名称（如“X纳米”）。现代节点名称已不再等于晶体管的某个物理尺寸。
摩尔定律（Moore's Law）：戈登·摩尔对芯片上元件数量大约每两年翻一番的观察，是产业经验而非自然定律，近年增速放缓。
CPU（Central Processing Unit）：执行程序指令、负责运算和控制的处理器。
GPU（Graphics Processing Unit）：擅长大量并行计算的处理器，最初用于图形，如今广泛用于AI和科学计算。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X纳米”工艺节点是代号，不是晶体管的物理尺寸；摩尔定律是产业观察，不是自然定律；掺杂的“座位”比喻是简化；类脑芯片和光子计算仍在研究中。8—11岁先记比喻，12—15岁要能说出准确解释。
【本页术语的准确解释】
DRAM内存（DRAM）：动态随机存取存储器，用电容存储数据，需要不断刷新，断电后数据丢失。
NAND闪存（NAND Flash）：一种非易失性存储芯片，用于U盘、SSD、手机存储。
SoC（System on Chip）：把CPU、GPU、内存控制、通信等多个功能集成在一颗芯片上的系统级芯片，常见于手机。
AI加速器（AI Accelerator）：为神经网络等AI计算优化的芯片，如GPU、TPU、NPU等。
功率半导体（Power Semiconductor）：用于电能转换和控制的半导体器件，碳化硅、氮化镓等新材料可提高效率。
图像传感器（Image Sensor）：把光转换成电信号的芯片，手机相机多使用CMOS图像传感器。
EDA（Electronic Design Automation）：电子设计自动化软件，用于芯片的设计、仿真、验证和版图生成。
硬件描述语言（Hardware Description Language）：描述数字电路结构和行为的编程语言，如Verilog、VHDL。
指令集架构（Instruction Set Architecture）：规定处理器能执行哪些指令的规范，如x86、ARM、RISC-V。
RISC-V（RISC-V）：起源于加州大学伯克利分校的开放指令集架构，任何人都可以使用和扩展。
晶圆代工（Foundry）：专门为其他公司制造芯片、自己不设计销售芯片的制造模式。
芯粒（Chiplet）：把大芯片拆成多个功能小芯片分别制造，再通过先进封装连接在一起的技术。
3D堆叠（3D Stacking）：在垂直方向堆叠多层芯片或电路以缩短连线、提高密度的技术。
类脑芯片（Neuromorphic Chip）：借鉴生物神经网络结构、以脉冲等方式计算的芯片，截至2026年多处于研究阶段。
光子芯片（Photonic Chip）：利用光子进行信息传输或计算的芯片，已用于高速光通信，光子计算仍在研究中。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主要来自计算机历史博物馆、诺贝尔奖官网和公司资料；市场数据来自WSTS和国家统计局；产业链数据来自SIA与BCG报告，它们是美国行业协会委托的报告；晶体管数是公司公布。鼓励12—15岁同学任选一条链接核对一个数字——我们来核实一下！
【本页各条来源的标题】（第1/3页）
计算机历史博物馆（硅引擎时间线）：Semiconductor Point-Contact Rectifier Effect is Discovered (1874)
计算机历史博物馆（硅引擎时间线）：Semiconductor Rectifiers Patented as "Cat's Whisker" Detectors
计算机历史博物馆（硅引擎时间线）：Discovery of the p-n Junction (1940)
pv magazine USA：Born in the USA: first silicon solar cell celebrates 70th birthday (2024-04-25)
计算机历史博物馆（硅引擎时间线）：Silicon Transistors Offer Superior Operating Characteristics (1954)
计算机历史博物馆（硅引擎时间线）：Silicon Comes to Silicon Valley (1957)
计算机历史博物馆（硅引擎时间线）：Invention of the Planar Manufacturing Process
计算机历史博物馆（硅引擎时间线）：Complementary MOS Circuit Configuration is Invented (1963)
英特尔 Intel：Intel's Founding
计算机历史博物馆（硅引擎时间线）：MOS Dynamic RAM Competes with Magnetic Core Memory on Price
英国计算机历史中心：First ARM Processor Powered Up (1985-04-26)
台积电 TSMC：Company Profile
CNN 财经：Nvidia unveils GeForce 256 (1999-08-31)
CGW（转载英伟达新闻稿）：Nvidia Introduces CUDA Architecture for Computing (2006-11-16)
RISC-V 国际协会：About RISC-V
英飞凌 Infineon（新闻稿存档）：Volume production on 300mm wafers in Dresden (2001-12-12)
阿斯麦 ASML：Lithography principles: light and lasers
台积电新闻稿：N7+ EUV volume production (2019-10-07)
SIA 与 BCG：Strengthening the Global Semiconductor Supply Chain in an Uncertain Era (2021, PDF)
Bits&amp;Chips：ASML ships first High-NA EUV production scanner (2025-07-23)
EE Journal（转载英特尔新闻稿）：Intel 22nm 3-D Tri-Gate transistors (2011)
三星电子新闻：Samsung Begins Chip Production Using 3nm Process Technology With GAA Architecture (2022-06-30)
台积电 TSMC：2nm Technology
Phoronix：UCIe chiplet interconnect consortium (2022-03-02)
计算机历史博物馆（硅引擎时间线）：Digital Watch is First System-On-Chip Integrated Circuit (1974)
铠侠 KIOXIA：History of our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主要来自计算机历史博物馆、诺贝尔奖官网和公司资料；市场数据来自WSTS和国家统计局；产业链数据来自SIA与BCG报告，它们是美国行业协会委托的报告；晶体管数是公司公布。鼓励12—15岁同学任选一条链接核对一个数字——我们来核实一下！
【本页各条来源的标题】（第2/3页）
谷歌云博客：Google supercharges machine learning tasks with TPU custom chip (2016-05-19)
美国国家航空航天局 NASA：The NASA Imager Dentists Use Daily (CMOS image sensor)
诺贝尔奖官网：The Nobel Prize in Physics 2014 – Press release
苹果新闻稿：Apple unveils M3, M3 Pro, and M3 Max (2023-10)
苹果新闻稿：Apple reveals M3 Ultra (2025-03-05)
英伟达 NVIDIA：Blackwell Architecture
台积电2024年年报：Annual Report 2024, p.159 (water)
台积电2024年年报：Annual Report 2024, p.158 (energy)
美国白宫（存档）：Fact Sheet: CHIPS and Science Act (2022-08-09)
欧盟委员会：European Chips Act
澎湃新闻：国家集成电路产业投资基金三期成立（2024-05-27）
Rapidus：About Rapidus
韩国时报：National Assembly passes special bill on supporting semiconductor industry (2026-01-29)
美国商务部工业与安全局 BIS：Commerce Implements New Export Controls on Advanced Computing and Semiconductor Manufacturing Items (2022-10-07)
中国日报中文网：商务部、海关总署对镓、锗相关物项实施出口管制（2023-07-03）
中芯国际 SMIC：About SMIC
IT之家：长江存储与中国首款3D NAND
IT之家（转述招股书）：长鑫科技
IT之家：龙芯1号（2002）
国家统计局：2025年国民经济和社会发展统计公报（2026-02-28）
IEEE IRDS：International Roadmap for Devices and Systems 2022 – More Moore (PDF)
斯坦福大学工程学院：Stanford engineers build first computer based on carbon nanotube technology (2013-09-25)
达尔门德拉·莫达博客：TrueNorth in Science (2014-08)
IBM 研究院博客：NorthPole: IBM's AI chip (2023-10-19)
上海市政府英文网（转载中国日报）：Fudan team develops 2D semiconductor processor WUJI (2025-04-03)
《自然》论文题录（RePEc）：Universal photonic artificial intelligence acceleration (Nature 640,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主要来自计算机历史博物馆、诺贝尔奖官网和公司资料；市场数据来自WSTS和国家统计局；产业链数据来自SIA与BCG报告，它们是美国行业协会委托的报告；晶体管数是公司公布。鼓励12—15岁同学任选一条链接核对一个数字——我们来核实一下！
【本页各条来源的标题】（第3/3页）
世界半导体贸易统计组织 WSTS：WSTS Spring 2026 Forecast (PDF, 2026-06-02)
世界半导体贸易统计组织 WSTS：WSTS Q2 2026 Release (PDF, 2026-08-06)
世界半导体贸易统计组织 WSTS：Global Semiconductor Market Approaches $1T in 2026 (Autumn 2025 forecast)
SIA 与 BCG：Emerging Resilience in the Semiconductor Supply Chain (2024-05, PDF)
IEEE Spectrum：A Better Way to Measure Progress in Semiconductors
计算机历史博物馆：The Silicon Engine timeline
诺贝尔奖官网：The Nobel Prize in Physics 1956
诺贝尔奖官网：The Nobel Prize in Physics 2000
海思半导体：HiSilicon official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向家人解释“几纳米”，检验自己真的懂了。第二项分析一条芯片新闻：数字是美元金额还是芯片块数？是统计、计划还是预测？晶体管数是不是公司公布？第三项画出一颗芯片从设计、制造、封测到装进产品的旅程。总结：芯片很小，却连接着全世界的分工合作。下一部我们学习编程与软件，看看怎样告诉芯片做什么。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6.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5.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5.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6.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5.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6.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5.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5.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6.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5.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5.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5.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5.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5.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6.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5.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3.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5.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www.computerhistory.org/siliconengine/semiconductor-point-contact-rectifier-effect-is-discovered/" TargetMode="External"/><Relationship Id="rId2" Type="http://schemas.openxmlformats.org/officeDocument/2006/relationships/hyperlink" Target="https://www.computerhistory.org/siliconengine/semiconductor-rectifiers-patented-as-cats-whisker-detectors/" TargetMode="External"/><Relationship Id="rId3" Type="http://schemas.openxmlformats.org/officeDocument/2006/relationships/hyperlink" Target="https://www.computerhistory.org/siliconengine/discovery-of-the-p-n-junction/" TargetMode="External"/><Relationship Id="rId4" Type="http://schemas.openxmlformats.org/officeDocument/2006/relationships/hyperlink" Target="https://pv-magazine-usa.com/2024/04/25/born-in-the-usa-first-silicon-solar-cell-celebrates-70th-birthday/" TargetMode="External"/><Relationship Id="rId5" Type="http://schemas.openxmlformats.org/officeDocument/2006/relationships/hyperlink" Target="https://www.computerhistory.org/siliconengine/silicon-transistors-offer-superior-operating-characteristics/" TargetMode="External"/><Relationship Id="rId6" Type="http://schemas.openxmlformats.org/officeDocument/2006/relationships/hyperlink" Target="https://www.computerhistory.org/siliconengine/silicon-comes-to-silicon-valley/" TargetMode="External"/><Relationship Id="rId7" Type="http://schemas.openxmlformats.org/officeDocument/2006/relationships/hyperlink" Target="https://www.computerhistory.org/siliconengine/invention-of-the-planar-manufacturing-process/" TargetMode="External"/><Relationship Id="rId8" Type="http://schemas.openxmlformats.org/officeDocument/2006/relationships/hyperlink" Target="https://www.computerhistory.org/siliconengine/complementary-mos-circuit-configuration-is-invented/" TargetMode="External"/><Relationship Id="rId9" Type="http://schemas.openxmlformats.org/officeDocument/2006/relationships/hyperlink" Target="https://www.intel.com/content/www/us/en/history/virtual-vault/articles/intels-founding.html" TargetMode="External"/><Relationship Id="rId10" Type="http://schemas.openxmlformats.org/officeDocument/2006/relationships/hyperlink" Target="https://www.computerhistory.org/siliconengine/mos-dynamic-ram-competes-with-magnetic-core-memory-on-price/" TargetMode="External"/><Relationship Id="rId11" Type="http://schemas.openxmlformats.org/officeDocument/2006/relationships/hyperlink" Target="https://www.computinghistory.org.uk/det/5440/First-ARM-Processor-Powered-Up/" TargetMode="External"/><Relationship Id="rId12" Type="http://schemas.openxmlformats.org/officeDocument/2006/relationships/hyperlink" Target="https://www.tsmc.com/english/aboutTSMC/company_profile" TargetMode="External"/><Relationship Id="rId13" Type="http://schemas.openxmlformats.org/officeDocument/2006/relationships/hyperlink" Target="https://money.cnn.com/1999/08/31/technology/nvidia/" TargetMode="External"/><Relationship Id="rId14" Type="http://schemas.openxmlformats.org/officeDocument/2006/relationships/hyperlink" Target="https://cgw.com/Press-Center/News/2006/Nvidia-Introduces-CUDA-Architecture-for-Computin.aspx" TargetMode="External"/><Relationship Id="rId15" Type="http://schemas.openxmlformats.org/officeDocument/2006/relationships/hyperlink" Target="https://riscv.org/about/" TargetMode="External"/><Relationship Id="rId16" Type="http://schemas.openxmlformats.org/officeDocument/2006/relationships/hyperlink" Target="https://www.infineon.com/cms/en/about-infineon/press/market-news/2001/130823.html" TargetMode="External"/><Relationship Id="rId17" Type="http://schemas.openxmlformats.org/officeDocument/2006/relationships/hyperlink" Target="https://www.asml.com/en/technology/lithography-principles/light-and-lasers" TargetMode="External"/><Relationship Id="rId18" Type="http://schemas.openxmlformats.org/officeDocument/2006/relationships/hyperlink" Target="https://pr.tsmc.com/english/news/2010" TargetMode="External"/><Relationship Id="rId19" Type="http://schemas.openxmlformats.org/officeDocument/2006/relationships/hyperlink" Target="https://www.semiconductors.org/wp-content/uploads/2021/05/BCG-x-SIA-Strengthening-the-Global-Semiconductor-Value-Chain-April-2021_1.pdf" TargetMode="External"/><Relationship Id="rId20" Type="http://schemas.openxmlformats.org/officeDocument/2006/relationships/hyperlink" Target="https://bits-chips.com/article/asml-ships-first-high-na-euv-production-scanner/" TargetMode="External"/><Relationship Id="rId21" Type="http://schemas.openxmlformats.org/officeDocument/2006/relationships/hyperlink" Target="https://www.eejournal.com/industry_news/20110509-01/" TargetMode="External"/><Relationship Id="rId22" Type="http://schemas.openxmlformats.org/officeDocument/2006/relationships/hyperlink" Target="https://news.samsung.com/global/samsung-begins-chip-production-using-3nm-process-technology-with-gaa-architecture" TargetMode="External"/><Relationship Id="rId23" Type="http://schemas.openxmlformats.org/officeDocument/2006/relationships/hyperlink" Target="https://www.tsmc.com/english/dedicatedFoundry/technology/logic/l_2nm" TargetMode="External"/><Relationship Id="rId24" Type="http://schemas.openxmlformats.org/officeDocument/2006/relationships/hyperlink" Target="https://www.phoronix.com/news/UCIe-Chiplet-Ecosystem" TargetMode="External"/><Relationship Id="rId25" Type="http://schemas.openxmlformats.org/officeDocument/2006/relationships/hyperlink" Target="https://www.computerhistory.org/siliconengine/digital-watch-is-first-system-on-chip-integrated-circuit/" TargetMode="External"/><Relationship Id="rId26" Type="http://schemas.openxmlformats.org/officeDocument/2006/relationships/hyperlink" Target="https://www.kioxia.com/en-jp/insights/history-of-our-memory-201910.html" TargetMode="External"/><Relationship Id="rId27" Type="http://schemas.openxmlformats.org/officeDocument/2006/relationships/slideLayout" Target="../slideLayouts/slideLayout5.xml"/><Relationship Id="rId28"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cloud.google.com/blog/products/gcp/google-supercharges-machine-learning-tasks-with-custom-chip" TargetMode="External"/><Relationship Id="rId2" Type="http://schemas.openxmlformats.org/officeDocument/2006/relationships/hyperlink" Target="https://www.nasa.gov/technology/tech-transfer-spinoffs/the-nasa-imager-dentists-use-daily/" TargetMode="External"/><Relationship Id="rId3" Type="http://schemas.openxmlformats.org/officeDocument/2006/relationships/hyperlink" Target="https://www.nobelprize.org/prizes/physics/2014/press-release/" TargetMode="External"/><Relationship Id="rId4" Type="http://schemas.openxmlformats.org/officeDocument/2006/relationships/hyperlink" Target="https://www.apple.com/newsroom/2023/10/apple-unveils-m3-m3-pro-and-m3-max-the-most-advanced-chips-for-a-personal-computer/" TargetMode="External"/><Relationship Id="rId5" Type="http://schemas.openxmlformats.org/officeDocument/2006/relationships/hyperlink" Target="https://www.apple.com/newsroom/2025/03/apple-reveals-m3-ultra-taking-apple-silicon-to-a-new-extreme/" TargetMode="External"/><Relationship Id="rId6" Type="http://schemas.openxmlformats.org/officeDocument/2006/relationships/hyperlink" Target="https://www.nvidia.com/en-us/data-center/technologies/blackwell-architecture/" TargetMode="External"/><Relationship Id="rId7" Type="http://schemas.openxmlformats.org/officeDocument/2006/relationships/hyperlink" Target="https://investor.tsmc.com/static/annualReports/2024/english/ebook/files/basic-html/page159.html" TargetMode="External"/><Relationship Id="rId8" Type="http://schemas.openxmlformats.org/officeDocument/2006/relationships/hyperlink" Target="https://investor.tsmc.com/static/annualReports/2024/english/ebook/files/basic-html/page158.html" TargetMode="External"/><Relationship Id="rId9" Type="http://schemas.openxmlformats.org/officeDocument/2006/relationships/hyperlink" Target="https://bidenwhitehouse.archives.gov/briefing-room/statements-releases/2022/08/09/fact-sheet-chips-and-science-act-will-lower-costs-create-jobs-strengthen-supply-chains-and-counter-china/" TargetMode="External"/><Relationship Id="rId10" Type="http://schemas.openxmlformats.org/officeDocument/2006/relationships/hyperlink" Target="https://digital-strategy.ec.europa.eu/en/policies/european-chips-act" TargetMode="External"/><Relationship Id="rId11" Type="http://schemas.openxmlformats.org/officeDocument/2006/relationships/hyperlink" Target="https://www.thepaper.cn/newsDetail_forward_27520926" TargetMode="External"/><Relationship Id="rId12" Type="http://schemas.openxmlformats.org/officeDocument/2006/relationships/hyperlink" Target="https://www.rapidus.inc/en/about/" TargetMode="External"/><Relationship Id="rId13" Type="http://schemas.openxmlformats.org/officeDocument/2006/relationships/hyperlink" Target="https://www.koreatimes.co.kr/amp/southkorea/politics/20260129/natl-assembly-passes-special-bill-on-supporting-semiconductor-industry" TargetMode="External"/><Relationship Id="rId14" Type="http://schemas.openxmlformats.org/officeDocument/2006/relationships/hyperlink" Target="https://www.bis.gov/press-release/commerce-implements-new-export-controls-advanced-computing-semiconductor-manufacturing-items-peoples" TargetMode="External"/><Relationship Id="rId15" Type="http://schemas.openxmlformats.org/officeDocument/2006/relationships/hyperlink" Target="https://cn.chinadaily.com.cn/a/202307/03/WS64a3773aa310ba94c5614b2d.html" TargetMode="External"/><Relationship Id="rId16" Type="http://schemas.openxmlformats.org/officeDocument/2006/relationships/hyperlink" Target="https://www.smics.com/en/site/about_summary" TargetMode="External"/><Relationship Id="rId17" Type="http://schemas.openxmlformats.org/officeDocument/2006/relationships/hyperlink" Target="https://www.ithome.com/0/468/561.htm" TargetMode="External"/><Relationship Id="rId18" Type="http://schemas.openxmlformats.org/officeDocument/2006/relationships/hyperlink" Target="https://www.ithome.com/0/974/284.htm" TargetMode="External"/><Relationship Id="rId19" Type="http://schemas.openxmlformats.org/officeDocument/2006/relationships/hyperlink" Target="https://www.ithome.com/0/426/195.htm" TargetMode="External"/><Relationship Id="rId20" Type="http://schemas.openxmlformats.org/officeDocument/2006/relationships/hyperlink" Target="https://www.stats.gov.cn/sj/zxfb/202602/t20260228_1962662.html" TargetMode="External"/><Relationship Id="rId21" Type="http://schemas.openxmlformats.org/officeDocument/2006/relationships/hyperlink" Target="https://irds.ieee.org/images/files/pdf/2022/2022IRDS_MM.pdf" TargetMode="External"/><Relationship Id="rId22" Type="http://schemas.openxmlformats.org/officeDocument/2006/relationships/hyperlink" Target="https://engineering.stanford.edu/news/stanford-engineers-build-first-computer-based-carbon-nanotube-technology" TargetMode="External"/><Relationship Id="rId23" Type="http://schemas.openxmlformats.org/officeDocument/2006/relationships/hyperlink" Target="https://modha.org/2014/08/breaking-news-one-giant-leap-for-the-synapse-team-one-small-step-for-mankind/" TargetMode="External"/><Relationship Id="rId24" Type="http://schemas.openxmlformats.org/officeDocument/2006/relationships/hyperlink" Target="https://research.ibm.com/blog/northpole-ibm-ai-chip" TargetMode="External"/><Relationship Id="rId25" Type="http://schemas.openxmlformats.org/officeDocument/2006/relationships/hyperlink" Target="https://english.shanghai.gov.cn/en-Latest-WhatsNew/20250403/974000163e7e4cad8bb0f5a08666953f.html" TargetMode="External"/><Relationship Id="rId26" Type="http://schemas.openxmlformats.org/officeDocument/2006/relationships/hyperlink" Target="https://ideas.repec.org/a/nat/nature/v640y2025i8058d10.1038_s41586-025-08854-x.html" TargetMode="External"/><Relationship Id="rId27" Type="http://schemas.openxmlformats.org/officeDocument/2006/relationships/slideLayout" Target="../slideLayouts/slideLayout5.xml"/><Relationship Id="rId28"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www.wsts.org/esraCMS/extension/media/f/WST/7618/WSTS_FC-Release-2026-May.pdf" TargetMode="External"/><Relationship Id="rId2" Type="http://schemas.openxmlformats.org/officeDocument/2006/relationships/hyperlink" Target="https://www.wsts.org/esraCMS/extension/media/f/WST/7745/WSTS-Q2-Release-2026-08-06.pdf" TargetMode="External"/><Relationship Id="rId3" Type="http://schemas.openxmlformats.org/officeDocument/2006/relationships/hyperlink" Target="https://www.wsts.org/76/103/Global-Semiconductor-Market-Approaches-1T-in-2026" TargetMode="External"/><Relationship Id="rId4" Type="http://schemas.openxmlformats.org/officeDocument/2006/relationships/hyperlink" Target="https://www.semiconductors.org/wp-content/uploads/2024/05/Report_Emerging-Resilience-in-the-Semiconductor-Supply-Chain.pdf" TargetMode="External"/><Relationship Id="rId5" Type="http://schemas.openxmlformats.org/officeDocument/2006/relationships/hyperlink" Target="https://spectrum.ieee.org/a-better-way-to-measure-progress-in-semiconductors" TargetMode="External"/><Relationship Id="rId6" Type="http://schemas.openxmlformats.org/officeDocument/2006/relationships/hyperlink" Target="https://www.computerhistory.org/siliconengine/" TargetMode="External"/><Relationship Id="rId7" Type="http://schemas.openxmlformats.org/officeDocument/2006/relationships/hyperlink" Target="https://www.nobelprize.org/prizes/physics/1956/summary/" TargetMode="External"/><Relationship Id="rId8" Type="http://schemas.openxmlformats.org/officeDocument/2006/relationships/hyperlink" Target="https://www.nobelprize.org/prizes/physics/2000/summary/" TargetMode="External"/><Relationship Id="rId9" Type="http://schemas.openxmlformats.org/officeDocument/2006/relationships/hyperlink" Target="https://www.hisilicon.com/" TargetMode="External"/><Relationship Id="rId10" Type="http://schemas.openxmlformats.org/officeDocument/2006/relationships/slideLayout" Target="../slideLayouts/slideLayout5.xml"/><Relationship Id="rId11"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image" Target="../media/image-56-3.png"/><Relationship Id="rId4" Type="http://schemas.openxmlformats.org/officeDocument/2006/relationships/slideLayout" Target="../slideLayouts/slideLayout4.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第6部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芯片与半导体</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探索计算机的大脑</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小小芯片，大大世界</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比特、安安、乐乐站在一片巨大的晶圆上，背后是洁净室">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1"/>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Shape 6"/>
          <p:cNvSpPr/>
          <p:nvPr/>
        </p:nvSpPr>
        <p:spPr>
          <a:xfrm>
            <a:off x="1325880" y="1737360"/>
            <a:ext cx="700278" cy="274320"/>
          </a:xfrm>
          <a:prstGeom prst="roundRect">
            <a:avLst>
              <a:gd name="adj" fmla="val 50000"/>
            </a:avLst>
          </a:prstGeom>
          <a:solidFill>
            <a:srgbClr val="E6EAF5"/>
          </a:solidFill>
          <a:ln/>
        </p:spPr>
      </p:sp>
      <p:sp>
        <p:nvSpPr>
          <p:cNvPr id="9" name="Text 7"/>
          <p:cNvSpPr txBox="1"/>
          <p:nvPr/>
        </p:nvSpPr>
        <p:spPr>
          <a:xfrm>
            <a:off x="1325880"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从算盘到人工智能：</a:t>
            </a:r>
            <a:endParaRPr lang="en-US" sz="1400" dirty="0"/>
          </a:p>
          <a:p>
            <a:pPr indent="0" marL="0">
              <a:buNone/>
            </a:pPr>
            <a:r>
              <a:rPr lang="en-US" sz="1400" dirty="0">
                <a:solidFill>
                  <a:schemeClr val="tx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3"/>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4" name="Shape 12"/>
          <p:cNvSpPr/>
          <p:nvPr/>
        </p:nvSpPr>
        <p:spPr>
          <a:xfrm>
            <a:off x="3590483" y="1737360"/>
            <a:ext cx="700278" cy="274320"/>
          </a:xfrm>
          <a:prstGeom prst="roundRect">
            <a:avLst>
              <a:gd name="adj" fmla="val 50000"/>
            </a:avLst>
          </a:prstGeom>
          <a:solidFill>
            <a:srgbClr val="E6EAF5"/>
          </a:solidFill>
          <a:ln/>
        </p:spPr>
      </p:sp>
      <p:sp>
        <p:nvSpPr>
          <p:cNvPr id="15" name="Text 13"/>
          <p:cNvSpPr txBox="1"/>
          <p:nvPr/>
        </p:nvSpPr>
        <p:spPr>
          <a:xfrm>
            <a:off x="3590483"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人工智能新时代：</a:t>
            </a:r>
            <a:endParaRPr lang="en-US" sz="1400" dirty="0"/>
          </a:p>
          <a:p>
            <a:pPr indent="0" marL="0">
              <a:buNone/>
            </a:pPr>
            <a:r>
              <a:rPr lang="en-US" sz="1400" dirty="0">
                <a:solidFill>
                  <a:schemeClr val="tx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2"/>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0" name="Shape 18"/>
          <p:cNvSpPr/>
          <p:nvPr/>
        </p:nvSpPr>
        <p:spPr>
          <a:xfrm>
            <a:off x="5855086" y="1737360"/>
            <a:ext cx="700278" cy="274320"/>
          </a:xfrm>
          <a:prstGeom prst="roundRect">
            <a:avLst>
              <a:gd name="adj" fmla="val 50000"/>
            </a:avLst>
          </a:prstGeom>
          <a:solidFill>
            <a:srgbClr val="E6EAF5"/>
          </a:solidFill>
          <a:ln/>
        </p:spPr>
      </p:sp>
      <p:sp>
        <p:nvSpPr>
          <p:cNvPr id="21" name="Text 19"/>
          <p:cNvSpPr txBox="1"/>
          <p:nvPr/>
        </p:nvSpPr>
        <p:spPr>
          <a:xfrm>
            <a:off x="5855086"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机器人与智能世界：</a:t>
            </a:r>
            <a:endParaRPr lang="en-US" sz="1400" dirty="0"/>
          </a:p>
          <a:p>
            <a:pPr indent="0" marL="0">
              <a:buNone/>
            </a:pPr>
            <a:r>
              <a:rPr lang="en-US" sz="1400" dirty="0">
                <a:solidFill>
                  <a:schemeClr val="tx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4"/>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26" name="Shape 24"/>
          <p:cNvSpPr/>
          <p:nvPr/>
        </p:nvSpPr>
        <p:spPr>
          <a:xfrm>
            <a:off x="8119689" y="1737360"/>
            <a:ext cx="700278" cy="274320"/>
          </a:xfrm>
          <a:prstGeom prst="roundRect">
            <a:avLst>
              <a:gd name="adj" fmla="val 50000"/>
            </a:avLst>
          </a:prstGeom>
          <a:solidFill>
            <a:srgbClr val="E6EAF5"/>
          </a:solidFill>
          <a:ln/>
        </p:spPr>
      </p:sp>
      <p:sp>
        <p:nvSpPr>
          <p:cNvPr id="27" name="Text 25"/>
          <p:cNvSpPr txBox="1"/>
          <p:nvPr/>
        </p:nvSpPr>
        <p:spPr>
          <a:xfrm>
            <a:off x="8119689"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量子计算与超级计算机：</a:t>
            </a:r>
            <a:endParaRPr lang="en-US" sz="1400" dirty="0"/>
          </a:p>
          <a:p>
            <a:pPr indent="0" marL="0">
              <a:buNone/>
            </a:pPr>
            <a:r>
              <a:rPr lang="en-US" sz="1400" dirty="0">
                <a:solidFill>
                  <a:schemeClr val="tx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1"/>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32" name="Shape 30"/>
          <p:cNvSpPr/>
          <p:nvPr/>
        </p:nvSpPr>
        <p:spPr>
          <a:xfrm>
            <a:off x="10384292" y="1737360"/>
            <a:ext cx="700278" cy="274320"/>
          </a:xfrm>
          <a:prstGeom prst="roundRect">
            <a:avLst>
              <a:gd name="adj" fmla="val 50000"/>
            </a:avLst>
          </a:prstGeom>
          <a:solidFill>
            <a:srgbClr val="E6EAF5"/>
          </a:solidFill>
          <a:ln/>
        </p:spPr>
      </p:sp>
      <p:sp>
        <p:nvSpPr>
          <p:cNvPr id="33" name="Text 31"/>
          <p:cNvSpPr txBox="1"/>
          <p:nvPr/>
        </p:nvSpPr>
        <p:spPr>
          <a:xfrm>
            <a:off x="10384292"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互联网的未来：</a:t>
            </a:r>
            <a:endParaRPr lang="en-US" sz="1400" dirty="0"/>
          </a:p>
          <a:p>
            <a:pPr indent="0" marL="0">
              <a:buNone/>
            </a:pPr>
            <a:r>
              <a:rPr lang="en-US" sz="1400" dirty="0">
                <a:solidFill>
                  <a:schemeClr val="tx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5"/>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6</a:t>
            </a:r>
            <a:endParaRPr lang="en-US" sz="1800" dirty="0"/>
          </a:p>
        </p:txBody>
      </p:sp>
      <p:sp>
        <p:nvSpPr>
          <p:cNvPr id="38" name="Shape 36"/>
          <p:cNvSpPr/>
          <p:nvPr/>
        </p:nvSpPr>
        <p:spPr>
          <a:xfrm>
            <a:off x="1325880" y="3886200"/>
            <a:ext cx="1194872" cy="274320"/>
          </a:xfrm>
          <a:prstGeom prst="roundRect">
            <a:avLst>
              <a:gd name="adj" fmla="val 50000"/>
            </a:avLst>
          </a:prstGeom>
          <a:solidFill>
            <a:schemeClr val="accent5"/>
          </a:solidFill>
          <a:ln/>
        </p:spPr>
      </p:sp>
      <p:sp>
        <p:nvSpPr>
          <p:cNvPr id="39" name="Text 37"/>
          <p:cNvSpPr txBox="1"/>
          <p:nvPr/>
        </p:nvSpPr>
        <p:spPr>
          <a:xfrm>
            <a:off x="1325880" y="388620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第6部</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b="1" dirty="0">
                <a:solidFill>
                  <a:schemeClr val="bg1"/>
                </a:solidFill>
              </a:rPr>
              <a:t>芯片与半导体：</a:t>
            </a:r>
            <a:endParaRPr lang="en-US" sz="1400" dirty="0"/>
          </a:p>
          <a:p>
            <a:pPr indent="0" marL="0">
              <a:buNone/>
            </a:pPr>
            <a:r>
              <a:rPr lang="en-US" sz="1400" b="1" dirty="0">
                <a:solidFill>
                  <a:schemeClr val="bg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93192">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93192">
                <a:tc>
                  <a:txBody>
                    <a:bodyPr/>
                    <a:lstStyle/>
                    <a:p>
                      <a:pPr indent="0" marL="0">
                        <a:buNone/>
                      </a:pPr>
                      <a:r>
                        <a:rPr lang="en-US" sz="1400" b="1" dirty="0">
                          <a:solidFill>
                            <a:schemeClr val="tx1"/>
                          </a:solidFill>
                        </a:rPr>
                        <a:t>开场：芯片在哪里</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P5—7</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4分钟：互动①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7分钟：含读法说明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回顾：晶体管与集成电路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P8—10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2分钟：时间轴</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5分钟：时间轴＋卡片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半导体与晶体管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P11—18</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11分钟：互动②③</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18分钟：全部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从沙子到芯片、光刻</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P19—23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7分钟：流程图＋光刻</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13分钟：含互动④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“几纳米”澄清</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P24—26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5分钟：互动⑤</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7分钟：全部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芯片家族与设计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P27—31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4分钟：家族图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产业链、能源与政策</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P32—41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8分钟：互动⑥＋地图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17分钟：全部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未来芯片与2035情景、课后任务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P42—56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4分钟：情景图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13分钟：情景卡＋路径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互动编号：①找找身边的芯片 ②掺杂座位游戏 ③人体晶体管 ④制造工序排序 ⑤“几纳米”判断题 ⑥产业链拼图</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本书怎么读：徽章、情景卡与提醒</a:t>
            </a:r>
            <a:endParaRPr lang="en-US" sz="3600" dirty="0"/>
          </a:p>
        </p:txBody>
      </p:sp>
      <p:sp>
        <p:nvSpPr>
          <p:cNvPr id="5" name="Shape 3"/>
          <p:cNvSpPr/>
          <p:nvPr/>
        </p:nvSpPr>
        <p:spPr>
          <a:xfrm>
            <a:off x="548640"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证据等级徽章</a:t>
            </a:r>
            <a:endParaRPr lang="en-US" sz="1800" dirty="0"/>
          </a:p>
        </p:txBody>
      </p:sp>
      <p:sp>
        <p:nvSpPr>
          <p:cNvPr id="7" name="Shape 5"/>
          <p:cNvSpPr/>
          <p:nvPr/>
        </p:nvSpPr>
        <p:spPr>
          <a:xfrm>
            <a:off x="749808" y="2167128"/>
            <a:ext cx="1009904" cy="310896"/>
          </a:xfrm>
          <a:prstGeom prst="roundRect">
            <a:avLst>
              <a:gd name="adj" fmla="val 50000"/>
            </a:avLst>
          </a:prstGeom>
          <a:solidFill>
            <a:srgbClr val="DCF3E8"/>
          </a:solidFill>
          <a:ln/>
        </p:spPr>
      </p:sp>
      <p:sp>
        <p:nvSpPr>
          <p:cNvPr id="8" name="Text 6"/>
          <p:cNvSpPr txBox="1"/>
          <p:nvPr/>
        </p:nvSpPr>
        <p:spPr>
          <a:xfrm>
            <a:off x="749808" y="2167128"/>
            <a:ext cx="1009904" cy="310896"/>
          </a:xfrm>
          <a:prstGeom prst="rect">
            <a:avLst/>
          </a:prstGeom>
          <a:noFill/>
          <a:ln/>
        </p:spPr>
        <p:txBody>
          <a:bodyPr wrap="square" lIns="0" tIns="0" rIns="0" bIns="0" rtlCol="0" anchor="ctr"/>
          <a:lstStyle/>
          <a:p>
            <a:pPr algn="ctr" indent="0" marL="0">
              <a:buNone/>
            </a:pPr>
            <a:r>
              <a:rPr lang="en-US" sz="1400" b="1" dirty="0">
                <a:solidFill>
                  <a:srgbClr val="13704F"/>
                </a:solidFill>
              </a:rPr>
              <a:t>✅已发生</a:t>
            </a:r>
            <a:endParaRPr lang="en-US" sz="1400" dirty="0"/>
          </a:p>
        </p:txBody>
      </p:sp>
      <p:sp>
        <p:nvSpPr>
          <p:cNvPr id="9" name="Text 7"/>
          <p:cNvSpPr txBox="1"/>
          <p:nvPr/>
        </p:nvSpPr>
        <p:spPr>
          <a:xfrm>
            <a:off x="749808" y="2532888"/>
            <a:ext cx="3112922" cy="469392"/>
          </a:xfrm>
          <a:prstGeom prst="rect">
            <a:avLst/>
          </a:prstGeom>
          <a:noFill/>
          <a:ln/>
        </p:spPr>
        <p:txBody>
          <a:bodyPr wrap="square" lIns="0" tIns="0" rIns="0" bIns="0" rtlCol="0" anchor="t"/>
          <a:lstStyle/>
          <a:p>
            <a:pPr indent="0" marL="0">
              <a:buNone/>
            </a:pPr>
            <a:r>
              <a:rPr lang="en-US" sz="1400" dirty="0">
                <a:solidFill>
                  <a:schemeClr val="tx1"/>
                </a:solidFill>
              </a:rPr>
              <a:t>截至2026年10月25日已经发生，并有可靠来源。</a:t>
            </a:r>
            <a:endParaRPr lang="en-US" sz="1400" dirty="0"/>
          </a:p>
        </p:txBody>
      </p:sp>
      <p:sp>
        <p:nvSpPr>
          <p:cNvPr id="10" name="Shape 8"/>
          <p:cNvSpPr/>
          <p:nvPr/>
        </p:nvSpPr>
        <p:spPr>
          <a:xfrm>
            <a:off x="749808" y="3166872"/>
            <a:ext cx="1009904" cy="310896"/>
          </a:xfrm>
          <a:prstGeom prst="roundRect">
            <a:avLst>
              <a:gd name="adj" fmla="val 50000"/>
            </a:avLst>
          </a:prstGeom>
          <a:solidFill>
            <a:srgbClr val="FFE7D6"/>
          </a:solidFill>
          <a:ln/>
        </p:spPr>
      </p:sp>
      <p:sp>
        <p:nvSpPr>
          <p:cNvPr id="11" name="Text 9"/>
          <p:cNvSpPr txBox="1"/>
          <p:nvPr/>
        </p:nvSpPr>
        <p:spPr>
          <a:xfrm>
            <a:off x="749808" y="3166872"/>
            <a:ext cx="1009904" cy="310896"/>
          </a:xfrm>
          <a:prstGeom prst="rect">
            <a:avLst/>
          </a:prstGeom>
          <a:noFill/>
          <a:ln/>
        </p:spPr>
        <p:txBody>
          <a:bodyPr wrap="square" lIns="0" tIns="0" rIns="0" bIns="0" rtlCol="0" anchor="ctr"/>
          <a:lstStyle/>
          <a:p>
            <a:pPr algn="ctr" indent="0" marL="0">
              <a:buNone/>
            </a:pPr>
            <a:r>
              <a:rPr lang="en-US" sz="1400" b="1" dirty="0">
                <a:solidFill>
                  <a:srgbClr val="A9480F"/>
                </a:solidFill>
              </a:rPr>
              <a:t>🧪试点中</a:t>
            </a:r>
            <a:endParaRPr lang="en-US" sz="1400" dirty="0"/>
          </a:p>
        </p:txBody>
      </p:sp>
      <p:sp>
        <p:nvSpPr>
          <p:cNvPr id="12" name="Text 10"/>
          <p:cNvSpPr txBox="1"/>
          <p:nvPr/>
        </p:nvSpPr>
        <p:spPr>
          <a:xfrm>
            <a:off x="749808" y="3532632"/>
            <a:ext cx="3112922" cy="469392"/>
          </a:xfrm>
          <a:prstGeom prst="rect">
            <a:avLst/>
          </a:prstGeom>
          <a:noFill/>
          <a:ln/>
        </p:spPr>
        <p:txBody>
          <a:bodyPr wrap="square" lIns="0" tIns="0" rIns="0" bIns="0" rtlCol="0" anchor="t"/>
          <a:lstStyle/>
          <a:p>
            <a:pPr indent="0" marL="0">
              <a:buNone/>
            </a:pPr>
            <a:r>
              <a:rPr lang="en-US" sz="1400" dirty="0">
                <a:solidFill>
                  <a:schemeClr val="tx1"/>
                </a:solidFill>
              </a:rPr>
              <a:t>已经在少数地方、少数人中真实使用或试运营，但还没有普及。</a:t>
            </a:r>
            <a:endParaRPr lang="en-US" sz="1400" dirty="0"/>
          </a:p>
        </p:txBody>
      </p:sp>
      <p:sp>
        <p:nvSpPr>
          <p:cNvPr id="13" name="Shape 11"/>
          <p:cNvSpPr/>
          <p:nvPr/>
        </p:nvSpPr>
        <p:spPr>
          <a:xfrm>
            <a:off x="749808" y="4166616"/>
            <a:ext cx="1009904" cy="310896"/>
          </a:xfrm>
          <a:prstGeom prst="roundRect">
            <a:avLst>
              <a:gd name="adj" fmla="val 50000"/>
            </a:avLst>
          </a:prstGeom>
          <a:solidFill>
            <a:srgbClr val="E0EAFF"/>
          </a:solidFill>
          <a:ln/>
        </p:spPr>
      </p:sp>
      <p:sp>
        <p:nvSpPr>
          <p:cNvPr id="14" name="Text 12"/>
          <p:cNvSpPr txBox="1"/>
          <p:nvPr/>
        </p:nvSpPr>
        <p:spPr>
          <a:xfrm>
            <a:off x="749808" y="4166616"/>
            <a:ext cx="1009904" cy="310896"/>
          </a:xfrm>
          <a:prstGeom prst="rect">
            <a:avLst/>
          </a:prstGeom>
          <a:noFill/>
          <a:ln/>
        </p:spPr>
        <p:txBody>
          <a:bodyPr wrap="square" lIns="0" tIns="0" rIns="0" bIns="0" rtlCol="0" anchor="ctr"/>
          <a:lstStyle/>
          <a:p>
            <a:pPr algn="ctr" indent="0" marL="0">
              <a:buNone/>
            </a:pPr>
            <a:r>
              <a:rPr lang="en-US" sz="1400" b="1" dirty="0">
                <a:solidFill>
                  <a:srgbClr val="1F55C9"/>
                </a:solidFill>
              </a:rPr>
              <a:t>🔬研究中</a:t>
            </a:r>
            <a:endParaRPr lang="en-US" sz="1400" dirty="0"/>
          </a:p>
        </p:txBody>
      </p:sp>
      <p:sp>
        <p:nvSpPr>
          <p:cNvPr id="15" name="Text 13"/>
          <p:cNvSpPr txBox="1"/>
          <p:nvPr/>
        </p:nvSpPr>
        <p:spPr>
          <a:xfrm>
            <a:off x="749808" y="4532376"/>
            <a:ext cx="3112922" cy="234696"/>
          </a:xfrm>
          <a:prstGeom prst="rect">
            <a:avLst/>
          </a:prstGeom>
          <a:noFill/>
          <a:ln/>
        </p:spPr>
        <p:txBody>
          <a:bodyPr wrap="square" lIns="0" tIns="0" rIns="0" bIns="0" rtlCol="0" anchor="t"/>
          <a:lstStyle/>
          <a:p>
            <a:pPr indent="0" marL="0">
              <a:buNone/>
            </a:pPr>
            <a:r>
              <a:rPr lang="en-US" sz="1400" dirty="0">
                <a:solidFill>
                  <a:schemeClr val="tx1"/>
                </a:solidFill>
              </a:rPr>
              <a:t>还在实验室、论文或演示阶段。</a:t>
            </a:r>
            <a:endParaRPr lang="en-US" sz="1400" dirty="0"/>
          </a:p>
        </p:txBody>
      </p:sp>
      <p:sp>
        <p:nvSpPr>
          <p:cNvPr id="16" name="Shape 14"/>
          <p:cNvSpPr/>
          <p:nvPr/>
        </p:nvSpPr>
        <p:spPr>
          <a:xfrm>
            <a:off x="749808" y="4931664"/>
            <a:ext cx="821436" cy="310896"/>
          </a:xfrm>
          <a:prstGeom prst="roundRect">
            <a:avLst>
              <a:gd name="adj" fmla="val 50000"/>
            </a:avLst>
          </a:prstGeom>
          <a:solidFill>
            <a:srgbClr val="ECE4FF"/>
          </a:solidFill>
          <a:ln/>
        </p:spPr>
      </p:sp>
      <p:sp>
        <p:nvSpPr>
          <p:cNvPr id="17" name="Text 15"/>
          <p:cNvSpPr txBox="1"/>
          <p:nvPr/>
        </p:nvSpPr>
        <p:spPr>
          <a:xfrm>
            <a:off x="749808" y="4931664"/>
            <a:ext cx="821436" cy="310896"/>
          </a:xfrm>
          <a:prstGeom prst="rect">
            <a:avLst/>
          </a:prstGeom>
          <a:noFill/>
          <a:ln/>
        </p:spPr>
        <p:txBody>
          <a:bodyPr wrap="square" lIns="0" tIns="0" rIns="0" bIns="0" rtlCol="0" anchor="ctr"/>
          <a:lstStyle/>
          <a:p>
            <a:pPr algn="ctr" indent="0" marL="0">
              <a:buNone/>
            </a:pPr>
            <a:r>
              <a:rPr lang="en-US" sz="1400" b="1" dirty="0">
                <a:solidFill>
                  <a:srgbClr val="5A2FD3"/>
                </a:solidFill>
              </a:rPr>
              <a:t>🔮展望</a:t>
            </a:r>
            <a:endParaRPr lang="en-US" sz="1400" dirty="0"/>
          </a:p>
        </p:txBody>
      </p:sp>
      <p:sp>
        <p:nvSpPr>
          <p:cNvPr id="18" name="Text 16"/>
          <p:cNvSpPr txBox="1"/>
          <p:nvPr/>
        </p:nvSpPr>
        <p:spPr>
          <a:xfrm>
            <a:off x="749808" y="5297424"/>
            <a:ext cx="3112922" cy="469392"/>
          </a:xfrm>
          <a:prstGeom prst="rect">
            <a:avLst/>
          </a:prstGeom>
          <a:noFill/>
          <a:ln/>
        </p:spPr>
        <p:txBody>
          <a:bodyPr wrap="square" lIns="0" tIns="0" rIns="0" bIns="0" rtlCol="0" anchor="t"/>
          <a:lstStyle/>
          <a:p>
            <a:pPr indent="0" marL="0">
              <a:buNone/>
            </a:pPr>
            <a:r>
              <a:rPr lang="en-US" sz="1400" dirty="0">
                <a:solidFill>
                  <a:schemeClr val="tx1"/>
                </a:solidFill>
              </a:rPr>
              <a:t>对未来的预测或可能性，可能发生，也可能不发生。</a:t>
            </a:r>
            <a:endParaRPr lang="en-US" sz="1400" dirty="0"/>
          </a:p>
        </p:txBody>
      </p:sp>
      <p:sp>
        <p:nvSpPr>
          <p:cNvPr id="19" name="Shape 17"/>
          <p:cNvSpPr/>
          <p:nvPr/>
        </p:nvSpPr>
        <p:spPr>
          <a:xfrm>
            <a:off x="4338218"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Text 18"/>
          <p:cNvSpPr txBox="1"/>
          <p:nvPr/>
        </p:nvSpPr>
        <p:spPr>
          <a:xfrm>
            <a:off x="4539386"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情景卡：三种可能</a:t>
            </a:r>
            <a:endParaRPr lang="en-US" sz="1800" dirty="0"/>
          </a:p>
        </p:txBody>
      </p:sp>
      <p:sp>
        <p:nvSpPr>
          <p:cNvPr id="21" name="Shape 19"/>
          <p:cNvSpPr/>
          <p:nvPr/>
        </p:nvSpPr>
        <p:spPr>
          <a:xfrm>
            <a:off x="4539386" y="2167128"/>
            <a:ext cx="632968" cy="310896"/>
          </a:xfrm>
          <a:prstGeom prst="roundRect">
            <a:avLst>
              <a:gd name="adj" fmla="val 50000"/>
            </a:avLst>
          </a:prstGeom>
          <a:solidFill>
            <a:schemeClr val="accent2"/>
          </a:solidFill>
          <a:ln/>
        </p:spPr>
      </p:sp>
      <p:sp>
        <p:nvSpPr>
          <p:cNvPr id="22" name="Text 20"/>
          <p:cNvSpPr txBox="1"/>
          <p:nvPr/>
        </p:nvSpPr>
        <p:spPr>
          <a:xfrm>
            <a:off x="4539386" y="2167128"/>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较快</a:t>
            </a:r>
            <a:endParaRPr lang="en-US" sz="1400" dirty="0"/>
          </a:p>
        </p:txBody>
      </p:sp>
      <p:sp>
        <p:nvSpPr>
          <p:cNvPr id="23" name="Text 21"/>
          <p:cNvSpPr txBox="1"/>
          <p:nvPr/>
        </p:nvSpPr>
        <p:spPr>
          <a:xfrm>
            <a:off x="4539386" y="2551176"/>
            <a:ext cx="3112922" cy="469392"/>
          </a:xfrm>
          <a:prstGeom prst="rect">
            <a:avLst/>
          </a:prstGeom>
          <a:noFill/>
          <a:ln/>
        </p:spPr>
        <p:txBody>
          <a:bodyPr wrap="square" lIns="0" tIns="0" rIns="0" bIns="0" rtlCol="0" anchor="t"/>
          <a:lstStyle/>
          <a:p>
            <a:pPr indent="0" marL="0">
              <a:buNone/>
            </a:pPr>
            <a:r>
              <a:rPr lang="en-US" sz="1400" dirty="0">
                <a:solidFill>
                  <a:schemeClr val="tx1"/>
                </a:solidFill>
              </a:rPr>
              <a:t>技术进步快、成本下降快、社会接受度高。</a:t>
            </a:r>
            <a:endParaRPr lang="en-US" sz="1400" dirty="0"/>
          </a:p>
        </p:txBody>
      </p:sp>
      <p:sp>
        <p:nvSpPr>
          <p:cNvPr id="24" name="Shape 22"/>
          <p:cNvSpPr/>
          <p:nvPr/>
        </p:nvSpPr>
        <p:spPr>
          <a:xfrm>
            <a:off x="4539386" y="3221736"/>
            <a:ext cx="632968" cy="310896"/>
          </a:xfrm>
          <a:prstGeom prst="roundRect">
            <a:avLst>
              <a:gd name="adj" fmla="val 50000"/>
            </a:avLst>
          </a:prstGeom>
          <a:solidFill>
            <a:schemeClr val="accent1"/>
          </a:solidFill>
          <a:ln/>
        </p:spPr>
      </p:sp>
      <p:sp>
        <p:nvSpPr>
          <p:cNvPr id="25" name="Text 23"/>
          <p:cNvSpPr txBox="1"/>
          <p:nvPr/>
        </p:nvSpPr>
        <p:spPr>
          <a:xfrm>
            <a:off x="4539386" y="3221736"/>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基准</a:t>
            </a:r>
            <a:endParaRPr lang="en-US" sz="1400" dirty="0"/>
          </a:p>
        </p:txBody>
      </p:sp>
      <p:sp>
        <p:nvSpPr>
          <p:cNvPr id="26" name="Text 24"/>
          <p:cNvSpPr txBox="1"/>
          <p:nvPr/>
        </p:nvSpPr>
        <p:spPr>
          <a:xfrm>
            <a:off x="4539386" y="3605784"/>
            <a:ext cx="3112922" cy="234696"/>
          </a:xfrm>
          <a:prstGeom prst="rect">
            <a:avLst/>
          </a:prstGeom>
          <a:noFill/>
          <a:ln/>
        </p:spPr>
        <p:txBody>
          <a:bodyPr wrap="square" lIns="0" tIns="0" rIns="0" bIns="0" rtlCol="0" anchor="t"/>
          <a:lstStyle/>
          <a:p>
            <a:pPr indent="0" marL="0">
              <a:buNone/>
            </a:pPr>
            <a:r>
              <a:rPr lang="en-US" sz="1400" dirty="0">
                <a:solidFill>
                  <a:schemeClr val="tx1"/>
                </a:solidFill>
              </a:rPr>
              <a:t>按目前趋势稳步发展。</a:t>
            </a:r>
            <a:endParaRPr lang="en-US" sz="1400" dirty="0"/>
          </a:p>
        </p:txBody>
      </p:sp>
      <p:sp>
        <p:nvSpPr>
          <p:cNvPr id="27" name="Shape 25"/>
          <p:cNvSpPr/>
          <p:nvPr/>
        </p:nvSpPr>
        <p:spPr>
          <a:xfrm>
            <a:off x="4539386" y="4041648"/>
            <a:ext cx="632968" cy="310896"/>
          </a:xfrm>
          <a:prstGeom prst="roundRect">
            <a:avLst>
              <a:gd name="adj" fmla="val 50000"/>
            </a:avLst>
          </a:prstGeom>
          <a:solidFill>
            <a:schemeClr val="accent3"/>
          </a:solidFill>
          <a:ln/>
        </p:spPr>
      </p:sp>
      <p:sp>
        <p:nvSpPr>
          <p:cNvPr id="28" name="Text 26"/>
          <p:cNvSpPr txBox="1"/>
          <p:nvPr/>
        </p:nvSpPr>
        <p:spPr>
          <a:xfrm>
            <a:off x="4539386" y="4041648"/>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较慢</a:t>
            </a:r>
            <a:endParaRPr lang="en-US" sz="1400" dirty="0"/>
          </a:p>
        </p:txBody>
      </p:sp>
      <p:sp>
        <p:nvSpPr>
          <p:cNvPr id="29" name="Text 27"/>
          <p:cNvSpPr txBox="1"/>
          <p:nvPr/>
        </p:nvSpPr>
        <p:spPr>
          <a:xfrm>
            <a:off x="4539386" y="4425696"/>
            <a:ext cx="3112922" cy="469392"/>
          </a:xfrm>
          <a:prstGeom prst="rect">
            <a:avLst/>
          </a:prstGeom>
          <a:noFill/>
          <a:ln/>
        </p:spPr>
        <p:txBody>
          <a:bodyPr wrap="square" lIns="0" tIns="0" rIns="0" bIns="0" rtlCol="0" anchor="t"/>
          <a:lstStyle/>
          <a:p>
            <a:pPr indent="0" marL="0">
              <a:buNone/>
            </a:pPr>
            <a:r>
              <a:rPr lang="en-US" sz="1400" dirty="0">
                <a:solidFill>
                  <a:schemeClr val="tx1"/>
                </a:solidFill>
              </a:rPr>
              <a:t>遇到能源、成本、安全或规则等方面的阻力，发展放缓。</a:t>
            </a:r>
            <a:endParaRPr lang="en-US" sz="1400" dirty="0"/>
          </a:p>
        </p:txBody>
      </p:sp>
      <p:sp>
        <p:nvSpPr>
          <p:cNvPr id="30" name="Text 28"/>
          <p:cNvSpPr txBox="1"/>
          <p:nvPr/>
        </p:nvSpPr>
        <p:spPr>
          <a:xfrm>
            <a:off x="4539386" y="5096256"/>
            <a:ext cx="3112922" cy="731520"/>
          </a:xfrm>
          <a:prstGeom prst="rect">
            <a:avLst/>
          </a:prstGeom>
          <a:noFill/>
          <a:ln/>
        </p:spPr>
        <p:txBody>
          <a:bodyPr wrap="square" lIns="0" tIns="0" rIns="0" bIns="0" rtlCol="0" anchor="t"/>
          <a:lstStyle/>
          <a:p>
            <a:pPr indent="0" marL="0">
              <a:buNone/>
            </a:pPr>
            <a:r>
              <a:rPr lang="en-US" sz="1400" b="1" dirty="0">
                <a:solidFill>
                  <a:srgbClr val="5A2FD3"/>
                </a:solidFill>
              </a:rPr>
              <a:t>情景是思考框架，不是预言；每张情景卡都属于展望。</a:t>
            </a:r>
            <a:endParaRPr lang="en-US" sz="1400" dirty="0"/>
          </a:p>
        </p:txBody>
      </p:sp>
      <p:sp>
        <p:nvSpPr>
          <p:cNvPr id="31" name="Shape 29"/>
          <p:cNvSpPr/>
          <p:nvPr/>
        </p:nvSpPr>
        <p:spPr>
          <a:xfrm>
            <a:off x="8127797"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2" name="Text 30"/>
          <p:cNvSpPr txBox="1"/>
          <p:nvPr/>
        </p:nvSpPr>
        <p:spPr>
          <a:xfrm>
            <a:off x="8328965"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卡片与提醒</a:t>
            </a:r>
            <a:endParaRPr lang="en-US" sz="1800" dirty="0"/>
          </a:p>
        </p:txBody>
      </p:sp>
      <p:sp>
        <p:nvSpPr>
          <p:cNvPr id="33" name="Text 31"/>
          <p:cNvSpPr txBox="1"/>
          <p:nvPr/>
        </p:nvSpPr>
        <p:spPr>
          <a:xfrm>
            <a:off x="8328965" y="216712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三种卡片</a:t>
            </a:r>
            <a:endParaRPr lang="en-US" sz="1500" dirty="0"/>
          </a:p>
        </p:txBody>
      </p:sp>
      <p:sp>
        <p:nvSpPr>
          <p:cNvPr id="34" name="Text 32"/>
          <p:cNvSpPr txBox="1"/>
          <p:nvPr/>
        </p:nvSpPr>
        <p:spPr>
          <a:xfrm>
            <a:off x="8328965" y="2514600"/>
            <a:ext cx="3112922" cy="704088"/>
          </a:xfrm>
          <a:prstGeom prst="rect">
            <a:avLst/>
          </a:prstGeom>
          <a:noFill/>
          <a:ln/>
        </p:spPr>
        <p:txBody>
          <a:bodyPr wrap="square" lIns="0" tIns="0" rIns="0" bIns="0" rtlCol="0" anchor="t"/>
          <a:lstStyle/>
          <a:p>
            <a:pPr indent="0" marL="0">
              <a:buNone/>
            </a:pPr>
            <a:r>
              <a:rPr lang="en-US" sz="1400" dirty="0">
                <a:solidFill>
                  <a:schemeClr val="tx1"/>
                </a:solidFill>
              </a:rPr>
              <a:t>历史用七字段卡；现状用事实卡（带证据等级）；数字用来源框（谁发布、哪年、口径、不确定性）</a:t>
            </a:r>
            <a:endParaRPr lang="en-US" sz="1400" dirty="0"/>
          </a:p>
        </p:txBody>
      </p:sp>
      <p:sp>
        <p:nvSpPr>
          <p:cNvPr id="35" name="Text 33"/>
          <p:cNvSpPr txBox="1"/>
          <p:nvPr/>
        </p:nvSpPr>
        <p:spPr>
          <a:xfrm>
            <a:off x="8328965" y="344728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数字先看单位</a:t>
            </a:r>
            <a:endParaRPr lang="en-US" sz="1500" dirty="0"/>
          </a:p>
        </p:txBody>
      </p:sp>
      <p:sp>
        <p:nvSpPr>
          <p:cNvPr id="36" name="Text 34"/>
          <p:cNvSpPr txBox="1"/>
          <p:nvPr/>
        </p:nvSpPr>
        <p:spPr>
          <a:xfrm>
            <a:off x="8328965" y="3794760"/>
            <a:ext cx="3112922" cy="469392"/>
          </a:xfrm>
          <a:prstGeom prst="rect">
            <a:avLst/>
          </a:prstGeom>
          <a:noFill/>
          <a:ln/>
        </p:spPr>
        <p:txBody>
          <a:bodyPr wrap="square" lIns="0" tIns="0" rIns="0" bIns="0" rtlCol="0" anchor="t"/>
          <a:lstStyle/>
          <a:p>
            <a:pPr indent="0" marL="0">
              <a:buNone/>
            </a:pPr>
            <a:r>
              <a:rPr lang="en-US" sz="1400" dirty="0">
                <a:solidFill>
                  <a:schemeClr val="tx1"/>
                </a:solidFill>
              </a:rPr>
              <a:t>WSTS是美元销售额；国家统计局是“块”数；晶体管数是公司公布</a:t>
            </a:r>
            <a:endParaRPr lang="en-US" sz="1400" dirty="0"/>
          </a:p>
        </p:txBody>
      </p:sp>
      <p:sp>
        <p:nvSpPr>
          <p:cNvPr id="37" name="Text 35"/>
          <p:cNvSpPr txBox="1"/>
          <p:nvPr/>
        </p:nvSpPr>
        <p:spPr>
          <a:xfrm>
            <a:off x="8328965" y="4492752"/>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三个分清</a:t>
            </a:r>
            <a:endParaRPr lang="en-US" sz="1500" dirty="0"/>
          </a:p>
        </p:txBody>
      </p:sp>
      <p:sp>
        <p:nvSpPr>
          <p:cNvPr id="38" name="Text 36"/>
          <p:cNvSpPr txBox="1"/>
          <p:nvPr/>
        </p:nvSpPr>
        <p:spPr>
          <a:xfrm>
            <a:off x="8328965" y="4840224"/>
            <a:ext cx="3112922" cy="469392"/>
          </a:xfrm>
          <a:prstGeom prst="rect">
            <a:avLst/>
          </a:prstGeom>
          <a:noFill/>
          <a:ln/>
        </p:spPr>
        <p:txBody>
          <a:bodyPr wrap="square" lIns="0" tIns="0" rIns="0" bIns="0" rtlCol="0" anchor="t"/>
          <a:lstStyle/>
          <a:p>
            <a:pPr indent="0" marL="0">
              <a:buNone/>
            </a:pPr>
            <a:r>
              <a:rPr lang="en-US" sz="1400" dirty="0">
                <a:solidFill>
                  <a:schemeClr val="tx1"/>
                </a:solidFill>
              </a:rPr>
              <a:t>“X纳米”是代号不是尺寸；摩尔定律是产业观察；比喻都有局限</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开场：芯片在哪里</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芯片在哪里？</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你家里藏着多少颗芯片？</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手机、电脑、汽车、家电、交通卡、医疗设备里都有芯片</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芯片＝集成电路：许多晶体管和导线做在一小片硅上</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有的设备只有一颗芯片，有的有成百上千颗</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6">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芯片真的是计算机的“大脑”吗？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这是个比喻：芯片按设计好的电路工作，不会自己思考。</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开场：芯片在哪里</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芯片就在我们身边</a:t>
            </a:r>
            <a:endParaRPr lang="en-US" sz="3600" dirty="0"/>
          </a:p>
        </p:txBody>
      </p:sp>
      <p:sp>
        <p:nvSpPr>
          <p:cNvPr id="5" name="Shape 3"/>
          <p:cNvSpPr/>
          <p:nvPr/>
        </p:nvSpPr>
        <p:spPr>
          <a:xfrm>
            <a:off x="548640" y="1978762"/>
            <a:ext cx="6766560" cy="3787445"/>
          </a:xfrm>
          <a:prstGeom prst="roundRect">
            <a:avLst>
              <a:gd name="adj" fmla="val 338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hips-everywhere">    </p:cNvPr>
          <p:cNvPicPr>
            <a:picLocks noChangeAspect="1"/>
          </p:cNvPicPr>
          <p:nvPr/>
        </p:nvPicPr>
        <p:blipFill>
          <a:blip r:embed="rId1"/>
          <a:stretch>
            <a:fillRect/>
          </a:stretch>
        </p:blipFill>
        <p:spPr>
          <a:xfrm>
            <a:off x="640080" y="2070202"/>
            <a:ext cx="6583680" cy="360456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芯片 / 集成电路</a:t>
            </a:r>
            <a:pPr indent="0" marL="0">
              <a:buNone/>
            </a:pPr>
            <a:r>
              <a:rPr lang="en-US" sz="1100" dirty="0">
                <a:solidFill>
                  <a:srgbClr val="5A6280"/>
                </a:solidFill>
              </a:rPr>
              <a:t>  Chip / Integrated Circuit</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把成千上万到几百亿个开关和导线“印”在指甲盖大小的硅片上。</a:t>
            </a:r>
            <a:endParaRPr lang="en-US" sz="1400" dirty="0"/>
          </a:p>
        </p:txBody>
      </p:sp>
      <p:sp>
        <p:nvSpPr>
          <p:cNvPr id="11" name="Text 8"/>
          <p:cNvSpPr txBox="1"/>
          <p:nvPr/>
        </p:nvSpPr>
        <p:spPr>
          <a:xfrm>
            <a:off x="7790688" y="2901696"/>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在一小块半导体材料上制造大量晶体管、电阻、电容和连线组成的电路。</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晶体管</a:t>
            </a:r>
            <a:pPr indent="0" marL="0">
              <a:buNone/>
            </a:pPr>
            <a:r>
              <a:rPr lang="en-US" sz="1100" dirty="0">
                <a:solidFill>
                  <a:srgbClr val="5A6280"/>
                </a:solidFill>
              </a:rPr>
              <a:t>  Transistor</a:t>
            </a:r>
            <a:endParaRPr lang="en-US" sz="1400" dirty="0"/>
          </a:p>
        </p:txBody>
      </p:sp>
      <p:sp>
        <p:nvSpPr>
          <p:cNvPr id="13" name="Text 10"/>
          <p:cNvSpPr txBox="1"/>
          <p:nvPr/>
        </p:nvSpPr>
        <p:spPr>
          <a:xfrm>
            <a:off x="7790688" y="3791712"/>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用电控制的极小开关。</a:t>
            </a:r>
            <a:endParaRPr lang="en-US" sz="1400" dirty="0"/>
          </a:p>
        </p:txBody>
      </p:sp>
      <p:sp>
        <p:nvSpPr>
          <p:cNvPr id="14" name="Text 11"/>
          <p:cNvSpPr txBox="1"/>
          <p:nvPr/>
        </p:nvSpPr>
        <p:spPr>
          <a:xfrm>
            <a:off x="7790688" y="4026408"/>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能放大或开关电信号的半导体器件，是芯片的基本单元。</a:t>
            </a:r>
            <a:endParaRPr lang="en-US" sz="1400" dirty="0"/>
          </a:p>
        </p:txBody>
      </p:sp>
      <p:sp>
        <p:nvSpPr>
          <p:cNvPr id="15" name="Shape 12"/>
          <p:cNvSpPr/>
          <p:nvPr/>
        </p:nvSpPr>
        <p:spPr>
          <a:xfrm>
            <a:off x="7790688" y="4669536"/>
            <a:ext cx="128016" cy="128016"/>
          </a:xfrm>
          <a:prstGeom prst="ellipse">
            <a:avLst/>
          </a:prstGeom>
          <a:solidFill>
            <a:schemeClr val="accent2"/>
          </a:solidFill>
          <a:ln/>
        </p:spPr>
      </p:sp>
      <p:sp>
        <p:nvSpPr>
          <p:cNvPr id="16" name="Text 13"/>
          <p:cNvSpPr txBox="1"/>
          <p:nvPr/>
        </p:nvSpPr>
        <p:spPr>
          <a:xfrm>
            <a:off x="8065008" y="4605528"/>
            <a:ext cx="3376879" cy="234696"/>
          </a:xfrm>
          <a:prstGeom prst="rect">
            <a:avLst/>
          </a:prstGeom>
          <a:noFill/>
          <a:ln/>
        </p:spPr>
        <p:txBody>
          <a:bodyPr wrap="square" lIns="0" tIns="0" rIns="0" bIns="0" rtlCol="0" anchor="t"/>
          <a:lstStyle/>
          <a:p>
            <a:pPr indent="0" marL="0">
              <a:buNone/>
            </a:pPr>
            <a:r>
              <a:rPr lang="en-US" sz="1400" dirty="0">
                <a:solidFill>
                  <a:schemeClr val="tx1"/>
                </a:solidFill>
              </a:rPr>
              <a:t>一颗手机芯片里有上百亿个晶体管</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开场：芯片在哪里</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找找身边的芯片</a:t>
            </a:r>
            <a:endParaRPr lang="en-US" sz="3600" dirty="0"/>
          </a:p>
        </p:txBody>
      </p:sp>
      <p:sp>
        <p:nvSpPr>
          <p:cNvPr id="5" name="Shape 3"/>
          <p:cNvSpPr/>
          <p:nvPr/>
        </p:nvSpPr>
        <p:spPr>
          <a:xfrm>
            <a:off x="548640" y="1481328"/>
            <a:ext cx="603504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互动① 芯片小调查</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在家长陪同下，列出家里有芯片的物品</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按“计算、存储、感知、管电”分类</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讨论：没有芯片的生活会怎样？</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5A2FD3"/>
            </a:solidFill>
            <a:prstDash val="solid"/>
          </a:ln>
        </p:spPr>
      </p:sp>
      <p:pic>
        <p:nvPicPr>
          <p:cNvPr id="17" name="Image 0" descr="乐乐">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9560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只看不拆！不要拆开任何带电设备。</a:t>
            </a:r>
            <a:endParaRPr lang="en-US" sz="1400" dirty="0"/>
          </a:p>
        </p:txBody>
      </p:sp>
      <p:sp>
        <p:nvSpPr>
          <p:cNvPr id="21" name="Shape 18"/>
          <p:cNvSpPr/>
          <p:nvPr/>
        </p:nvSpPr>
        <p:spPr>
          <a:xfrm>
            <a:off x="6903720" y="1481328"/>
            <a:ext cx="4739335" cy="2542032"/>
          </a:xfrm>
          <a:prstGeom prst="roundRect">
            <a:avLst>
              <a:gd name="adj" fmla="val 4317"/>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Text 19"/>
          <p:cNvSpPr txBox="1"/>
          <p:nvPr/>
        </p:nvSpPr>
        <p:spPr>
          <a:xfrm>
            <a:off x="7104888" y="1682496"/>
            <a:ext cx="4336999" cy="347472"/>
          </a:xfrm>
          <a:prstGeom prst="rect">
            <a:avLst/>
          </a:prstGeom>
          <a:noFill/>
          <a:ln/>
        </p:spPr>
        <p:txBody>
          <a:bodyPr wrap="square" lIns="0" tIns="0" rIns="0" bIns="0" rtlCol="0" anchor="t"/>
          <a:lstStyle/>
          <a:p>
            <a:pPr indent="0" marL="0">
              <a:buNone/>
            </a:pPr>
            <a:r>
              <a:rPr lang="en-US" sz="1700" b="1" dirty="0">
                <a:solidFill>
                  <a:schemeClr val="accent3"/>
                </a:solidFill>
              </a:rPr>
              <a:t>我的芯片记录表</a:t>
            </a:r>
            <a:endParaRPr lang="en-US" sz="1700" dirty="0"/>
          </a:p>
        </p:txBody>
      </p:sp>
      <p:sp>
        <p:nvSpPr>
          <p:cNvPr id="23" name="Text 20"/>
          <p:cNvSpPr txBox="1"/>
          <p:nvPr/>
        </p:nvSpPr>
        <p:spPr>
          <a:xfrm>
            <a:off x="7104888" y="2139696"/>
            <a:ext cx="4336999" cy="274320"/>
          </a:xfrm>
          <a:prstGeom prst="rect">
            <a:avLst/>
          </a:prstGeom>
          <a:noFill/>
          <a:ln/>
        </p:spPr>
        <p:txBody>
          <a:bodyPr wrap="square" lIns="0" tIns="0" rIns="0" bIns="0" rtlCol="0" anchor="t"/>
          <a:lstStyle/>
          <a:p>
            <a:pPr indent="0" marL="0">
              <a:buNone/>
            </a:pPr>
            <a:r>
              <a:rPr lang="en-US" sz="1400" b="1" dirty="0">
                <a:solidFill>
                  <a:schemeClr val="tx1"/>
                </a:solidFill>
              </a:rPr>
              <a:t>物品名称：</a:t>
            </a:r>
            <a:endParaRPr lang="en-US" sz="1400" dirty="0"/>
          </a:p>
        </p:txBody>
      </p:sp>
      <p:sp>
        <p:nvSpPr>
          <p:cNvPr id="24" name="Shape 21"/>
          <p:cNvSpPr/>
          <p:nvPr/>
        </p:nvSpPr>
        <p:spPr>
          <a:xfrm>
            <a:off x="7104888" y="2615184"/>
            <a:ext cx="4336999" cy="0"/>
          </a:xfrm>
          <a:prstGeom prst="line">
            <a:avLst/>
          </a:prstGeom>
          <a:noFill/>
          <a:ln w="9525">
            <a:solidFill>
              <a:srgbClr val="5A6280"/>
            </a:solidFill>
            <a:prstDash val="sysDot"/>
          </a:ln>
        </p:spPr>
      </p:sp>
      <p:sp>
        <p:nvSpPr>
          <p:cNvPr id="25" name="Text 22"/>
          <p:cNvSpPr txBox="1"/>
          <p:nvPr/>
        </p:nvSpPr>
        <p:spPr>
          <a:xfrm>
            <a:off x="7104888" y="2706624"/>
            <a:ext cx="4336999" cy="274320"/>
          </a:xfrm>
          <a:prstGeom prst="rect">
            <a:avLst/>
          </a:prstGeom>
          <a:noFill/>
          <a:ln/>
        </p:spPr>
        <p:txBody>
          <a:bodyPr wrap="square" lIns="0" tIns="0" rIns="0" bIns="0" rtlCol="0" anchor="t"/>
          <a:lstStyle/>
          <a:p>
            <a:pPr indent="0" marL="0">
              <a:buNone/>
            </a:pPr>
            <a:r>
              <a:rPr lang="en-US" sz="1400" b="1" dirty="0">
                <a:solidFill>
                  <a:schemeClr val="tx1"/>
                </a:solidFill>
              </a:rPr>
              <a:t>芯片可能负责：计算 / 存储 / 感知 / 管电</a:t>
            </a:r>
            <a:endParaRPr lang="en-US" sz="1400" dirty="0"/>
          </a:p>
        </p:txBody>
      </p:sp>
      <p:sp>
        <p:nvSpPr>
          <p:cNvPr id="26" name="Shape 23"/>
          <p:cNvSpPr/>
          <p:nvPr/>
        </p:nvSpPr>
        <p:spPr>
          <a:xfrm>
            <a:off x="7104888" y="3182112"/>
            <a:ext cx="4336999" cy="0"/>
          </a:xfrm>
          <a:prstGeom prst="line">
            <a:avLst/>
          </a:prstGeom>
          <a:noFill/>
          <a:ln w="9525">
            <a:solidFill>
              <a:srgbClr val="5A6280"/>
            </a:solidFill>
            <a:prstDash val="sysDot"/>
          </a:ln>
        </p:spPr>
      </p:sp>
      <p:sp>
        <p:nvSpPr>
          <p:cNvPr id="27" name="Text 24"/>
          <p:cNvSpPr txBox="1"/>
          <p:nvPr/>
        </p:nvSpPr>
        <p:spPr>
          <a:xfrm>
            <a:off x="7104888" y="3273552"/>
            <a:ext cx="4336999" cy="274320"/>
          </a:xfrm>
          <a:prstGeom prst="rect">
            <a:avLst/>
          </a:prstGeom>
          <a:noFill/>
          <a:ln/>
        </p:spPr>
        <p:txBody>
          <a:bodyPr wrap="square" lIns="0" tIns="0" rIns="0" bIns="0" rtlCol="0" anchor="t"/>
          <a:lstStyle/>
          <a:p>
            <a:pPr indent="0" marL="0">
              <a:buNone/>
            </a:pPr>
            <a:r>
              <a:rPr lang="en-US" sz="1400" b="1" dirty="0">
                <a:solidFill>
                  <a:schemeClr val="tx1"/>
                </a:solidFill>
              </a:rPr>
              <a:t>如果没有芯片，它还能用吗？</a:t>
            </a:r>
            <a:endParaRPr lang="en-US" sz="1400" dirty="0"/>
          </a:p>
        </p:txBody>
      </p:sp>
      <p:sp>
        <p:nvSpPr>
          <p:cNvPr id="28" name="Shape 25"/>
          <p:cNvSpPr/>
          <p:nvPr/>
        </p:nvSpPr>
        <p:spPr>
          <a:xfrm>
            <a:off x="7104888" y="3749040"/>
            <a:ext cx="4336999" cy="0"/>
          </a:xfrm>
          <a:prstGeom prst="line">
            <a:avLst/>
          </a:prstGeom>
          <a:noFill/>
          <a:ln w="9525">
            <a:solidFill>
              <a:srgbClr val="5A6280"/>
            </a:solidFill>
            <a:prstDash val="sysDot"/>
          </a:ln>
        </p:spPr>
      </p:sp>
      <p:sp>
        <p:nvSpPr>
          <p:cNvPr id="29" name="Shape 26"/>
          <p:cNvSpPr/>
          <p:nvPr/>
        </p:nvSpPr>
        <p:spPr>
          <a:xfrm>
            <a:off x="10180015" y="5934456"/>
            <a:ext cx="1131062" cy="329184"/>
          </a:xfrm>
          <a:prstGeom prst="roundRect">
            <a:avLst>
              <a:gd name="adj" fmla="val 50000"/>
            </a:avLst>
          </a:prstGeom>
          <a:solidFill>
            <a:schemeClr val="tx1"/>
          </a:solidFill>
          <a:ln/>
        </p:spPr>
      </p:sp>
      <p:sp>
        <p:nvSpPr>
          <p:cNvPr id="30" name="Text 27"/>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283062"/>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回顾：晶体管与集成电路</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从真空管到集成电路</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芯片是怎样一步步变小的？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1874 整流效应、1940 PN结</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1947 晶体管、1958—1959 集成电路（详见第1部）</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1959—1960 平面工艺：一层层“盖”出电路</a:t>
            </a:r>
            <a:endParaRPr lang="en-US" sz="1600" dirty="0"/>
          </a:p>
        </p:txBody>
      </p:sp>
      <p:sp>
        <p:nvSpPr>
          <p:cNvPr id="15" name="Shape 13"/>
          <p:cNvSpPr/>
          <p:nvPr/>
        </p:nvSpPr>
        <p:spPr>
          <a:xfrm>
            <a:off x="6575096" y="777240"/>
            <a:ext cx="4756504" cy="3401568"/>
          </a:xfrm>
          <a:prstGeom prst="roundRect">
            <a:avLst>
              <a:gd name="adj" fmla="val 3763"/>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ip-timeline">    </p:cNvPr>
          <p:cNvPicPr>
            <a:picLocks noChangeAspect="1"/>
          </p:cNvPicPr>
          <p:nvPr/>
        </p:nvPicPr>
        <p:blipFill>
          <a:blip r:embed="rId1"/>
          <a:stretch>
            <a:fillRect/>
          </a:stretch>
        </p:blipFill>
        <p:spPr>
          <a:xfrm>
            <a:off x="6666536" y="868680"/>
            <a:ext cx="4573624" cy="3218688"/>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芯片是一个人发明的吗？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不是，是很多科学家和工程师接力完成的。</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来源：计算机历史博物馆、诺贝尔奖官网（访问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02 · 回顾：晶体管与集成电路</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芯片的时间轴：已发生与展望区</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9519666" y="1645920"/>
            <a:ext cx="2123389" cy="3886200"/>
          </a:xfrm>
          <a:prstGeom prst="rect">
            <a:avLst/>
          </a:prstGeom>
          <a:solidFill>
            <a:srgbClr val="EEE8FF"/>
          </a:solidFill>
          <a:ln/>
        </p:spPr>
      </p:sp>
      <p:sp>
        <p:nvSpPr>
          <p:cNvPr id="7" name="Shape 5"/>
          <p:cNvSpPr/>
          <p:nvPr/>
        </p:nvSpPr>
        <p:spPr>
          <a:xfrm>
            <a:off x="9519666" y="1645920"/>
            <a:ext cx="0" cy="3886200"/>
          </a:xfrm>
          <a:prstGeom prst="line">
            <a:avLst/>
          </a:prstGeom>
          <a:noFill/>
          <a:ln w="31750">
            <a:solidFill>
              <a:srgbClr val="FF8A3D"/>
            </a:solidFill>
            <a:prstDash val="solid"/>
          </a:ln>
        </p:spPr>
      </p:sp>
      <p:sp>
        <p:nvSpPr>
          <p:cNvPr id="8" name="Text 6"/>
          <p:cNvSpPr txBox="1"/>
          <p:nvPr/>
        </p:nvSpPr>
        <p:spPr>
          <a:xfrm>
            <a:off x="7142226" y="1325880"/>
            <a:ext cx="2331720" cy="274320"/>
          </a:xfrm>
          <a:prstGeom prst="rect">
            <a:avLst/>
          </a:prstGeom>
          <a:noFill/>
          <a:ln/>
        </p:spPr>
        <p:txBody>
          <a:bodyPr wrap="square" lIns="0" tIns="0" rIns="0" bIns="0" rtlCol="0" anchor="t"/>
          <a:lstStyle/>
          <a:p>
            <a:pPr algn="r" indent="0" marL="0">
              <a:buNone/>
            </a:pPr>
            <a:r>
              <a:rPr lang="en-US" sz="1200" b="1" dirty="0">
                <a:solidFill>
                  <a:srgbClr val="B4501A"/>
                </a:solidFill>
              </a:rPr>
              <a:t>今天 2026-10-25 ▸</a:t>
            </a:r>
            <a:endParaRPr lang="en-US" sz="1200" dirty="0"/>
          </a:p>
        </p:txBody>
      </p:sp>
      <p:sp>
        <p:nvSpPr>
          <p:cNvPr id="9" name="Text 7"/>
          <p:cNvSpPr txBox="1"/>
          <p:nvPr/>
        </p:nvSpPr>
        <p:spPr>
          <a:xfrm>
            <a:off x="9565386" y="1325880"/>
            <a:ext cx="2580589" cy="274320"/>
          </a:xfrm>
          <a:prstGeom prst="rect">
            <a:avLst/>
          </a:prstGeom>
          <a:noFill/>
          <a:ln/>
        </p:spPr>
        <p:txBody>
          <a:bodyPr wrap="square" lIns="0" tIns="0" rIns="0" bIns="0" rtlCol="0" anchor="t"/>
          <a:lstStyle/>
          <a:p>
            <a:pPr indent="0" marL="0">
              <a:buNone/>
            </a:pPr>
            <a:r>
              <a:rPr lang="en-US" sz="1200" b="1" dirty="0">
                <a:solidFill>
                  <a:srgbClr val="5A2FD3"/>
                </a:solidFill>
              </a:rPr>
              <a:t>🔮展望区（可能变化）</a:t>
            </a:r>
            <a:endParaRPr lang="en-US" sz="1200" dirty="0"/>
          </a:p>
        </p:txBody>
      </p:sp>
      <p:sp>
        <p:nvSpPr>
          <p:cNvPr id="10" name="Shape 8"/>
          <p:cNvSpPr/>
          <p:nvPr/>
        </p:nvSpPr>
        <p:spPr>
          <a:xfrm>
            <a:off x="548640" y="3657600"/>
            <a:ext cx="8971026" cy="0"/>
          </a:xfrm>
          <a:prstGeom prst="line">
            <a:avLst/>
          </a:prstGeom>
          <a:noFill/>
          <a:ln w="38100">
            <a:solidFill>
              <a:srgbClr val="1B2140"/>
            </a:solidFill>
            <a:prstDash val="solid"/>
          </a:ln>
        </p:spPr>
      </p:sp>
      <p:sp>
        <p:nvSpPr>
          <p:cNvPr id="11" name="Shape 9"/>
          <p:cNvSpPr/>
          <p:nvPr/>
        </p:nvSpPr>
        <p:spPr>
          <a:xfrm>
            <a:off x="9519666" y="3657600"/>
            <a:ext cx="2123389" cy="0"/>
          </a:xfrm>
          <a:prstGeom prst="line">
            <a:avLst/>
          </a:prstGeom>
          <a:noFill/>
          <a:ln w="38100">
            <a:solidFill>
              <a:srgbClr val="7B4DFF"/>
            </a:solidFill>
            <a:prstDash val="dash"/>
            <a:tailEnd type="triangle"/>
          </a:ln>
        </p:spPr>
      </p:sp>
      <p:sp>
        <p:nvSpPr>
          <p:cNvPr id="12" name="Shape 10"/>
          <p:cNvSpPr/>
          <p:nvPr/>
        </p:nvSpPr>
        <p:spPr>
          <a:xfrm>
            <a:off x="960120" y="3246120"/>
            <a:ext cx="0" cy="411480"/>
          </a:xfrm>
          <a:prstGeom prst="line">
            <a:avLst/>
          </a:prstGeom>
          <a:noFill/>
          <a:ln w="19050">
            <a:solidFill>
              <a:srgbClr val="2F6FED"/>
            </a:solidFill>
            <a:prstDash val="solid"/>
          </a:ln>
        </p:spPr>
      </p:sp>
      <p:sp>
        <p:nvSpPr>
          <p:cNvPr id="13" name="Shape 11"/>
          <p:cNvSpPr/>
          <p:nvPr/>
        </p:nvSpPr>
        <p:spPr>
          <a:xfrm>
            <a:off x="841248" y="3538728"/>
            <a:ext cx="237744" cy="237744"/>
          </a:xfrm>
          <a:prstGeom prst="ellipse">
            <a:avLst/>
          </a:prstGeom>
          <a:solidFill>
            <a:srgbClr val="2F6FED"/>
          </a:solidFill>
          <a:ln w="19050">
            <a:solidFill>
              <a:srgbClr val="FFFFFF"/>
            </a:solidFill>
            <a:prstDash val="solid"/>
          </a:ln>
        </p:spPr>
      </p:sp>
      <p:sp>
        <p:nvSpPr>
          <p:cNvPr id="14" name="Text 12"/>
          <p:cNvSpPr txBox="1"/>
          <p:nvPr/>
        </p:nvSpPr>
        <p:spPr>
          <a:xfrm>
            <a:off x="321076" y="235000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1874</a:t>
            </a:r>
            <a:endParaRPr lang="en-US" sz="1400" dirty="0"/>
          </a:p>
          <a:p>
            <a:pPr algn="ctr" indent="0" marL="0">
              <a:buNone/>
            </a:pPr>
            <a:r>
              <a:rPr lang="en-US" sz="1500" dirty="0">
                <a:solidFill>
                  <a:srgbClr val="1B2140"/>
                </a:solidFill>
              </a:rPr>
              <a:t>整流效应</a:t>
            </a:r>
            <a:endParaRPr lang="en-US" sz="1400" dirty="0"/>
          </a:p>
        </p:txBody>
      </p:sp>
      <p:sp>
        <p:nvSpPr>
          <p:cNvPr id="15" name="Shape 13"/>
          <p:cNvSpPr/>
          <p:nvPr/>
        </p:nvSpPr>
        <p:spPr>
          <a:xfrm>
            <a:off x="1644884" y="3657600"/>
            <a:ext cx="0" cy="411480"/>
          </a:xfrm>
          <a:prstGeom prst="line">
            <a:avLst/>
          </a:prstGeom>
          <a:noFill/>
          <a:ln w="19050">
            <a:solidFill>
              <a:srgbClr val="2F6FED"/>
            </a:solidFill>
            <a:prstDash val="solid"/>
          </a:ln>
        </p:spPr>
      </p:sp>
      <p:sp>
        <p:nvSpPr>
          <p:cNvPr id="16" name="Shape 14"/>
          <p:cNvSpPr/>
          <p:nvPr/>
        </p:nvSpPr>
        <p:spPr>
          <a:xfrm>
            <a:off x="1526012" y="3538728"/>
            <a:ext cx="237744" cy="237744"/>
          </a:xfrm>
          <a:prstGeom prst="ellipse">
            <a:avLst/>
          </a:prstGeom>
          <a:solidFill>
            <a:srgbClr val="2F6FED"/>
          </a:solidFill>
          <a:ln w="19050">
            <a:solidFill>
              <a:srgbClr val="FFFFFF"/>
            </a:solidFill>
            <a:prstDash val="solid"/>
          </a:ln>
        </p:spPr>
      </p:sp>
      <p:sp>
        <p:nvSpPr>
          <p:cNvPr id="17" name="Text 15"/>
          <p:cNvSpPr txBox="1"/>
          <p:nvPr/>
        </p:nvSpPr>
        <p:spPr>
          <a:xfrm>
            <a:off x="1005840" y="409651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1940</a:t>
            </a:r>
            <a:endParaRPr lang="en-US" sz="1400" dirty="0"/>
          </a:p>
          <a:p>
            <a:pPr algn="ctr" indent="0" marL="0">
              <a:buNone/>
            </a:pPr>
            <a:r>
              <a:rPr lang="en-US" sz="1500" dirty="0">
                <a:solidFill>
                  <a:srgbClr val="1B2140"/>
                </a:solidFill>
              </a:rPr>
              <a:t>PN结</a:t>
            </a:r>
            <a:endParaRPr lang="en-US" sz="1400" dirty="0"/>
          </a:p>
        </p:txBody>
      </p:sp>
      <p:sp>
        <p:nvSpPr>
          <p:cNvPr id="18" name="Shape 16"/>
          <p:cNvSpPr/>
          <p:nvPr/>
        </p:nvSpPr>
        <p:spPr>
          <a:xfrm>
            <a:off x="2329647" y="2514600"/>
            <a:ext cx="0" cy="1143000"/>
          </a:xfrm>
          <a:prstGeom prst="line">
            <a:avLst/>
          </a:prstGeom>
          <a:noFill/>
          <a:ln w="19050">
            <a:solidFill>
              <a:srgbClr val="0E9AA7"/>
            </a:solidFill>
            <a:prstDash val="solid"/>
          </a:ln>
        </p:spPr>
      </p:sp>
      <p:sp>
        <p:nvSpPr>
          <p:cNvPr id="19" name="Shape 17"/>
          <p:cNvSpPr/>
          <p:nvPr/>
        </p:nvSpPr>
        <p:spPr>
          <a:xfrm>
            <a:off x="2210775" y="3538728"/>
            <a:ext cx="237744" cy="237744"/>
          </a:xfrm>
          <a:prstGeom prst="ellipse">
            <a:avLst/>
          </a:prstGeom>
          <a:solidFill>
            <a:srgbClr val="0E9AA7"/>
          </a:solidFill>
          <a:ln w="19050">
            <a:solidFill>
              <a:srgbClr val="FFFFFF"/>
            </a:solidFill>
            <a:prstDash val="solid"/>
          </a:ln>
        </p:spPr>
      </p:sp>
      <p:sp>
        <p:nvSpPr>
          <p:cNvPr id="20" name="Text 18"/>
          <p:cNvSpPr txBox="1"/>
          <p:nvPr/>
        </p:nvSpPr>
        <p:spPr>
          <a:xfrm>
            <a:off x="1690604" y="1618488"/>
            <a:ext cx="1278087" cy="868680"/>
          </a:xfrm>
          <a:prstGeom prst="rect">
            <a:avLst/>
          </a:prstGeom>
          <a:noFill/>
          <a:ln/>
        </p:spPr>
        <p:txBody>
          <a:bodyPr wrap="square" lIns="0" tIns="0" rIns="0" bIns="0" rtlCol="0" anchor="b"/>
          <a:lstStyle/>
          <a:p>
            <a:pPr algn="ctr" indent="0" marL="0">
              <a:buNone/>
            </a:pPr>
            <a:r>
              <a:rPr lang="en-US" sz="1700" b="1" dirty="0">
                <a:solidFill>
                  <a:srgbClr val="0B7680"/>
                </a:solidFill>
              </a:rPr>
              <a:t>1947</a:t>
            </a:r>
            <a:endParaRPr lang="en-US" sz="1400" dirty="0"/>
          </a:p>
          <a:p>
            <a:pPr algn="ctr" indent="0" marL="0">
              <a:buNone/>
            </a:pPr>
            <a:r>
              <a:rPr lang="en-US" sz="1500" dirty="0">
                <a:solidFill>
                  <a:srgbClr val="1B2140"/>
                </a:solidFill>
              </a:rPr>
              <a:t>晶体管</a:t>
            </a:r>
            <a:endParaRPr lang="en-US" sz="1400" dirty="0"/>
          </a:p>
        </p:txBody>
      </p:sp>
      <p:sp>
        <p:nvSpPr>
          <p:cNvPr id="21" name="Shape 19"/>
          <p:cNvSpPr/>
          <p:nvPr/>
        </p:nvSpPr>
        <p:spPr>
          <a:xfrm>
            <a:off x="3014411" y="3657600"/>
            <a:ext cx="0" cy="1143000"/>
          </a:xfrm>
          <a:prstGeom prst="line">
            <a:avLst/>
          </a:prstGeom>
          <a:noFill/>
          <a:ln w="19050">
            <a:solidFill>
              <a:srgbClr val="0E9AA7"/>
            </a:solidFill>
            <a:prstDash val="solid"/>
          </a:ln>
        </p:spPr>
      </p:sp>
      <p:sp>
        <p:nvSpPr>
          <p:cNvPr id="22" name="Shape 20"/>
          <p:cNvSpPr/>
          <p:nvPr/>
        </p:nvSpPr>
        <p:spPr>
          <a:xfrm>
            <a:off x="2895539" y="3538728"/>
            <a:ext cx="237744" cy="237744"/>
          </a:xfrm>
          <a:prstGeom prst="ellipse">
            <a:avLst/>
          </a:prstGeom>
          <a:solidFill>
            <a:srgbClr val="0E9AA7"/>
          </a:solidFill>
          <a:ln w="19050">
            <a:solidFill>
              <a:srgbClr val="FFFFFF"/>
            </a:solidFill>
            <a:prstDash val="solid"/>
          </a:ln>
        </p:spPr>
      </p:sp>
      <p:sp>
        <p:nvSpPr>
          <p:cNvPr id="23" name="Text 21"/>
          <p:cNvSpPr txBox="1"/>
          <p:nvPr/>
        </p:nvSpPr>
        <p:spPr>
          <a:xfrm>
            <a:off x="2375367" y="4828032"/>
            <a:ext cx="1278087" cy="868680"/>
          </a:xfrm>
          <a:prstGeom prst="rect">
            <a:avLst/>
          </a:prstGeom>
          <a:noFill/>
          <a:ln/>
        </p:spPr>
        <p:txBody>
          <a:bodyPr wrap="square" lIns="0" tIns="0" rIns="0" bIns="0" rtlCol="0" anchor="t"/>
          <a:lstStyle/>
          <a:p>
            <a:pPr algn="ctr" indent="0" marL="0">
              <a:buNone/>
            </a:pPr>
            <a:r>
              <a:rPr lang="en-US" sz="1700" b="1" dirty="0">
                <a:solidFill>
                  <a:srgbClr val="0B7680"/>
                </a:solidFill>
              </a:rPr>
              <a:t>1958</a:t>
            </a:r>
            <a:endParaRPr lang="en-US" sz="1400" dirty="0"/>
          </a:p>
          <a:p>
            <a:pPr algn="ctr" indent="0" marL="0">
              <a:buNone/>
            </a:pPr>
            <a:r>
              <a:rPr lang="en-US" sz="1500" dirty="0">
                <a:solidFill>
                  <a:srgbClr val="1B2140"/>
                </a:solidFill>
              </a:rPr>
              <a:t>集成电路</a:t>
            </a:r>
            <a:endParaRPr lang="en-US" sz="1400" dirty="0"/>
          </a:p>
        </p:txBody>
      </p:sp>
      <p:sp>
        <p:nvSpPr>
          <p:cNvPr id="24" name="Shape 22"/>
          <p:cNvSpPr/>
          <p:nvPr/>
        </p:nvSpPr>
        <p:spPr>
          <a:xfrm>
            <a:off x="3699175" y="3246120"/>
            <a:ext cx="0" cy="411480"/>
          </a:xfrm>
          <a:prstGeom prst="line">
            <a:avLst/>
          </a:prstGeom>
          <a:noFill/>
          <a:ln w="19050">
            <a:solidFill>
              <a:srgbClr val="0E9AA7"/>
            </a:solidFill>
            <a:prstDash val="solid"/>
          </a:ln>
        </p:spPr>
      </p:sp>
      <p:sp>
        <p:nvSpPr>
          <p:cNvPr id="25" name="Shape 23"/>
          <p:cNvSpPr/>
          <p:nvPr/>
        </p:nvSpPr>
        <p:spPr>
          <a:xfrm>
            <a:off x="3580303" y="3538728"/>
            <a:ext cx="237744" cy="237744"/>
          </a:xfrm>
          <a:prstGeom prst="ellipse">
            <a:avLst/>
          </a:prstGeom>
          <a:solidFill>
            <a:srgbClr val="0E9AA7"/>
          </a:solidFill>
          <a:ln w="19050">
            <a:solidFill>
              <a:srgbClr val="FFFFFF"/>
            </a:solidFill>
            <a:prstDash val="solid"/>
          </a:ln>
        </p:spPr>
      </p:sp>
      <p:sp>
        <p:nvSpPr>
          <p:cNvPr id="26" name="Text 24"/>
          <p:cNvSpPr txBox="1"/>
          <p:nvPr/>
        </p:nvSpPr>
        <p:spPr>
          <a:xfrm>
            <a:off x="3060131" y="2350008"/>
            <a:ext cx="1278087" cy="868680"/>
          </a:xfrm>
          <a:prstGeom prst="rect">
            <a:avLst/>
          </a:prstGeom>
          <a:noFill/>
          <a:ln/>
        </p:spPr>
        <p:txBody>
          <a:bodyPr wrap="square" lIns="0" tIns="0" rIns="0" bIns="0" rtlCol="0" anchor="b"/>
          <a:lstStyle/>
          <a:p>
            <a:pPr algn="ctr" indent="0" marL="0">
              <a:buNone/>
            </a:pPr>
            <a:r>
              <a:rPr lang="en-US" sz="1700" b="1" dirty="0">
                <a:solidFill>
                  <a:srgbClr val="0B7680"/>
                </a:solidFill>
              </a:rPr>
              <a:t>1963</a:t>
            </a:r>
            <a:endParaRPr lang="en-US" sz="1400" dirty="0"/>
          </a:p>
          <a:p>
            <a:pPr algn="ctr" indent="0" marL="0">
              <a:buNone/>
            </a:pPr>
            <a:r>
              <a:rPr lang="en-US" sz="1500" dirty="0">
                <a:solidFill>
                  <a:srgbClr val="1B2140"/>
                </a:solidFill>
              </a:rPr>
              <a:t>CMOS</a:t>
            </a:r>
            <a:endParaRPr lang="en-US" sz="1400" dirty="0"/>
          </a:p>
        </p:txBody>
      </p:sp>
      <p:sp>
        <p:nvSpPr>
          <p:cNvPr id="27" name="Shape 25"/>
          <p:cNvSpPr/>
          <p:nvPr/>
        </p:nvSpPr>
        <p:spPr>
          <a:xfrm>
            <a:off x="4383938" y="3657600"/>
            <a:ext cx="0" cy="411480"/>
          </a:xfrm>
          <a:prstGeom prst="line">
            <a:avLst/>
          </a:prstGeom>
          <a:noFill/>
          <a:ln w="19050">
            <a:solidFill>
              <a:srgbClr val="FF8A3D"/>
            </a:solidFill>
            <a:prstDash val="solid"/>
          </a:ln>
        </p:spPr>
      </p:sp>
      <p:sp>
        <p:nvSpPr>
          <p:cNvPr id="28" name="Shape 26"/>
          <p:cNvSpPr/>
          <p:nvPr/>
        </p:nvSpPr>
        <p:spPr>
          <a:xfrm>
            <a:off x="4265066" y="3538728"/>
            <a:ext cx="237744" cy="237744"/>
          </a:xfrm>
          <a:prstGeom prst="ellipse">
            <a:avLst/>
          </a:prstGeom>
          <a:solidFill>
            <a:srgbClr val="FF8A3D"/>
          </a:solidFill>
          <a:ln w="19050">
            <a:solidFill>
              <a:srgbClr val="FFFFFF"/>
            </a:solidFill>
            <a:prstDash val="solid"/>
          </a:ln>
        </p:spPr>
      </p:sp>
      <p:sp>
        <p:nvSpPr>
          <p:cNvPr id="29" name="Text 27"/>
          <p:cNvSpPr txBox="1"/>
          <p:nvPr/>
        </p:nvSpPr>
        <p:spPr>
          <a:xfrm>
            <a:off x="3744895" y="409651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1971</a:t>
            </a:r>
            <a:endParaRPr lang="en-US" sz="1400" dirty="0"/>
          </a:p>
          <a:p>
            <a:pPr algn="ctr" indent="0" marL="0">
              <a:buNone/>
            </a:pPr>
            <a:r>
              <a:rPr lang="en-US" sz="1500" dirty="0">
                <a:solidFill>
                  <a:srgbClr val="1B2140"/>
                </a:solidFill>
              </a:rPr>
              <a:t>第一款商用</a:t>
            </a:r>
            <a:endParaRPr lang="en-US" sz="1400" dirty="0"/>
          </a:p>
          <a:p>
            <a:pPr algn="ctr" indent="0" marL="0">
              <a:buNone/>
            </a:pPr>
            <a:r>
              <a:rPr lang="en-US" sz="1500" dirty="0">
                <a:solidFill>
                  <a:srgbClr val="1B2140"/>
                </a:solidFill>
              </a:rPr>
              <a:t>微处理器</a:t>
            </a:r>
            <a:endParaRPr lang="en-US" sz="1400" dirty="0"/>
          </a:p>
        </p:txBody>
      </p:sp>
      <p:sp>
        <p:nvSpPr>
          <p:cNvPr id="30" name="Shape 28"/>
          <p:cNvSpPr/>
          <p:nvPr/>
        </p:nvSpPr>
        <p:spPr>
          <a:xfrm>
            <a:off x="5068702" y="2514600"/>
            <a:ext cx="0" cy="1143000"/>
          </a:xfrm>
          <a:prstGeom prst="line">
            <a:avLst/>
          </a:prstGeom>
          <a:noFill/>
          <a:ln w="19050">
            <a:solidFill>
              <a:srgbClr val="FF8A3D"/>
            </a:solidFill>
            <a:prstDash val="solid"/>
          </a:ln>
        </p:spPr>
      </p:sp>
      <p:sp>
        <p:nvSpPr>
          <p:cNvPr id="31" name="Shape 29"/>
          <p:cNvSpPr/>
          <p:nvPr/>
        </p:nvSpPr>
        <p:spPr>
          <a:xfrm>
            <a:off x="4949830" y="3538728"/>
            <a:ext cx="237744" cy="237744"/>
          </a:xfrm>
          <a:prstGeom prst="ellipse">
            <a:avLst/>
          </a:prstGeom>
          <a:solidFill>
            <a:srgbClr val="FF8A3D"/>
          </a:solidFill>
          <a:ln w="19050">
            <a:solidFill>
              <a:srgbClr val="FFFFFF"/>
            </a:solidFill>
            <a:prstDash val="solid"/>
          </a:ln>
        </p:spPr>
      </p:sp>
      <p:sp>
        <p:nvSpPr>
          <p:cNvPr id="32" name="Text 30"/>
          <p:cNvSpPr txBox="1"/>
          <p:nvPr/>
        </p:nvSpPr>
        <p:spPr>
          <a:xfrm>
            <a:off x="4429658" y="161848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1987</a:t>
            </a:r>
            <a:endParaRPr lang="en-US" sz="1400" dirty="0"/>
          </a:p>
          <a:p>
            <a:pPr algn="ctr" indent="0" marL="0">
              <a:buNone/>
            </a:pPr>
            <a:r>
              <a:rPr lang="en-US" sz="1500" dirty="0">
                <a:solidFill>
                  <a:srgbClr val="1B2140"/>
                </a:solidFill>
              </a:rPr>
              <a:t>纯晶圆代工</a:t>
            </a:r>
            <a:endParaRPr lang="en-US" sz="1400" dirty="0"/>
          </a:p>
        </p:txBody>
      </p:sp>
      <p:sp>
        <p:nvSpPr>
          <p:cNvPr id="33" name="Shape 31"/>
          <p:cNvSpPr/>
          <p:nvPr/>
        </p:nvSpPr>
        <p:spPr>
          <a:xfrm>
            <a:off x="5753466" y="3657600"/>
            <a:ext cx="0" cy="1143000"/>
          </a:xfrm>
          <a:prstGeom prst="line">
            <a:avLst/>
          </a:prstGeom>
          <a:noFill/>
          <a:ln w="19050">
            <a:solidFill>
              <a:srgbClr val="22B07D"/>
            </a:solidFill>
            <a:prstDash val="solid"/>
          </a:ln>
        </p:spPr>
      </p:sp>
      <p:sp>
        <p:nvSpPr>
          <p:cNvPr id="34" name="Shape 32"/>
          <p:cNvSpPr/>
          <p:nvPr/>
        </p:nvSpPr>
        <p:spPr>
          <a:xfrm>
            <a:off x="5634594" y="3538728"/>
            <a:ext cx="237744" cy="237744"/>
          </a:xfrm>
          <a:prstGeom prst="ellipse">
            <a:avLst/>
          </a:prstGeom>
          <a:solidFill>
            <a:srgbClr val="22B07D"/>
          </a:solidFill>
          <a:ln w="19050">
            <a:solidFill>
              <a:srgbClr val="FFFFFF"/>
            </a:solidFill>
            <a:prstDash val="solid"/>
          </a:ln>
        </p:spPr>
      </p:sp>
      <p:sp>
        <p:nvSpPr>
          <p:cNvPr id="35" name="Text 33"/>
          <p:cNvSpPr txBox="1"/>
          <p:nvPr/>
        </p:nvSpPr>
        <p:spPr>
          <a:xfrm>
            <a:off x="5114422" y="4828032"/>
            <a:ext cx="1278087" cy="868680"/>
          </a:xfrm>
          <a:prstGeom prst="rect">
            <a:avLst/>
          </a:prstGeom>
          <a:noFill/>
          <a:ln/>
        </p:spPr>
        <p:txBody>
          <a:bodyPr wrap="square" lIns="0" tIns="0" rIns="0" bIns="0" rtlCol="0" anchor="t"/>
          <a:lstStyle/>
          <a:p>
            <a:pPr algn="ctr" indent="0" marL="0">
              <a:buNone/>
            </a:pPr>
            <a:r>
              <a:rPr lang="en-US" sz="1700" b="1" dirty="0">
                <a:solidFill>
                  <a:srgbClr val="16855E"/>
                </a:solidFill>
              </a:rPr>
              <a:t>2011</a:t>
            </a:r>
            <a:endParaRPr lang="en-US" sz="1400" dirty="0"/>
          </a:p>
          <a:p>
            <a:pPr algn="ctr" indent="0" marL="0">
              <a:buNone/>
            </a:pPr>
            <a:r>
              <a:rPr lang="en-US" sz="1500" dirty="0">
                <a:solidFill>
                  <a:srgbClr val="1B2140"/>
                </a:solidFill>
              </a:rPr>
              <a:t>FinFET</a:t>
            </a:r>
            <a:endParaRPr lang="en-US" sz="1400" dirty="0"/>
          </a:p>
          <a:p>
            <a:pPr algn="ctr" indent="0" marL="0">
              <a:buNone/>
            </a:pPr>
            <a:r>
              <a:rPr lang="en-US" sz="1500" dirty="0">
                <a:solidFill>
                  <a:srgbClr val="1B2140"/>
                </a:solidFill>
              </a:rPr>
              <a:t>量产</a:t>
            </a:r>
            <a:endParaRPr lang="en-US" sz="1400" dirty="0"/>
          </a:p>
        </p:txBody>
      </p:sp>
      <p:sp>
        <p:nvSpPr>
          <p:cNvPr id="36" name="Shape 34"/>
          <p:cNvSpPr/>
          <p:nvPr/>
        </p:nvSpPr>
        <p:spPr>
          <a:xfrm>
            <a:off x="6438229" y="3246120"/>
            <a:ext cx="0" cy="411480"/>
          </a:xfrm>
          <a:prstGeom prst="line">
            <a:avLst/>
          </a:prstGeom>
          <a:noFill/>
          <a:ln w="19050">
            <a:solidFill>
              <a:srgbClr val="22B07D"/>
            </a:solidFill>
            <a:prstDash val="solid"/>
          </a:ln>
        </p:spPr>
      </p:sp>
      <p:sp>
        <p:nvSpPr>
          <p:cNvPr id="37" name="Shape 35"/>
          <p:cNvSpPr/>
          <p:nvPr/>
        </p:nvSpPr>
        <p:spPr>
          <a:xfrm>
            <a:off x="6319357" y="3538728"/>
            <a:ext cx="237744" cy="237744"/>
          </a:xfrm>
          <a:prstGeom prst="ellipse">
            <a:avLst/>
          </a:prstGeom>
          <a:solidFill>
            <a:srgbClr val="22B07D"/>
          </a:solidFill>
          <a:ln w="19050">
            <a:solidFill>
              <a:srgbClr val="FFFFFF"/>
            </a:solidFill>
            <a:prstDash val="solid"/>
          </a:ln>
        </p:spPr>
      </p:sp>
      <p:sp>
        <p:nvSpPr>
          <p:cNvPr id="38" name="Text 36"/>
          <p:cNvSpPr txBox="1"/>
          <p:nvPr/>
        </p:nvSpPr>
        <p:spPr>
          <a:xfrm>
            <a:off x="5799186" y="2350008"/>
            <a:ext cx="1278087" cy="868680"/>
          </a:xfrm>
          <a:prstGeom prst="rect">
            <a:avLst/>
          </a:prstGeom>
          <a:noFill/>
          <a:ln/>
        </p:spPr>
        <p:txBody>
          <a:bodyPr wrap="square" lIns="0" tIns="0" rIns="0" bIns="0" rtlCol="0" anchor="b"/>
          <a:lstStyle/>
          <a:p>
            <a:pPr algn="ctr" indent="0" marL="0">
              <a:buNone/>
            </a:pPr>
            <a:r>
              <a:rPr lang="en-US" sz="1700" b="1" dirty="0">
                <a:solidFill>
                  <a:srgbClr val="16855E"/>
                </a:solidFill>
              </a:rPr>
              <a:t>2018</a:t>
            </a:r>
            <a:endParaRPr lang="en-US" sz="1400" dirty="0"/>
          </a:p>
          <a:p>
            <a:pPr algn="ctr" indent="0" marL="0">
              <a:buNone/>
            </a:pPr>
            <a:r>
              <a:rPr lang="en-US" sz="1500" dirty="0">
                <a:solidFill>
                  <a:srgbClr val="1B2140"/>
                </a:solidFill>
              </a:rPr>
              <a:t>EUV</a:t>
            </a:r>
            <a:endParaRPr lang="en-US" sz="1400" dirty="0"/>
          </a:p>
          <a:p>
            <a:pPr algn="ctr" indent="0" marL="0">
              <a:buNone/>
            </a:pPr>
            <a:r>
              <a:rPr lang="en-US" sz="1500" dirty="0">
                <a:solidFill>
                  <a:srgbClr val="1B2140"/>
                </a:solidFill>
              </a:rPr>
              <a:t>用于量产</a:t>
            </a:r>
            <a:endParaRPr lang="en-US" sz="1400" dirty="0"/>
          </a:p>
        </p:txBody>
      </p:sp>
      <p:sp>
        <p:nvSpPr>
          <p:cNvPr id="39" name="Shape 37"/>
          <p:cNvSpPr/>
          <p:nvPr/>
        </p:nvSpPr>
        <p:spPr>
          <a:xfrm>
            <a:off x="7122993" y="3657600"/>
            <a:ext cx="0" cy="411480"/>
          </a:xfrm>
          <a:prstGeom prst="line">
            <a:avLst/>
          </a:prstGeom>
          <a:noFill/>
          <a:ln w="19050">
            <a:solidFill>
              <a:srgbClr val="D9467A"/>
            </a:solidFill>
            <a:prstDash val="solid"/>
          </a:ln>
        </p:spPr>
      </p:sp>
      <p:sp>
        <p:nvSpPr>
          <p:cNvPr id="40" name="Shape 38"/>
          <p:cNvSpPr/>
          <p:nvPr/>
        </p:nvSpPr>
        <p:spPr>
          <a:xfrm>
            <a:off x="7004121" y="3538728"/>
            <a:ext cx="237744" cy="237744"/>
          </a:xfrm>
          <a:prstGeom prst="ellipse">
            <a:avLst/>
          </a:prstGeom>
          <a:solidFill>
            <a:srgbClr val="D9467A"/>
          </a:solidFill>
          <a:ln w="19050">
            <a:solidFill>
              <a:srgbClr val="FFFFFF"/>
            </a:solidFill>
            <a:prstDash val="solid"/>
          </a:ln>
        </p:spPr>
      </p:sp>
      <p:sp>
        <p:nvSpPr>
          <p:cNvPr id="41" name="Text 39"/>
          <p:cNvSpPr txBox="1"/>
          <p:nvPr/>
        </p:nvSpPr>
        <p:spPr>
          <a:xfrm>
            <a:off x="6483949" y="4096512"/>
            <a:ext cx="1278087" cy="868680"/>
          </a:xfrm>
          <a:prstGeom prst="rect">
            <a:avLst/>
          </a:prstGeom>
          <a:noFill/>
          <a:ln/>
        </p:spPr>
        <p:txBody>
          <a:bodyPr wrap="square" lIns="0" tIns="0" rIns="0" bIns="0" rtlCol="0" anchor="t"/>
          <a:lstStyle/>
          <a:p>
            <a:pPr algn="ctr" indent="0" marL="0">
              <a:buNone/>
            </a:pPr>
            <a:r>
              <a:rPr lang="en-US" sz="1700" b="1" dirty="0">
                <a:solidFill>
                  <a:srgbClr val="B0305E"/>
                </a:solidFill>
              </a:rPr>
              <a:t>2022</a:t>
            </a:r>
            <a:endParaRPr lang="en-US" sz="1400" dirty="0"/>
          </a:p>
          <a:p>
            <a:pPr algn="ctr" indent="0" marL="0">
              <a:buNone/>
            </a:pPr>
            <a:r>
              <a:rPr lang="en-US" sz="1500" dirty="0">
                <a:solidFill>
                  <a:srgbClr val="1B2140"/>
                </a:solidFill>
              </a:rPr>
              <a:t>GAA</a:t>
            </a:r>
            <a:endParaRPr lang="en-US" sz="1400" dirty="0"/>
          </a:p>
          <a:p>
            <a:pPr algn="ctr" indent="0" marL="0">
              <a:buNone/>
            </a:pPr>
            <a:r>
              <a:rPr lang="en-US" sz="1500" dirty="0">
                <a:solidFill>
                  <a:srgbClr val="1B2140"/>
                </a:solidFill>
              </a:rPr>
              <a:t>初期生产</a:t>
            </a:r>
            <a:endParaRPr lang="en-US" sz="1400" dirty="0"/>
          </a:p>
        </p:txBody>
      </p:sp>
      <p:sp>
        <p:nvSpPr>
          <p:cNvPr id="42" name="Shape 40"/>
          <p:cNvSpPr/>
          <p:nvPr/>
        </p:nvSpPr>
        <p:spPr>
          <a:xfrm>
            <a:off x="7807757" y="2514600"/>
            <a:ext cx="0" cy="1143000"/>
          </a:xfrm>
          <a:prstGeom prst="line">
            <a:avLst/>
          </a:prstGeom>
          <a:noFill/>
          <a:ln w="19050">
            <a:solidFill>
              <a:srgbClr val="D9467A"/>
            </a:solidFill>
            <a:prstDash val="solid"/>
          </a:ln>
        </p:spPr>
      </p:sp>
      <p:sp>
        <p:nvSpPr>
          <p:cNvPr id="43" name="Shape 41"/>
          <p:cNvSpPr/>
          <p:nvPr/>
        </p:nvSpPr>
        <p:spPr>
          <a:xfrm>
            <a:off x="7688885" y="3538728"/>
            <a:ext cx="237744" cy="237744"/>
          </a:xfrm>
          <a:prstGeom prst="ellipse">
            <a:avLst/>
          </a:prstGeom>
          <a:solidFill>
            <a:srgbClr val="D9467A"/>
          </a:solidFill>
          <a:ln w="19050">
            <a:solidFill>
              <a:srgbClr val="FFFFFF"/>
            </a:solidFill>
            <a:prstDash val="solid"/>
          </a:ln>
        </p:spPr>
      </p:sp>
      <p:sp>
        <p:nvSpPr>
          <p:cNvPr id="44" name="Text 42"/>
          <p:cNvSpPr txBox="1"/>
          <p:nvPr/>
        </p:nvSpPr>
        <p:spPr>
          <a:xfrm>
            <a:off x="7168713" y="1618488"/>
            <a:ext cx="1278087" cy="868680"/>
          </a:xfrm>
          <a:prstGeom prst="rect">
            <a:avLst/>
          </a:prstGeom>
          <a:noFill/>
          <a:ln/>
        </p:spPr>
        <p:txBody>
          <a:bodyPr wrap="square" lIns="0" tIns="0" rIns="0" bIns="0" rtlCol="0" anchor="b"/>
          <a:lstStyle/>
          <a:p>
            <a:pPr algn="ctr" indent="0" marL="0">
              <a:buNone/>
            </a:pPr>
            <a:r>
              <a:rPr lang="en-US" sz="1700" b="1" dirty="0">
                <a:solidFill>
                  <a:srgbClr val="B0305E"/>
                </a:solidFill>
              </a:rPr>
              <a:t>2024</a:t>
            </a:r>
            <a:endParaRPr lang="en-US" sz="1400" dirty="0"/>
          </a:p>
          <a:p>
            <a:pPr algn="ctr" indent="0" marL="0">
              <a:buNone/>
            </a:pPr>
            <a:r>
              <a:rPr lang="en-US" sz="1500" dirty="0">
                <a:solidFill>
                  <a:srgbClr val="1B2140"/>
                </a:solidFill>
              </a:rPr>
              <a:t>2080亿</a:t>
            </a:r>
            <a:endParaRPr lang="en-US" sz="1400" dirty="0"/>
          </a:p>
          <a:p>
            <a:pPr algn="ctr" indent="0" marL="0">
              <a:buNone/>
            </a:pPr>
            <a:r>
              <a:rPr lang="en-US" sz="1500" dirty="0">
                <a:solidFill>
                  <a:srgbClr val="1B2140"/>
                </a:solidFill>
              </a:rPr>
              <a:t>晶体管</a:t>
            </a:r>
            <a:endParaRPr lang="en-US" sz="1400" dirty="0"/>
          </a:p>
        </p:txBody>
      </p:sp>
      <p:sp>
        <p:nvSpPr>
          <p:cNvPr id="45" name="Shape 43"/>
          <p:cNvSpPr/>
          <p:nvPr/>
        </p:nvSpPr>
        <p:spPr>
          <a:xfrm>
            <a:off x="8492520" y="3657600"/>
            <a:ext cx="0" cy="1143000"/>
          </a:xfrm>
          <a:prstGeom prst="line">
            <a:avLst/>
          </a:prstGeom>
          <a:noFill/>
          <a:ln w="19050">
            <a:solidFill>
              <a:srgbClr val="B7791F"/>
            </a:solidFill>
            <a:prstDash val="solid"/>
          </a:ln>
        </p:spPr>
      </p:sp>
      <p:sp>
        <p:nvSpPr>
          <p:cNvPr id="46" name="Shape 44"/>
          <p:cNvSpPr/>
          <p:nvPr/>
        </p:nvSpPr>
        <p:spPr>
          <a:xfrm>
            <a:off x="8373648" y="3538728"/>
            <a:ext cx="237744" cy="237744"/>
          </a:xfrm>
          <a:prstGeom prst="ellipse">
            <a:avLst/>
          </a:prstGeom>
          <a:solidFill>
            <a:srgbClr val="B7791F"/>
          </a:solidFill>
          <a:ln w="19050">
            <a:solidFill>
              <a:srgbClr val="FFFFFF"/>
            </a:solidFill>
            <a:prstDash val="solid"/>
          </a:ln>
        </p:spPr>
      </p:sp>
      <p:sp>
        <p:nvSpPr>
          <p:cNvPr id="47" name="Text 45"/>
          <p:cNvSpPr txBox="1"/>
          <p:nvPr/>
        </p:nvSpPr>
        <p:spPr>
          <a:xfrm>
            <a:off x="7853477" y="4828032"/>
            <a:ext cx="1278087" cy="868680"/>
          </a:xfrm>
          <a:prstGeom prst="rect">
            <a:avLst/>
          </a:prstGeom>
          <a:noFill/>
          <a:ln/>
        </p:spPr>
        <p:txBody>
          <a:bodyPr wrap="square" lIns="0" tIns="0" rIns="0" bIns="0" rtlCol="0" anchor="t"/>
          <a:lstStyle/>
          <a:p>
            <a:pPr algn="ctr" indent="0" marL="0">
              <a:buNone/>
            </a:pPr>
            <a:r>
              <a:rPr lang="en-US" sz="1700" b="1" dirty="0">
                <a:solidFill>
                  <a:srgbClr val="8A5A12"/>
                </a:solidFill>
              </a:rPr>
              <a:t>2025</a:t>
            </a:r>
            <a:endParaRPr lang="en-US" sz="1400" dirty="0"/>
          </a:p>
          <a:p>
            <a:pPr algn="ctr" indent="0" marL="0">
              <a:buNone/>
            </a:pPr>
            <a:r>
              <a:rPr lang="en-US" sz="1500" dirty="0">
                <a:solidFill>
                  <a:srgbClr val="1B2140"/>
                </a:solidFill>
              </a:rPr>
              <a:t>2纳米</a:t>
            </a:r>
            <a:endParaRPr lang="en-US" sz="1400" dirty="0"/>
          </a:p>
          <a:p>
            <a:pPr algn="ctr" indent="0" marL="0">
              <a:buNone/>
            </a:pPr>
            <a:r>
              <a:rPr lang="en-US" sz="1500" dirty="0">
                <a:solidFill>
                  <a:srgbClr val="1B2140"/>
                </a:solidFill>
              </a:rPr>
              <a:t>量产</a:t>
            </a:r>
            <a:endParaRPr lang="en-US" sz="1400" dirty="0"/>
          </a:p>
        </p:txBody>
      </p:sp>
      <p:sp>
        <p:nvSpPr>
          <p:cNvPr id="48" name="Shape 46"/>
          <p:cNvSpPr/>
          <p:nvPr/>
        </p:nvSpPr>
        <p:spPr>
          <a:xfrm>
            <a:off x="9177284" y="3246120"/>
            <a:ext cx="0" cy="411480"/>
          </a:xfrm>
          <a:prstGeom prst="line">
            <a:avLst/>
          </a:prstGeom>
          <a:noFill/>
          <a:ln w="19050">
            <a:solidFill>
              <a:srgbClr val="B7791F"/>
            </a:solidFill>
            <a:prstDash val="solid"/>
          </a:ln>
        </p:spPr>
      </p:sp>
      <p:sp>
        <p:nvSpPr>
          <p:cNvPr id="49" name="Shape 47"/>
          <p:cNvSpPr/>
          <p:nvPr/>
        </p:nvSpPr>
        <p:spPr>
          <a:xfrm>
            <a:off x="9058412" y="3538728"/>
            <a:ext cx="237744" cy="237744"/>
          </a:xfrm>
          <a:prstGeom prst="ellipse">
            <a:avLst/>
          </a:prstGeom>
          <a:solidFill>
            <a:srgbClr val="B7791F"/>
          </a:solidFill>
          <a:ln w="19050">
            <a:solidFill>
              <a:srgbClr val="FFFFFF"/>
            </a:solidFill>
            <a:prstDash val="solid"/>
          </a:ln>
        </p:spPr>
      </p:sp>
      <p:sp>
        <p:nvSpPr>
          <p:cNvPr id="50" name="Text 48"/>
          <p:cNvSpPr txBox="1"/>
          <p:nvPr/>
        </p:nvSpPr>
        <p:spPr>
          <a:xfrm>
            <a:off x="8538240" y="2350008"/>
            <a:ext cx="1278087" cy="868680"/>
          </a:xfrm>
          <a:prstGeom prst="rect">
            <a:avLst/>
          </a:prstGeom>
          <a:noFill/>
          <a:ln/>
        </p:spPr>
        <p:txBody>
          <a:bodyPr wrap="square" lIns="0" tIns="0" rIns="0" bIns="0" rtlCol="0" anchor="b"/>
          <a:lstStyle/>
          <a:p>
            <a:pPr algn="ctr" indent="0" marL="0">
              <a:buNone/>
            </a:pPr>
            <a:r>
              <a:rPr lang="en-US" sz="1700" b="1" dirty="0">
                <a:solidFill>
                  <a:srgbClr val="8A5A12"/>
                </a:solidFill>
              </a:rPr>
              <a:t>2026</a:t>
            </a:r>
            <a:endParaRPr lang="en-US" sz="1400" dirty="0"/>
          </a:p>
          <a:p>
            <a:pPr algn="ctr" indent="0" marL="0">
              <a:buNone/>
            </a:pPr>
            <a:r>
              <a:rPr lang="en-US" sz="1500" dirty="0">
                <a:solidFill>
                  <a:srgbClr val="1B2140"/>
                </a:solidFill>
              </a:rPr>
              <a:t>市场</a:t>
            </a:r>
            <a:endParaRPr lang="en-US" sz="1400" dirty="0"/>
          </a:p>
          <a:p>
            <a:pPr algn="ctr" indent="0" marL="0">
              <a:buNone/>
            </a:pPr>
            <a:r>
              <a:rPr lang="en-US" sz="1500" dirty="0">
                <a:solidFill>
                  <a:srgbClr val="1B2140"/>
                </a:solidFill>
              </a:rPr>
              <a:t>+102%</a:t>
            </a:r>
            <a:endParaRPr lang="en-US" sz="1400" dirty="0"/>
          </a:p>
        </p:txBody>
      </p:sp>
      <p:sp>
        <p:nvSpPr>
          <p:cNvPr id="51" name="Shape 49"/>
          <p:cNvSpPr/>
          <p:nvPr/>
        </p:nvSpPr>
        <p:spPr>
          <a:xfrm>
            <a:off x="9862048" y="3657600"/>
            <a:ext cx="0" cy="411480"/>
          </a:xfrm>
          <a:prstGeom prst="line">
            <a:avLst/>
          </a:prstGeom>
          <a:noFill/>
          <a:ln w="19050">
            <a:solidFill>
              <a:srgbClr val="7B4DFF"/>
            </a:solidFill>
            <a:prstDash val="solid"/>
          </a:ln>
        </p:spPr>
      </p:sp>
      <p:sp>
        <p:nvSpPr>
          <p:cNvPr id="52" name="Shape 50"/>
          <p:cNvSpPr/>
          <p:nvPr/>
        </p:nvSpPr>
        <p:spPr>
          <a:xfrm>
            <a:off x="9743176" y="3538728"/>
            <a:ext cx="237744" cy="237744"/>
          </a:xfrm>
          <a:prstGeom prst="ellipse">
            <a:avLst/>
          </a:prstGeom>
          <a:solidFill>
            <a:srgbClr val="FFFFFF"/>
          </a:solidFill>
          <a:ln w="25400">
            <a:solidFill>
              <a:srgbClr val="7B4DFF"/>
            </a:solidFill>
            <a:prstDash val="sysDot"/>
          </a:ln>
        </p:spPr>
      </p:sp>
      <p:sp>
        <p:nvSpPr>
          <p:cNvPr id="53" name="Text 51"/>
          <p:cNvSpPr txBox="1"/>
          <p:nvPr/>
        </p:nvSpPr>
        <p:spPr>
          <a:xfrm>
            <a:off x="9223004" y="409651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2027</a:t>
            </a:r>
            <a:endParaRPr lang="en-US" sz="1400" dirty="0"/>
          </a:p>
          <a:p>
            <a:pPr algn="ctr" indent="0" marL="0">
              <a:buNone/>
            </a:pPr>
            <a:r>
              <a:rPr lang="en-US" sz="1500" dirty="0">
                <a:solidFill>
                  <a:srgbClr val="1B2140"/>
                </a:solidFill>
              </a:rPr>
              <a:t>Rapidus</a:t>
            </a:r>
            <a:endParaRPr lang="en-US" sz="1400" dirty="0"/>
          </a:p>
          <a:p>
            <a:pPr algn="ctr" indent="0" marL="0">
              <a:buNone/>
            </a:pPr>
            <a:r>
              <a:rPr lang="en-US" sz="1500" dirty="0">
                <a:solidFill>
                  <a:srgbClr val="1B2140"/>
                </a:solidFill>
              </a:rPr>
              <a:t>【计划】</a:t>
            </a:r>
            <a:endParaRPr lang="en-US" sz="1400" dirty="0"/>
          </a:p>
        </p:txBody>
      </p:sp>
      <p:sp>
        <p:nvSpPr>
          <p:cNvPr id="54" name="Shape 52"/>
          <p:cNvSpPr/>
          <p:nvPr/>
        </p:nvSpPr>
        <p:spPr>
          <a:xfrm>
            <a:off x="10546812" y="2514600"/>
            <a:ext cx="0" cy="1143000"/>
          </a:xfrm>
          <a:prstGeom prst="line">
            <a:avLst/>
          </a:prstGeom>
          <a:noFill/>
          <a:ln w="19050">
            <a:solidFill>
              <a:srgbClr val="7B4DFF"/>
            </a:solidFill>
            <a:prstDash val="solid"/>
          </a:ln>
        </p:spPr>
      </p:sp>
      <p:sp>
        <p:nvSpPr>
          <p:cNvPr id="55" name="Shape 53"/>
          <p:cNvSpPr/>
          <p:nvPr/>
        </p:nvSpPr>
        <p:spPr>
          <a:xfrm>
            <a:off x="10427940" y="3538728"/>
            <a:ext cx="237744" cy="237744"/>
          </a:xfrm>
          <a:prstGeom prst="ellipse">
            <a:avLst/>
          </a:prstGeom>
          <a:solidFill>
            <a:srgbClr val="FFFFFF"/>
          </a:solidFill>
          <a:ln w="25400">
            <a:solidFill>
              <a:srgbClr val="7B4DFF"/>
            </a:solidFill>
            <a:prstDash val="sysDot"/>
          </a:ln>
        </p:spPr>
      </p:sp>
      <p:sp>
        <p:nvSpPr>
          <p:cNvPr id="56" name="Text 54"/>
          <p:cNvSpPr txBox="1"/>
          <p:nvPr/>
        </p:nvSpPr>
        <p:spPr>
          <a:xfrm>
            <a:off x="9907768" y="1618488"/>
            <a:ext cx="1278087" cy="868680"/>
          </a:xfrm>
          <a:prstGeom prst="rect">
            <a:avLst/>
          </a:prstGeom>
          <a:noFill/>
          <a:ln/>
        </p:spPr>
        <p:txBody>
          <a:bodyPr wrap="square" lIns="0" tIns="0" rIns="0" bIns="0" rtlCol="0" anchor="b"/>
          <a:lstStyle/>
          <a:p>
            <a:pPr algn="ctr" indent="0" marL="0">
              <a:buNone/>
            </a:pPr>
            <a:r>
              <a:rPr lang="en-US" sz="1700" b="1" dirty="0">
                <a:solidFill>
                  <a:srgbClr val="5A2FD3"/>
                </a:solidFill>
              </a:rPr>
              <a:t>2028</a:t>
            </a:r>
            <a:endParaRPr lang="en-US" sz="1400" dirty="0"/>
          </a:p>
          <a:p>
            <a:pPr algn="ctr" indent="0" marL="0">
              <a:buNone/>
            </a:pPr>
            <a:r>
              <a:rPr lang="en-US" sz="1500" dirty="0">
                <a:solidFill>
                  <a:srgbClr val="1B2140"/>
                </a:solidFill>
              </a:rPr>
              <a:t>缩小趋于饱和</a:t>
            </a:r>
            <a:endParaRPr lang="en-US" sz="1400" dirty="0"/>
          </a:p>
          <a:p>
            <a:pPr algn="ctr" indent="0" marL="0">
              <a:buNone/>
            </a:pPr>
            <a:r>
              <a:rPr lang="en-US" sz="1500" dirty="0">
                <a:solidFill>
                  <a:srgbClr val="1B2140"/>
                </a:solidFill>
              </a:rPr>
              <a:t>（预测）</a:t>
            </a:r>
            <a:endParaRPr lang="en-US" sz="1400" dirty="0"/>
          </a:p>
        </p:txBody>
      </p:sp>
      <p:sp>
        <p:nvSpPr>
          <p:cNvPr id="57" name="Shape 55"/>
          <p:cNvSpPr/>
          <p:nvPr/>
        </p:nvSpPr>
        <p:spPr>
          <a:xfrm>
            <a:off x="11231575" y="3657600"/>
            <a:ext cx="0" cy="1143000"/>
          </a:xfrm>
          <a:prstGeom prst="line">
            <a:avLst/>
          </a:prstGeom>
          <a:noFill/>
          <a:ln w="19050">
            <a:solidFill>
              <a:srgbClr val="7B4DFF"/>
            </a:solidFill>
            <a:prstDash val="solid"/>
          </a:ln>
        </p:spPr>
      </p:sp>
      <p:sp>
        <p:nvSpPr>
          <p:cNvPr id="58" name="Shape 56"/>
          <p:cNvSpPr/>
          <p:nvPr/>
        </p:nvSpPr>
        <p:spPr>
          <a:xfrm>
            <a:off x="11112703" y="3538728"/>
            <a:ext cx="237744" cy="237744"/>
          </a:xfrm>
          <a:prstGeom prst="ellipse">
            <a:avLst/>
          </a:prstGeom>
          <a:solidFill>
            <a:srgbClr val="FFFFFF"/>
          </a:solidFill>
          <a:ln w="25400">
            <a:solidFill>
              <a:srgbClr val="7B4DFF"/>
            </a:solidFill>
            <a:prstDash val="sysDot"/>
          </a:ln>
        </p:spPr>
      </p:sp>
      <p:sp>
        <p:nvSpPr>
          <p:cNvPr id="59" name="Text 57"/>
          <p:cNvSpPr txBox="1"/>
          <p:nvPr/>
        </p:nvSpPr>
        <p:spPr>
          <a:xfrm>
            <a:off x="10592532" y="482803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2030</a:t>
            </a:r>
            <a:endParaRPr lang="en-US" sz="1400" dirty="0"/>
          </a:p>
          <a:p>
            <a:pPr algn="ctr" indent="0" marL="0">
              <a:buNone/>
            </a:pPr>
            <a:r>
              <a:rPr lang="en-US" sz="1500" dirty="0">
                <a:solidFill>
                  <a:srgbClr val="1B2140"/>
                </a:solidFill>
              </a:rPr>
              <a:t>绿电60%</a:t>
            </a:r>
            <a:endParaRPr lang="en-US" sz="1400" dirty="0"/>
          </a:p>
          <a:p>
            <a:pPr algn="ctr" indent="0" marL="0">
              <a:buNone/>
            </a:pPr>
            <a:r>
              <a:rPr lang="en-US" sz="1500" dirty="0">
                <a:solidFill>
                  <a:srgbClr val="1B2140"/>
                </a:solidFill>
              </a:rPr>
              <a:t>【计划】</a:t>
            </a:r>
            <a:endParaRPr lang="en-US" sz="1400" dirty="0"/>
          </a:p>
        </p:txBody>
      </p:sp>
      <p:sp>
        <p:nvSpPr>
          <p:cNvPr id="60" name="Text 58"/>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61" name="Shape 59"/>
          <p:cNvSpPr/>
          <p:nvPr/>
        </p:nvSpPr>
        <p:spPr>
          <a:xfrm>
            <a:off x="1280160" y="5806440"/>
            <a:ext cx="164592" cy="164592"/>
          </a:xfrm>
          <a:prstGeom prst="ellipse">
            <a:avLst/>
          </a:prstGeom>
          <a:solidFill>
            <a:srgbClr val="2F6FED"/>
          </a:solidFill>
          <a:ln/>
        </p:spPr>
      </p:sp>
      <p:sp>
        <p:nvSpPr>
          <p:cNvPr id="62" name="Text 60"/>
          <p:cNvSpPr txBox="1"/>
          <p:nvPr/>
        </p:nvSpPr>
        <p:spPr>
          <a:xfrm>
            <a:off x="1517904"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1870—1945</a:t>
            </a:r>
            <a:endParaRPr lang="en-US" sz="1400" dirty="0"/>
          </a:p>
        </p:txBody>
      </p:sp>
      <p:sp>
        <p:nvSpPr>
          <p:cNvPr id="63" name="Shape 61"/>
          <p:cNvSpPr/>
          <p:nvPr/>
        </p:nvSpPr>
        <p:spPr>
          <a:xfrm>
            <a:off x="2698648" y="5806440"/>
            <a:ext cx="164592" cy="164592"/>
          </a:xfrm>
          <a:prstGeom prst="ellipse">
            <a:avLst/>
          </a:prstGeom>
          <a:solidFill>
            <a:srgbClr val="0E9AA7"/>
          </a:solidFill>
          <a:ln/>
        </p:spPr>
      </p:sp>
      <p:sp>
        <p:nvSpPr>
          <p:cNvPr id="64" name="Text 62"/>
          <p:cNvSpPr txBox="1"/>
          <p:nvPr/>
        </p:nvSpPr>
        <p:spPr>
          <a:xfrm>
            <a:off x="2936392"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1946—1969</a:t>
            </a:r>
            <a:endParaRPr lang="en-US" sz="1400" dirty="0"/>
          </a:p>
        </p:txBody>
      </p:sp>
      <p:sp>
        <p:nvSpPr>
          <p:cNvPr id="65" name="Shape 63"/>
          <p:cNvSpPr/>
          <p:nvPr/>
        </p:nvSpPr>
        <p:spPr>
          <a:xfrm>
            <a:off x="4117137" y="5806440"/>
            <a:ext cx="164592" cy="164592"/>
          </a:xfrm>
          <a:prstGeom prst="ellipse">
            <a:avLst/>
          </a:prstGeom>
          <a:solidFill>
            <a:srgbClr val="FF8A3D"/>
          </a:solidFill>
          <a:ln/>
        </p:spPr>
      </p:sp>
      <p:sp>
        <p:nvSpPr>
          <p:cNvPr id="66" name="Text 64"/>
          <p:cNvSpPr txBox="1"/>
          <p:nvPr/>
        </p:nvSpPr>
        <p:spPr>
          <a:xfrm>
            <a:off x="4354881"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1970—1999</a:t>
            </a:r>
            <a:endParaRPr lang="en-US" sz="1400" dirty="0"/>
          </a:p>
        </p:txBody>
      </p:sp>
      <p:sp>
        <p:nvSpPr>
          <p:cNvPr id="67" name="Shape 65"/>
          <p:cNvSpPr/>
          <p:nvPr/>
        </p:nvSpPr>
        <p:spPr>
          <a:xfrm>
            <a:off x="5535625" y="5806440"/>
            <a:ext cx="164592" cy="164592"/>
          </a:xfrm>
          <a:prstGeom prst="ellipse">
            <a:avLst/>
          </a:prstGeom>
          <a:solidFill>
            <a:srgbClr val="22B07D"/>
          </a:solidFill>
          <a:ln/>
        </p:spPr>
      </p:sp>
      <p:sp>
        <p:nvSpPr>
          <p:cNvPr id="68" name="Text 66"/>
          <p:cNvSpPr txBox="1"/>
          <p:nvPr/>
        </p:nvSpPr>
        <p:spPr>
          <a:xfrm>
            <a:off x="5773369"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2000—2019</a:t>
            </a:r>
            <a:endParaRPr lang="en-US" sz="1400" dirty="0"/>
          </a:p>
        </p:txBody>
      </p:sp>
      <p:sp>
        <p:nvSpPr>
          <p:cNvPr id="69" name="Shape 67"/>
          <p:cNvSpPr/>
          <p:nvPr/>
        </p:nvSpPr>
        <p:spPr>
          <a:xfrm>
            <a:off x="6954114" y="5806440"/>
            <a:ext cx="164592" cy="164592"/>
          </a:xfrm>
          <a:prstGeom prst="ellipse">
            <a:avLst/>
          </a:prstGeom>
          <a:solidFill>
            <a:srgbClr val="D9467A"/>
          </a:solidFill>
          <a:ln/>
        </p:spPr>
      </p:sp>
      <p:sp>
        <p:nvSpPr>
          <p:cNvPr id="70" name="Text 68"/>
          <p:cNvSpPr txBox="1"/>
          <p:nvPr/>
        </p:nvSpPr>
        <p:spPr>
          <a:xfrm>
            <a:off x="7191858"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2020—2024</a:t>
            </a:r>
            <a:endParaRPr lang="en-US" sz="1400" dirty="0"/>
          </a:p>
        </p:txBody>
      </p:sp>
      <p:sp>
        <p:nvSpPr>
          <p:cNvPr id="71" name="Shape 69"/>
          <p:cNvSpPr/>
          <p:nvPr/>
        </p:nvSpPr>
        <p:spPr>
          <a:xfrm>
            <a:off x="8372602" y="5806440"/>
            <a:ext cx="164592" cy="164592"/>
          </a:xfrm>
          <a:prstGeom prst="ellipse">
            <a:avLst/>
          </a:prstGeom>
          <a:solidFill>
            <a:srgbClr val="B7791F"/>
          </a:solidFill>
          <a:ln/>
        </p:spPr>
      </p:sp>
      <p:sp>
        <p:nvSpPr>
          <p:cNvPr id="72" name="Text 70"/>
          <p:cNvSpPr txBox="1"/>
          <p:nvPr/>
        </p:nvSpPr>
        <p:spPr>
          <a:xfrm>
            <a:off x="8610346"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2025—2026</a:t>
            </a:r>
            <a:endParaRPr lang="en-US" sz="1400" dirty="0"/>
          </a:p>
        </p:txBody>
      </p:sp>
      <p:sp>
        <p:nvSpPr>
          <p:cNvPr id="73" name="Shape 71"/>
          <p:cNvSpPr/>
          <p:nvPr/>
        </p:nvSpPr>
        <p:spPr>
          <a:xfrm>
            <a:off x="9791090" y="5806440"/>
            <a:ext cx="164592" cy="164592"/>
          </a:xfrm>
          <a:prstGeom prst="ellipse">
            <a:avLst/>
          </a:prstGeom>
          <a:solidFill>
            <a:srgbClr val="7B4DFF"/>
          </a:solidFill>
          <a:ln/>
        </p:spPr>
      </p:sp>
      <p:sp>
        <p:nvSpPr>
          <p:cNvPr id="74" name="Text 72"/>
          <p:cNvSpPr txBox="1"/>
          <p:nvPr/>
        </p:nvSpPr>
        <p:spPr>
          <a:xfrm>
            <a:off x="10028834" y="5715000"/>
            <a:ext cx="1576568" cy="329184"/>
          </a:xfrm>
          <a:prstGeom prst="rect">
            <a:avLst/>
          </a:prstGeom>
          <a:noFill/>
          <a:ln/>
        </p:spPr>
        <p:txBody>
          <a:bodyPr wrap="square" lIns="0" tIns="0" rIns="0" bIns="0" rtlCol="0" anchor="ctr"/>
          <a:lstStyle/>
          <a:p>
            <a:pPr indent="0" marL="0">
              <a:buNone/>
            </a:pPr>
            <a:r>
              <a:rPr lang="en-US" sz="1400" dirty="0">
                <a:solidFill>
                  <a:schemeClr val="tx1"/>
                </a:solidFill>
              </a:rPr>
              <a:t>2027—2035 展望</a:t>
            </a:r>
            <a:endParaRPr lang="en-US" sz="1400" dirty="0"/>
          </a:p>
        </p:txBody>
      </p:sp>
      <p:sp>
        <p:nvSpPr>
          <p:cNvPr id="75" name="Text 7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来源：计算机历史博物馆、诺贝尔奖官网、台积电、英特尔新闻稿、阿斯麦、SIA与BCG、三星电子、英伟达、IEEE Spectrum、WSTS、Rapidus、IEEE IRDS 等（访问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02 · 回顾：晶体管与集成电路</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半导体的早期发现</a:t>
            </a:r>
            <a:endParaRPr lang="en-US" sz="3600" dirty="0"/>
          </a:p>
        </p:txBody>
      </p:sp>
      <p:sp>
        <p:nvSpPr>
          <p:cNvPr id="5" name="事件卡-braun-1874"/>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1874年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德国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发现金属与晶体接触的“整流效应”</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发现时所在城市各资料说法不一，本书只写德国。</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卡尔·费迪南德·布劳恩</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德国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一位年轻的德国科学家发现：电流碰到某些晶体时，只愿意朝一个方向走。</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半导体研究的起点之一。</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手机充电器里的整流电路。</a:t>
            </a:r>
            <a:endParaRPr lang="en-US" sz="1500" dirty="0"/>
          </a:p>
        </p:txBody>
      </p:sp>
      <p:sp>
        <p:nvSpPr>
          <p:cNvPr id="14" name="事件卡-pn-1940"/>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1940年2月23日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发现PN结</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拉塞尔·奥尔</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霍姆德尔（新泽西州），美国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贝尔电话实验室</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科学家发现一块硅片里有一条“缝”，光照上去竟然产生了电流！</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二极管、太阳能电池、晶体管的基础。</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屋顶的太阳能板。</a:t>
            </a:r>
            <a:endParaRPr lang="en-US" sz="1500" dirty="0"/>
          </a:p>
        </p:txBody>
      </p:sp>
      <p:sp>
        <p:nvSpPr>
          <p:cNvPr id="21" name="事件卡-solar-1954"/>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1954年4月25日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第一块实用的硅太阳能电池</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“第一块实用的”为多家报道与IEEE里程碑的通行说法。</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查宾、富勒、皮尔逊</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默里山（新泽西州），美国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贝尔实验室</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贝尔实验室展示了能把阳光变成电的硅电池，带动了玩具摩天轮。</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太阳能发电的起点。</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卫星和家庭的太阳能板。</a:t>
            </a:r>
            <a:endParaRPr lang="en-US" sz="15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来源：计算机历史博物馆、pv magazine（访问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半导体的秘密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导体、绝缘体和半导体</a:t>
            </a:r>
            <a:endParaRPr lang="en-US" sz="3600" dirty="0"/>
          </a:p>
        </p:txBody>
      </p:sp>
      <p:sp>
        <p:nvSpPr>
          <p:cNvPr id="5" name="Shape 3"/>
          <p:cNvSpPr/>
          <p:nvPr/>
        </p:nvSpPr>
        <p:spPr>
          <a:xfrm>
            <a:off x="548640" y="1937614"/>
            <a:ext cx="6766560" cy="3869741"/>
          </a:xfrm>
          <a:prstGeom prst="roundRect">
            <a:avLst>
              <a:gd name="adj" fmla="val 3308"/>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onductor-semiconductor">    </p:cNvPr>
          <p:cNvPicPr>
            <a:picLocks noChangeAspect="1"/>
          </p:cNvPicPr>
          <p:nvPr/>
        </p:nvPicPr>
        <p:blipFill>
          <a:blip r:embed="rId1"/>
          <a:stretch>
            <a:fillRect/>
          </a:stretch>
        </p:blipFill>
        <p:spPr>
          <a:xfrm>
            <a:off x="640080" y="2029054"/>
            <a:ext cx="6583680" cy="3686861"/>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导体</a:t>
            </a:r>
            <a:pPr indent="0" marL="0">
              <a:buNone/>
            </a:pPr>
            <a:r>
              <a:rPr lang="en-US" sz="1100" dirty="0">
                <a:solidFill>
                  <a:srgbClr val="5A6280"/>
                </a:solidFill>
              </a:rPr>
              <a:t>  Conductor</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电子可以随便跑的“宽马路”。</a:t>
            </a:r>
            <a:endParaRPr lang="en-US" sz="1400" dirty="0"/>
          </a:p>
        </p:txBody>
      </p:sp>
      <p:sp>
        <p:nvSpPr>
          <p:cNvPr id="11" name="Text 8"/>
          <p:cNvSpPr txBox="1"/>
          <p:nvPr/>
        </p:nvSpPr>
        <p:spPr>
          <a:xfrm>
            <a:off x="7790688" y="2667000"/>
            <a:ext cx="3651199" cy="234696"/>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容易导电的材料，如铜、铝。</a:t>
            </a:r>
            <a:endParaRPr lang="en-US" sz="1400" dirty="0"/>
          </a:p>
        </p:txBody>
      </p:sp>
      <p:sp>
        <p:nvSpPr>
          <p:cNvPr id="12" name="Text 9"/>
          <p:cNvSpPr txBox="1"/>
          <p:nvPr/>
        </p:nvSpPr>
        <p:spPr>
          <a:xfrm>
            <a:off x="7790688" y="3011424"/>
            <a:ext cx="3651199" cy="292608"/>
          </a:xfrm>
          <a:prstGeom prst="rect">
            <a:avLst/>
          </a:prstGeom>
          <a:noFill/>
          <a:ln/>
        </p:spPr>
        <p:txBody>
          <a:bodyPr wrap="square" lIns="0" tIns="0" rIns="0" bIns="0" rtlCol="0" anchor="t"/>
          <a:lstStyle/>
          <a:p>
            <a:pPr indent="0" marL="0">
              <a:buNone/>
            </a:pPr>
            <a:r>
              <a:rPr lang="en-US" sz="1600" b="1" dirty="0">
                <a:solidFill>
                  <a:srgbClr val="1F55C9"/>
                </a:solidFill>
              </a:rPr>
              <a:t>绝缘体</a:t>
            </a:r>
            <a:pPr indent="0" marL="0">
              <a:buNone/>
            </a:pPr>
            <a:r>
              <a:rPr lang="en-US" sz="1100" dirty="0">
                <a:solidFill>
                  <a:srgbClr val="5A6280"/>
                </a:solidFill>
              </a:rPr>
              <a:t>  Insulator</a:t>
            </a:r>
            <a:endParaRPr lang="en-US" sz="1400" dirty="0"/>
          </a:p>
        </p:txBody>
      </p:sp>
      <p:sp>
        <p:nvSpPr>
          <p:cNvPr id="13" name="Text 10"/>
          <p:cNvSpPr txBox="1"/>
          <p:nvPr/>
        </p:nvSpPr>
        <p:spPr>
          <a:xfrm>
            <a:off x="7790688" y="3322320"/>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电子跑不过去的“墙”。</a:t>
            </a:r>
            <a:endParaRPr lang="en-US" sz="1400" dirty="0"/>
          </a:p>
        </p:txBody>
      </p:sp>
      <p:sp>
        <p:nvSpPr>
          <p:cNvPr id="14" name="Text 11"/>
          <p:cNvSpPr txBox="1"/>
          <p:nvPr/>
        </p:nvSpPr>
        <p:spPr>
          <a:xfrm>
            <a:off x="7790688" y="3557016"/>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很难导电的材料，如塑料、玻璃、陶瓷。</a:t>
            </a:r>
            <a:endParaRPr lang="en-US" sz="1400" dirty="0"/>
          </a:p>
        </p:txBody>
      </p:sp>
      <p:sp>
        <p:nvSpPr>
          <p:cNvPr id="15" name="Text 12"/>
          <p:cNvSpPr txBox="1"/>
          <p:nvPr/>
        </p:nvSpPr>
        <p:spPr>
          <a:xfrm>
            <a:off x="7790688" y="413613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半导体</a:t>
            </a:r>
            <a:pPr indent="0" marL="0">
              <a:buNone/>
            </a:pPr>
            <a:r>
              <a:rPr lang="en-US" sz="1100" dirty="0">
                <a:solidFill>
                  <a:srgbClr val="5A6280"/>
                </a:solidFill>
              </a:rPr>
              <a:t>  Semiconductor</a:t>
            </a:r>
            <a:endParaRPr lang="en-US" sz="1400" dirty="0"/>
          </a:p>
        </p:txBody>
      </p:sp>
      <p:sp>
        <p:nvSpPr>
          <p:cNvPr id="16" name="Text 13"/>
          <p:cNvSpPr txBox="1"/>
          <p:nvPr/>
        </p:nvSpPr>
        <p:spPr>
          <a:xfrm>
            <a:off x="7790688" y="4447032"/>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可以开关的“闸门”：有时让电流通过，有时不让。</a:t>
            </a:r>
            <a:endParaRPr lang="en-US" sz="1400" dirty="0"/>
          </a:p>
        </p:txBody>
      </p:sp>
      <p:sp>
        <p:nvSpPr>
          <p:cNvPr id="17" name="Text 14"/>
          <p:cNvSpPr txBox="1"/>
          <p:nvPr/>
        </p:nvSpPr>
        <p:spPr>
          <a:xfrm>
            <a:off x="7790688" y="4916424"/>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导电能力介于导体和绝缘体之间、并可通过掺杂、电压、光照等方式控制导电性的材料，如硅、锗、砷化镓。</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半导体的秘密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硅晶格与掺杂：给硅加一点“调料”</a:t>
            </a:r>
            <a:endParaRPr lang="en-US" sz="3600" dirty="0"/>
          </a:p>
        </p:txBody>
      </p:sp>
      <p:sp>
        <p:nvSpPr>
          <p:cNvPr id="5" name="Shape 3"/>
          <p:cNvSpPr/>
          <p:nvPr/>
        </p:nvSpPr>
        <p:spPr>
          <a:xfrm>
            <a:off x="548640" y="2128952"/>
            <a:ext cx="6217920" cy="3487064"/>
          </a:xfrm>
          <a:prstGeom prst="roundRect">
            <a:avLst>
              <a:gd name="adj" fmla="val 3671"/>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ilicon-doping">    </p:cNvPr>
          <p:cNvPicPr>
            <a:picLocks noChangeAspect="1"/>
          </p:cNvPicPr>
          <p:nvPr/>
        </p:nvPicPr>
        <p:blipFill>
          <a:blip r:embed="rId1"/>
          <a:stretch>
            <a:fillRect/>
          </a:stretch>
        </p:blipFill>
        <p:spPr>
          <a:xfrm>
            <a:off x="640080" y="2220392"/>
            <a:ext cx="6035040" cy="3304184"/>
          </a:xfrm>
          <a:prstGeom prst="rect">
            <a:avLst/>
          </a:prstGeom>
        </p:spPr>
      </p:pic>
      <p:sp>
        <p:nvSpPr>
          <p:cNvPr id="7" name="Shape 4"/>
          <p:cNvSpPr/>
          <p:nvPr/>
        </p:nvSpPr>
        <p:spPr>
          <a:xfrm>
            <a:off x="7040880" y="1481328"/>
            <a:ext cx="4602175" cy="4782312"/>
          </a:xfrm>
          <a:prstGeom prst="roundRect">
            <a:avLst>
              <a:gd name="adj" fmla="val 238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242048" y="1682496"/>
            <a:ext cx="419983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242048" y="2121408"/>
            <a:ext cx="4199839" cy="292608"/>
          </a:xfrm>
          <a:prstGeom prst="rect">
            <a:avLst/>
          </a:prstGeom>
          <a:noFill/>
          <a:ln/>
        </p:spPr>
        <p:txBody>
          <a:bodyPr wrap="square" lIns="0" tIns="0" rIns="0" bIns="0" rtlCol="0" anchor="t"/>
          <a:lstStyle/>
          <a:p>
            <a:pPr indent="0" marL="0">
              <a:buNone/>
            </a:pPr>
            <a:r>
              <a:rPr lang="en-US" sz="1600" b="1" dirty="0">
                <a:solidFill>
                  <a:srgbClr val="1F55C9"/>
                </a:solidFill>
              </a:rPr>
              <a:t>硅</a:t>
            </a:r>
            <a:pPr indent="0" marL="0">
              <a:buNone/>
            </a:pPr>
            <a:r>
              <a:rPr lang="en-US" sz="1100" dirty="0">
                <a:solidFill>
                  <a:srgbClr val="5A6280"/>
                </a:solidFill>
              </a:rPr>
              <a:t>  Silicon</a:t>
            </a:r>
            <a:endParaRPr lang="en-US" sz="1400" dirty="0"/>
          </a:p>
        </p:txBody>
      </p:sp>
      <p:sp>
        <p:nvSpPr>
          <p:cNvPr id="10" name="Text 7"/>
          <p:cNvSpPr txBox="1"/>
          <p:nvPr/>
        </p:nvSpPr>
        <p:spPr>
          <a:xfrm>
            <a:off x="7242048" y="2432304"/>
            <a:ext cx="419983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地球上很多的元素，藏在沙子和石头里。</a:t>
            </a:r>
            <a:endParaRPr lang="en-US" sz="1400" dirty="0"/>
          </a:p>
        </p:txBody>
      </p:sp>
      <p:sp>
        <p:nvSpPr>
          <p:cNvPr id="11" name="Text 8"/>
          <p:cNvSpPr txBox="1"/>
          <p:nvPr/>
        </p:nvSpPr>
        <p:spPr>
          <a:xfrm>
            <a:off x="7242048" y="2667000"/>
            <a:ext cx="419983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原子序数14的元素，地壳中含量第二多；高纯度单晶硅是制造芯片最主要的材料。</a:t>
            </a:r>
            <a:endParaRPr lang="en-US" sz="1400" dirty="0"/>
          </a:p>
        </p:txBody>
      </p:sp>
      <p:sp>
        <p:nvSpPr>
          <p:cNvPr id="12" name="Text 9"/>
          <p:cNvSpPr txBox="1"/>
          <p:nvPr/>
        </p:nvSpPr>
        <p:spPr>
          <a:xfrm>
            <a:off x="7242048" y="3246120"/>
            <a:ext cx="4199839" cy="292608"/>
          </a:xfrm>
          <a:prstGeom prst="rect">
            <a:avLst/>
          </a:prstGeom>
          <a:noFill/>
          <a:ln/>
        </p:spPr>
        <p:txBody>
          <a:bodyPr wrap="square" lIns="0" tIns="0" rIns="0" bIns="0" rtlCol="0" anchor="t"/>
          <a:lstStyle/>
          <a:p>
            <a:pPr indent="0" marL="0">
              <a:buNone/>
            </a:pPr>
            <a:r>
              <a:rPr lang="en-US" sz="1600" b="1" dirty="0">
                <a:solidFill>
                  <a:srgbClr val="1F55C9"/>
                </a:solidFill>
              </a:rPr>
              <a:t>掺杂</a:t>
            </a:r>
            <a:pPr indent="0" marL="0">
              <a:buNone/>
            </a:pPr>
            <a:r>
              <a:rPr lang="en-US" sz="1100" dirty="0">
                <a:solidFill>
                  <a:srgbClr val="5A6280"/>
                </a:solidFill>
              </a:rPr>
              <a:t>  Doping</a:t>
            </a:r>
            <a:endParaRPr lang="en-US" sz="1400" dirty="0"/>
          </a:p>
        </p:txBody>
      </p:sp>
      <p:sp>
        <p:nvSpPr>
          <p:cNvPr id="13" name="Text 10"/>
          <p:cNvSpPr txBox="1"/>
          <p:nvPr/>
        </p:nvSpPr>
        <p:spPr>
          <a:xfrm>
            <a:off x="7242048" y="3557016"/>
            <a:ext cx="419983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往整齐的座位里多放一个人或空出一个座位（比喻简化）。</a:t>
            </a:r>
            <a:endParaRPr lang="en-US" sz="1400" dirty="0"/>
          </a:p>
        </p:txBody>
      </p:sp>
      <p:sp>
        <p:nvSpPr>
          <p:cNvPr id="14" name="Text 11"/>
          <p:cNvSpPr txBox="1"/>
          <p:nvPr/>
        </p:nvSpPr>
        <p:spPr>
          <a:xfrm>
            <a:off x="7242048" y="4026408"/>
            <a:ext cx="419983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在纯半导体中加入极少量其他元素以改变导电性：掺磷等形成N型（多电子），掺硼等形成P型（多空穴）。</a:t>
            </a:r>
            <a:endParaRPr lang="en-US" sz="1400" dirty="0"/>
          </a:p>
        </p:txBody>
      </p:sp>
      <p:sp>
        <p:nvSpPr>
          <p:cNvPr id="15" name="Text 12"/>
          <p:cNvSpPr txBox="1"/>
          <p:nvPr/>
        </p:nvSpPr>
        <p:spPr>
          <a:xfrm>
            <a:off x="7242048" y="4840224"/>
            <a:ext cx="4199839" cy="292608"/>
          </a:xfrm>
          <a:prstGeom prst="rect">
            <a:avLst/>
          </a:prstGeom>
          <a:noFill/>
          <a:ln/>
        </p:spPr>
        <p:txBody>
          <a:bodyPr wrap="square" lIns="0" tIns="0" rIns="0" bIns="0" rtlCol="0" anchor="t"/>
          <a:lstStyle/>
          <a:p>
            <a:pPr indent="0" marL="0">
              <a:buNone/>
            </a:pPr>
            <a:r>
              <a:rPr lang="en-US" sz="1600" b="1" dirty="0">
                <a:solidFill>
                  <a:srgbClr val="1F55C9"/>
                </a:solidFill>
              </a:rPr>
              <a:t>空穴</a:t>
            </a:r>
            <a:pPr indent="0" marL="0">
              <a:buNone/>
            </a:pPr>
            <a:r>
              <a:rPr lang="en-US" sz="1100" dirty="0">
                <a:solidFill>
                  <a:srgbClr val="5A6280"/>
                </a:solidFill>
              </a:rPr>
              <a:t>  Hole</a:t>
            </a:r>
            <a:endParaRPr lang="en-US" sz="1400" dirty="0"/>
          </a:p>
        </p:txBody>
      </p:sp>
      <p:sp>
        <p:nvSpPr>
          <p:cNvPr id="16" name="Text 13"/>
          <p:cNvSpPr txBox="1"/>
          <p:nvPr/>
        </p:nvSpPr>
        <p:spPr>
          <a:xfrm>
            <a:off x="7242048" y="5151120"/>
            <a:ext cx="419983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座位上空出来的位置，旁边的人一挪，空位就“跑”了。</a:t>
            </a:r>
            <a:endParaRPr lang="en-US" sz="1400" dirty="0"/>
          </a:p>
        </p:txBody>
      </p:sp>
      <p:sp>
        <p:nvSpPr>
          <p:cNvPr id="17" name="Text 14"/>
          <p:cNvSpPr txBox="1"/>
          <p:nvPr/>
        </p:nvSpPr>
        <p:spPr>
          <a:xfrm>
            <a:off x="7242048" y="5620512"/>
            <a:ext cx="419983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半导体中电子缺位形成的带正电的“载流子”，可以像正电荷一样移动。</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半导体的秘密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掺杂座位游戏</a:t>
            </a:r>
            <a:endParaRPr lang="en-US" sz="3600" dirty="0"/>
          </a:p>
        </p:txBody>
      </p:sp>
      <p:sp>
        <p:nvSpPr>
          <p:cNvPr id="5" name="Shape 3"/>
          <p:cNvSpPr/>
          <p:nvPr/>
        </p:nvSpPr>
        <p:spPr>
          <a:xfrm>
            <a:off x="548640" y="1481328"/>
            <a:ext cx="603504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互动② 全班就是一块硅</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全班坐满，代表整齐的纯硅</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多来一位同学（N型），或空出一个座位（P型）</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让“多出的人”走动，或让旁边同学挪进“空位”</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129784" cy="384048"/>
          </a:xfrm>
          <a:prstGeom prst="rect">
            <a:avLst/>
          </a:prstGeom>
          <a:noFill/>
          <a:ln/>
        </p:spPr>
        <p:txBody>
          <a:bodyPr wrap="square" lIns="0" tIns="0" rIns="0" bIns="0" rtlCol="0" anchor="t"/>
          <a:lstStyle/>
          <a:p>
            <a:pPr indent="0" marL="0">
              <a:buNone/>
            </a:pPr>
            <a:r>
              <a:rPr lang="en-US" sz="1400" dirty="0">
                <a:solidFill>
                  <a:schemeClr val="tx1"/>
                </a:solidFill>
              </a:rPr>
              <a:t>讨论：这个比喻哪里不像真实的硅？</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95604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慢慢移动，不要推挤！</a:t>
            </a:r>
            <a:endParaRPr lang="en-US" sz="1400" dirty="0"/>
          </a:p>
        </p:txBody>
      </p:sp>
      <p:sp>
        <p:nvSpPr>
          <p:cNvPr id="24" name="Shape 21"/>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P型硅里，真正在移动的是“空位”，还是同学（电子）？</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半导体的秘密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PN结：只让电流朝一个方向走</a:t>
            </a:r>
            <a:endParaRPr lang="en-US" sz="3600" dirty="0"/>
          </a:p>
        </p:txBody>
      </p:sp>
      <p:sp>
        <p:nvSpPr>
          <p:cNvPr id="5" name="Shape 3"/>
          <p:cNvSpPr/>
          <p:nvPr/>
        </p:nvSpPr>
        <p:spPr>
          <a:xfrm>
            <a:off x="548640" y="1928812"/>
            <a:ext cx="6583680" cy="3887343"/>
          </a:xfrm>
          <a:prstGeom prst="roundRect">
            <a:avLst>
              <a:gd name="adj" fmla="val 329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pn-junction">    </p:cNvPr>
          <p:cNvPicPr>
            <a:picLocks noChangeAspect="1"/>
          </p:cNvPicPr>
          <p:nvPr/>
        </p:nvPicPr>
        <p:blipFill>
          <a:blip r:embed="rId1"/>
          <a:stretch>
            <a:fillRect/>
          </a:stretch>
        </p:blipFill>
        <p:spPr>
          <a:xfrm>
            <a:off x="640080" y="2020252"/>
            <a:ext cx="6400800" cy="3704463"/>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PN结</a:t>
            </a:r>
            <a:pPr indent="0" marL="0">
              <a:buNone/>
            </a:pPr>
            <a:r>
              <a:rPr lang="en-US" sz="1100" dirty="0">
                <a:solidFill>
                  <a:srgbClr val="5A6280"/>
                </a:solidFill>
              </a:rPr>
              <a:t>  P-N Junction</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只让水往一个方向流的单向阀门。</a:t>
            </a:r>
            <a:endParaRPr lang="en-US" sz="1400" dirty="0"/>
          </a:p>
        </p:txBody>
      </p:sp>
      <p:sp>
        <p:nvSpPr>
          <p:cNvPr id="11" name="Text 8"/>
          <p:cNvSpPr txBox="1"/>
          <p:nvPr/>
        </p:nvSpPr>
        <p:spPr>
          <a:xfrm>
            <a:off x="7607808" y="2667000"/>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P型和N型半导体接触形成的界面，正向电压下导通、反向电压下截止，是二极管、LED、太阳能电池的基础。</a:t>
            </a:r>
            <a:endParaRPr lang="en-US" sz="1400" dirty="0"/>
          </a:p>
        </p:txBody>
      </p:sp>
      <p:sp>
        <p:nvSpPr>
          <p:cNvPr id="12" name="Text 9"/>
          <p:cNvSpPr txBox="1"/>
          <p:nvPr/>
        </p:nvSpPr>
        <p:spPr>
          <a:xfrm>
            <a:off x="7607808" y="3480816"/>
            <a:ext cx="3834079" cy="292608"/>
          </a:xfrm>
          <a:prstGeom prst="rect">
            <a:avLst/>
          </a:prstGeom>
          <a:noFill/>
          <a:ln/>
        </p:spPr>
        <p:txBody>
          <a:bodyPr wrap="square" lIns="0" tIns="0" rIns="0" bIns="0" rtlCol="0" anchor="t"/>
          <a:lstStyle/>
          <a:p>
            <a:pPr indent="0" marL="0">
              <a:buNone/>
            </a:pPr>
            <a:r>
              <a:rPr lang="en-US" sz="1600" b="1" dirty="0">
                <a:solidFill>
                  <a:srgbClr val="1F55C9"/>
                </a:solidFill>
              </a:rPr>
              <a:t>二极管</a:t>
            </a:r>
            <a:pPr indent="0" marL="0">
              <a:buNone/>
            </a:pPr>
            <a:r>
              <a:rPr lang="en-US" sz="1100" dirty="0">
                <a:solidFill>
                  <a:srgbClr val="5A6280"/>
                </a:solidFill>
              </a:rPr>
              <a:t>  Diode</a:t>
            </a:r>
            <a:endParaRPr lang="en-US" sz="1400" dirty="0"/>
          </a:p>
        </p:txBody>
      </p:sp>
      <p:sp>
        <p:nvSpPr>
          <p:cNvPr id="13" name="Text 10"/>
          <p:cNvSpPr txBox="1"/>
          <p:nvPr/>
        </p:nvSpPr>
        <p:spPr>
          <a:xfrm>
            <a:off x="7607808" y="3791712"/>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电流的“单行道”。</a:t>
            </a:r>
            <a:endParaRPr lang="en-US" sz="1400" dirty="0"/>
          </a:p>
        </p:txBody>
      </p:sp>
      <p:sp>
        <p:nvSpPr>
          <p:cNvPr id="14" name="Text 11"/>
          <p:cNvSpPr txBox="1"/>
          <p:nvPr/>
        </p:nvSpPr>
        <p:spPr>
          <a:xfrm>
            <a:off x="7607808" y="4026408"/>
            <a:ext cx="3834079" cy="234696"/>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只允许电流单向通过的半导体器件。</a:t>
            </a:r>
            <a:endParaRPr lang="en-US" sz="1400" dirty="0"/>
          </a:p>
        </p:txBody>
      </p:sp>
      <p:sp>
        <p:nvSpPr>
          <p:cNvPr id="15" name="Text 12"/>
          <p:cNvSpPr txBox="1"/>
          <p:nvPr/>
        </p:nvSpPr>
        <p:spPr>
          <a:xfrm>
            <a:off x="7607808" y="4370832"/>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发光二极管</a:t>
            </a:r>
            <a:pPr indent="0" marL="0">
              <a:buNone/>
            </a:pPr>
            <a:r>
              <a:rPr lang="en-US" sz="1100" dirty="0">
                <a:solidFill>
                  <a:srgbClr val="5A6280"/>
                </a:solidFill>
              </a:rPr>
              <a:t>  LED</a:t>
            </a:r>
            <a:endParaRPr lang="en-US" sz="1400" dirty="0"/>
          </a:p>
        </p:txBody>
      </p:sp>
      <p:sp>
        <p:nvSpPr>
          <p:cNvPr id="16" name="Text 13"/>
          <p:cNvSpPr txBox="1"/>
          <p:nvPr/>
        </p:nvSpPr>
        <p:spPr>
          <a:xfrm>
            <a:off x="7607808" y="4681728"/>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通电就会发光的PN结。</a:t>
            </a:r>
            <a:endParaRPr lang="en-US" sz="1400" dirty="0"/>
          </a:p>
        </p:txBody>
      </p:sp>
      <p:sp>
        <p:nvSpPr>
          <p:cNvPr id="17" name="Text 14"/>
          <p:cNvSpPr txBox="1"/>
          <p:nvPr/>
        </p:nvSpPr>
        <p:spPr>
          <a:xfrm>
            <a:off x="7607808" y="4916424"/>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电子和空穴在PN结复合时以光的形式释放能量的二极管。</a:t>
            </a:r>
            <a:endParaRPr lang="en-US" sz="1400" dirty="0"/>
          </a:p>
        </p:txBody>
      </p:sp>
      <p:sp>
        <p:nvSpPr>
          <p:cNvPr id="18" name="Shape 15"/>
          <p:cNvSpPr/>
          <p:nvPr/>
        </p:nvSpPr>
        <p:spPr>
          <a:xfrm>
            <a:off x="7607808" y="5559552"/>
            <a:ext cx="128016" cy="128016"/>
          </a:xfrm>
          <a:prstGeom prst="ellipse">
            <a:avLst/>
          </a:prstGeom>
          <a:solidFill>
            <a:schemeClr val="accent2"/>
          </a:solidFill>
          <a:ln/>
        </p:spPr>
      </p:sp>
      <p:sp>
        <p:nvSpPr>
          <p:cNvPr id="19" name="Text 16"/>
          <p:cNvSpPr txBox="1"/>
          <p:nvPr/>
        </p:nvSpPr>
        <p:spPr>
          <a:xfrm>
            <a:off x="7882128" y="5495544"/>
            <a:ext cx="3559759" cy="234696"/>
          </a:xfrm>
          <a:prstGeom prst="rect">
            <a:avLst/>
          </a:prstGeom>
          <a:noFill/>
          <a:ln/>
        </p:spPr>
        <p:txBody>
          <a:bodyPr wrap="square" lIns="0" tIns="0" rIns="0" bIns="0" rtlCol="0" anchor="t"/>
          <a:lstStyle/>
          <a:p>
            <a:pPr indent="0" marL="0">
              <a:buNone/>
            </a:pPr>
            <a:r>
              <a:rPr lang="en-US" sz="1400" dirty="0">
                <a:solidFill>
                  <a:schemeClr val="tx1"/>
                </a:solidFill>
              </a:rPr>
              <a:t>2014年蓝光LED获诺贝尔物理学奖</a:t>
            </a:r>
            <a:endParaRPr lang="en-US" sz="1400" dirty="0"/>
          </a:p>
        </p:txBody>
      </p:sp>
      <p:sp>
        <p:nvSpPr>
          <p:cNvPr id="20" name="Text 1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来源：计算机历史博物馆、诺贝尔奖官网（访问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04 · 晶体管：开关与形状演变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晶体管：一个超级小的开关</a:t>
            </a:r>
            <a:endParaRPr lang="en-US" sz="3600" dirty="0"/>
          </a:p>
        </p:txBody>
      </p:sp>
      <p:sp>
        <p:nvSpPr>
          <p:cNvPr id="5" name="Shape 3"/>
          <p:cNvSpPr/>
          <p:nvPr/>
        </p:nvSpPr>
        <p:spPr>
          <a:xfrm>
            <a:off x="548640" y="2132038"/>
            <a:ext cx="5943600" cy="3480892"/>
          </a:xfrm>
          <a:prstGeom prst="roundRect">
            <a:avLst>
              <a:gd name="adj" fmla="val 3678"/>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transistor-switch">    </p:cNvPr>
          <p:cNvPicPr>
            <a:picLocks noChangeAspect="1"/>
          </p:cNvPicPr>
          <p:nvPr/>
        </p:nvPicPr>
        <p:blipFill>
          <a:blip r:embed="rId1"/>
          <a:stretch>
            <a:fillRect/>
          </a:stretch>
        </p:blipFill>
        <p:spPr>
          <a:xfrm>
            <a:off x="640080" y="2223478"/>
            <a:ext cx="5760720" cy="3298012"/>
          </a:xfrm>
          <a:prstGeom prst="rect">
            <a:avLst/>
          </a:prstGeom>
        </p:spPr>
      </p:pic>
      <p:sp>
        <p:nvSpPr>
          <p:cNvPr id="7" name="Shape 4"/>
          <p:cNvSpPr/>
          <p:nvPr/>
        </p:nvSpPr>
        <p:spPr>
          <a:xfrm>
            <a:off x="6766560" y="1481328"/>
            <a:ext cx="4876495" cy="4782312"/>
          </a:xfrm>
          <a:prstGeom prst="roundRect">
            <a:avLst>
              <a:gd name="adj" fmla="val 229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6967728" y="1682496"/>
            <a:ext cx="447415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6967728" y="2121408"/>
            <a:ext cx="4474159" cy="477012"/>
          </a:xfrm>
          <a:prstGeom prst="rect">
            <a:avLst/>
          </a:prstGeom>
          <a:noFill/>
          <a:ln/>
        </p:spPr>
        <p:txBody>
          <a:bodyPr wrap="square" lIns="0" tIns="0" rIns="0" bIns="0" rtlCol="0" anchor="t"/>
          <a:lstStyle/>
          <a:p>
            <a:pPr indent="0" marL="0">
              <a:buNone/>
            </a:pPr>
            <a:r>
              <a:rPr lang="en-US" sz="1600" b="1" dirty="0">
                <a:solidFill>
                  <a:srgbClr val="1F55C9"/>
                </a:solidFill>
              </a:rPr>
              <a:t>MOSFET</a:t>
            </a:r>
            <a:pPr indent="0" marL="0">
              <a:buNone/>
            </a:pPr>
            <a:r>
              <a:rPr lang="en-US" sz="1100" dirty="0">
                <a:solidFill>
                  <a:srgbClr val="5A6280"/>
                </a:solidFill>
              </a:rPr>
              <a:t>  Metal-Oxide-Semiconductor Field-Effect Transistor</a:t>
            </a:r>
            <a:endParaRPr lang="en-US" sz="1400" dirty="0"/>
          </a:p>
        </p:txBody>
      </p:sp>
      <p:sp>
        <p:nvSpPr>
          <p:cNvPr id="10" name="Text 7"/>
          <p:cNvSpPr txBox="1"/>
          <p:nvPr/>
        </p:nvSpPr>
        <p:spPr>
          <a:xfrm>
            <a:off x="6967728" y="2616708"/>
            <a:ext cx="447415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有一扇“栅门”的水龙头：门上加电压，水（电流）就流过去。</a:t>
            </a:r>
            <a:endParaRPr lang="en-US" sz="1400" dirty="0"/>
          </a:p>
        </p:txBody>
      </p:sp>
      <p:sp>
        <p:nvSpPr>
          <p:cNvPr id="11" name="Text 8"/>
          <p:cNvSpPr txBox="1"/>
          <p:nvPr/>
        </p:nvSpPr>
        <p:spPr>
          <a:xfrm>
            <a:off x="6967728" y="3086100"/>
            <a:ext cx="44741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金属-氧化物-半导体场效应晶体管，由源极、漏极、栅极和沟道组成，是现代芯片中数量最多的器件。</a:t>
            </a:r>
            <a:endParaRPr lang="en-US" sz="1400" dirty="0"/>
          </a:p>
        </p:txBody>
      </p:sp>
      <p:sp>
        <p:nvSpPr>
          <p:cNvPr id="12" name="Text 9"/>
          <p:cNvSpPr txBox="1"/>
          <p:nvPr/>
        </p:nvSpPr>
        <p:spPr>
          <a:xfrm>
            <a:off x="6967728" y="3665220"/>
            <a:ext cx="4474159" cy="292608"/>
          </a:xfrm>
          <a:prstGeom prst="rect">
            <a:avLst/>
          </a:prstGeom>
          <a:noFill/>
          <a:ln/>
        </p:spPr>
        <p:txBody>
          <a:bodyPr wrap="square" lIns="0" tIns="0" rIns="0" bIns="0" rtlCol="0" anchor="t"/>
          <a:lstStyle/>
          <a:p>
            <a:pPr indent="0" marL="0">
              <a:buNone/>
            </a:pPr>
            <a:r>
              <a:rPr lang="en-US" sz="1600" b="1" dirty="0">
                <a:solidFill>
                  <a:srgbClr val="1F55C9"/>
                </a:solidFill>
              </a:rPr>
              <a:t>栅极</a:t>
            </a:r>
            <a:pPr indent="0" marL="0">
              <a:buNone/>
            </a:pPr>
            <a:r>
              <a:rPr lang="en-US" sz="1100" dirty="0">
                <a:solidFill>
                  <a:srgbClr val="5A6280"/>
                </a:solidFill>
              </a:rPr>
              <a:t>  Gate</a:t>
            </a:r>
            <a:endParaRPr lang="en-US" sz="1400" dirty="0"/>
          </a:p>
        </p:txBody>
      </p:sp>
      <p:sp>
        <p:nvSpPr>
          <p:cNvPr id="13" name="Text 10"/>
          <p:cNvSpPr txBox="1"/>
          <p:nvPr/>
        </p:nvSpPr>
        <p:spPr>
          <a:xfrm>
            <a:off x="6967728" y="3976116"/>
            <a:ext cx="44741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控制水龙头开关的把手。</a:t>
            </a:r>
            <a:endParaRPr lang="en-US" sz="1400" dirty="0"/>
          </a:p>
        </p:txBody>
      </p:sp>
      <p:sp>
        <p:nvSpPr>
          <p:cNvPr id="14" name="Text 11"/>
          <p:cNvSpPr txBox="1"/>
          <p:nvPr/>
        </p:nvSpPr>
        <p:spPr>
          <a:xfrm>
            <a:off x="6967728" y="4210812"/>
            <a:ext cx="4474159" cy="234696"/>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MOSFET中通过电压控制沟道导通与否的电极。</a:t>
            </a:r>
            <a:endParaRPr lang="en-US" sz="1400" dirty="0"/>
          </a:p>
        </p:txBody>
      </p:sp>
      <p:sp>
        <p:nvSpPr>
          <p:cNvPr id="15" name="Text 12"/>
          <p:cNvSpPr txBox="1"/>
          <p:nvPr/>
        </p:nvSpPr>
        <p:spPr>
          <a:xfrm>
            <a:off x="6967728" y="4555236"/>
            <a:ext cx="4474159" cy="292608"/>
          </a:xfrm>
          <a:prstGeom prst="rect">
            <a:avLst/>
          </a:prstGeom>
          <a:noFill/>
          <a:ln/>
        </p:spPr>
        <p:txBody>
          <a:bodyPr wrap="square" lIns="0" tIns="0" rIns="0" bIns="0" rtlCol="0" anchor="t"/>
          <a:lstStyle/>
          <a:p>
            <a:pPr indent="0" marL="0">
              <a:buNone/>
            </a:pPr>
            <a:r>
              <a:rPr lang="en-US" sz="1600" b="1" dirty="0">
                <a:solidFill>
                  <a:srgbClr val="1F55C9"/>
                </a:solidFill>
              </a:rPr>
              <a:t>CMOS</a:t>
            </a:r>
            <a:pPr indent="0" marL="0">
              <a:buNone/>
            </a:pPr>
            <a:r>
              <a:rPr lang="en-US" sz="1100" dirty="0">
                <a:solidFill>
                  <a:srgbClr val="5A6280"/>
                </a:solidFill>
              </a:rPr>
              <a:t>  Complementary MOS</a:t>
            </a:r>
            <a:endParaRPr lang="en-US" sz="1400" dirty="0"/>
          </a:p>
        </p:txBody>
      </p:sp>
      <p:sp>
        <p:nvSpPr>
          <p:cNvPr id="16" name="Text 13"/>
          <p:cNvSpPr txBox="1"/>
          <p:nvPr/>
        </p:nvSpPr>
        <p:spPr>
          <a:xfrm>
            <a:off x="6967728" y="4866132"/>
            <a:ext cx="44741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两种开关搭档工作，平时几乎不耗电。</a:t>
            </a:r>
            <a:endParaRPr lang="en-US" sz="1400" dirty="0"/>
          </a:p>
        </p:txBody>
      </p:sp>
      <p:sp>
        <p:nvSpPr>
          <p:cNvPr id="17" name="Text 14"/>
          <p:cNvSpPr txBox="1"/>
          <p:nvPr/>
        </p:nvSpPr>
        <p:spPr>
          <a:xfrm>
            <a:off x="6967728" y="5100828"/>
            <a:ext cx="44741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把N型和P型MOSFET成对使用的电路技术，静态功耗很低，是绝大多数数字芯片采用的技术。</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04 · 晶体管：开关与形状演变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人体晶体管与逻辑门</a:t>
            </a:r>
            <a:endParaRPr lang="en-US" sz="3600" dirty="0"/>
          </a:p>
        </p:txBody>
      </p:sp>
      <p:sp>
        <p:nvSpPr>
          <p:cNvPr id="5" name="Shape 3"/>
          <p:cNvSpPr/>
          <p:nvPr/>
        </p:nvSpPr>
        <p:spPr>
          <a:xfrm>
            <a:off x="548640" y="1481328"/>
            <a:ext cx="585216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449824" cy="347472"/>
          </a:xfrm>
          <a:prstGeom prst="rect">
            <a:avLst/>
          </a:prstGeom>
          <a:noFill/>
          <a:ln/>
        </p:spPr>
        <p:txBody>
          <a:bodyPr wrap="square" lIns="0" tIns="0" rIns="0" bIns="0" rtlCol="0" anchor="t"/>
          <a:lstStyle/>
          <a:p>
            <a:pPr indent="0" marL="0">
              <a:buNone/>
            </a:pPr>
            <a:r>
              <a:rPr lang="en-US" sz="1700" b="1" dirty="0">
                <a:solidFill>
                  <a:schemeClr val="accent3"/>
                </a:solidFill>
              </a:rPr>
              <a:t>互动③ 同学当开关</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946904" cy="384048"/>
          </a:xfrm>
          <a:prstGeom prst="rect">
            <a:avLst/>
          </a:prstGeom>
          <a:noFill/>
          <a:ln/>
        </p:spPr>
        <p:txBody>
          <a:bodyPr wrap="square" lIns="0" tIns="0" rIns="0" bIns="0" rtlCol="0" anchor="t"/>
          <a:lstStyle/>
          <a:p>
            <a:pPr indent="0" marL="0">
              <a:buNone/>
            </a:pPr>
            <a:r>
              <a:rPr lang="en-US" sz="1400" dirty="0">
                <a:solidFill>
                  <a:schemeClr val="tx1"/>
                </a:solidFill>
              </a:rPr>
              <a:t>两位同学当输入，举起写着0或1的卡片</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946904" cy="384048"/>
          </a:xfrm>
          <a:prstGeom prst="rect">
            <a:avLst/>
          </a:prstGeom>
          <a:noFill/>
          <a:ln/>
        </p:spPr>
        <p:txBody>
          <a:bodyPr wrap="square" lIns="0" tIns="0" rIns="0" bIns="0" rtlCol="0" anchor="t"/>
          <a:lstStyle/>
          <a:p>
            <a:pPr indent="0" marL="0">
              <a:buNone/>
            </a:pPr>
            <a:r>
              <a:rPr lang="en-US" sz="1400" dirty="0">
                <a:solidFill>
                  <a:schemeClr val="tx1"/>
                </a:solidFill>
              </a:rPr>
              <a:t>一位同学当“与门”：两人都举1，才举1</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946904" cy="384048"/>
          </a:xfrm>
          <a:prstGeom prst="rect">
            <a:avLst/>
          </a:prstGeom>
          <a:noFill/>
          <a:ln/>
        </p:spPr>
        <p:txBody>
          <a:bodyPr wrap="square" lIns="0" tIns="0" rIns="0" bIns="0" rtlCol="0" anchor="t"/>
          <a:lstStyle/>
          <a:p>
            <a:pPr indent="0" marL="0">
              <a:buNone/>
            </a:pPr>
            <a:r>
              <a:rPr lang="en-US" sz="1400" dirty="0">
                <a:solidFill>
                  <a:schemeClr val="tx1"/>
                </a:solidFill>
              </a:rPr>
              <a:t>换成“或门”“非门”，再组合成简单电路</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1F55C9"/>
            </a:solidFill>
            <a:prstDash val="solid"/>
          </a:ln>
        </p:spPr>
      </p:sp>
      <p:pic>
        <p:nvPicPr>
          <p:cNvPr id="17" name="Image 0" descr="比特">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499262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773168"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芯片里的加法器就是由逻辑门组成的！</a:t>
            </a:r>
            <a:endParaRPr lang="en-US" sz="1400" dirty="0"/>
          </a:p>
        </p:txBody>
      </p:sp>
      <p:sp>
        <p:nvSpPr>
          <p:cNvPr id="21" name="Shape 18"/>
          <p:cNvSpPr/>
          <p:nvPr/>
        </p:nvSpPr>
        <p:spPr>
          <a:xfrm>
            <a:off x="6720840" y="1481328"/>
            <a:ext cx="4922215" cy="3108960"/>
          </a:xfrm>
          <a:prstGeom prst="roundRect">
            <a:avLst>
              <a:gd name="adj" fmla="val 3529"/>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Text 19"/>
          <p:cNvSpPr txBox="1"/>
          <p:nvPr/>
        </p:nvSpPr>
        <p:spPr>
          <a:xfrm>
            <a:off x="6922008" y="1682496"/>
            <a:ext cx="4519879" cy="347472"/>
          </a:xfrm>
          <a:prstGeom prst="rect">
            <a:avLst/>
          </a:prstGeom>
          <a:noFill/>
          <a:ln/>
        </p:spPr>
        <p:txBody>
          <a:bodyPr wrap="square" lIns="0" tIns="0" rIns="0" bIns="0" rtlCol="0" anchor="t"/>
          <a:lstStyle/>
          <a:p>
            <a:pPr indent="0" marL="0">
              <a:buNone/>
            </a:pPr>
            <a:r>
              <a:rPr lang="en-US" sz="1700" b="1" dirty="0">
                <a:solidFill>
                  <a:schemeClr val="accent3"/>
                </a:solidFill>
              </a:rPr>
              <a:t>与门真值表</a:t>
            </a:r>
            <a:endParaRPr lang="en-US" sz="1700" dirty="0"/>
          </a:p>
        </p:txBody>
      </p:sp>
      <p:sp>
        <p:nvSpPr>
          <p:cNvPr id="23" name="Text 20"/>
          <p:cNvSpPr txBox="1"/>
          <p:nvPr/>
        </p:nvSpPr>
        <p:spPr>
          <a:xfrm>
            <a:off x="6922008" y="2139696"/>
            <a:ext cx="4519879" cy="274320"/>
          </a:xfrm>
          <a:prstGeom prst="rect">
            <a:avLst/>
          </a:prstGeom>
          <a:noFill/>
          <a:ln/>
        </p:spPr>
        <p:txBody>
          <a:bodyPr wrap="square" lIns="0" tIns="0" rIns="0" bIns="0" rtlCol="0" anchor="t"/>
          <a:lstStyle/>
          <a:p>
            <a:pPr indent="0" marL="0">
              <a:buNone/>
            </a:pPr>
            <a:r>
              <a:rPr lang="en-US" sz="1400" b="1" dirty="0">
                <a:solidFill>
                  <a:schemeClr val="tx1"/>
                </a:solidFill>
              </a:rPr>
              <a:t>输入 0 和 0 → 输出：</a:t>
            </a:r>
            <a:endParaRPr lang="en-US" sz="1400" dirty="0"/>
          </a:p>
        </p:txBody>
      </p:sp>
      <p:sp>
        <p:nvSpPr>
          <p:cNvPr id="24" name="Shape 21"/>
          <p:cNvSpPr/>
          <p:nvPr/>
        </p:nvSpPr>
        <p:spPr>
          <a:xfrm>
            <a:off x="6922008" y="2615184"/>
            <a:ext cx="4519879" cy="0"/>
          </a:xfrm>
          <a:prstGeom prst="line">
            <a:avLst/>
          </a:prstGeom>
          <a:noFill/>
          <a:ln w="9525">
            <a:solidFill>
              <a:srgbClr val="5A6280"/>
            </a:solidFill>
            <a:prstDash val="sysDot"/>
          </a:ln>
        </p:spPr>
      </p:sp>
      <p:sp>
        <p:nvSpPr>
          <p:cNvPr id="25" name="Text 22"/>
          <p:cNvSpPr txBox="1"/>
          <p:nvPr/>
        </p:nvSpPr>
        <p:spPr>
          <a:xfrm>
            <a:off x="6922008" y="2706624"/>
            <a:ext cx="4519879" cy="274320"/>
          </a:xfrm>
          <a:prstGeom prst="rect">
            <a:avLst/>
          </a:prstGeom>
          <a:noFill/>
          <a:ln/>
        </p:spPr>
        <p:txBody>
          <a:bodyPr wrap="square" lIns="0" tIns="0" rIns="0" bIns="0" rtlCol="0" anchor="t"/>
          <a:lstStyle/>
          <a:p>
            <a:pPr indent="0" marL="0">
              <a:buNone/>
            </a:pPr>
            <a:r>
              <a:rPr lang="en-US" sz="1400" b="1" dirty="0">
                <a:solidFill>
                  <a:schemeClr val="tx1"/>
                </a:solidFill>
              </a:rPr>
              <a:t>输入 0 和 1 → 输出：</a:t>
            </a:r>
            <a:endParaRPr lang="en-US" sz="1400" dirty="0"/>
          </a:p>
        </p:txBody>
      </p:sp>
      <p:sp>
        <p:nvSpPr>
          <p:cNvPr id="26" name="Shape 23"/>
          <p:cNvSpPr/>
          <p:nvPr/>
        </p:nvSpPr>
        <p:spPr>
          <a:xfrm>
            <a:off x="6922008" y="3182112"/>
            <a:ext cx="4519879" cy="0"/>
          </a:xfrm>
          <a:prstGeom prst="line">
            <a:avLst/>
          </a:prstGeom>
          <a:noFill/>
          <a:ln w="9525">
            <a:solidFill>
              <a:srgbClr val="5A6280"/>
            </a:solidFill>
            <a:prstDash val="sysDot"/>
          </a:ln>
        </p:spPr>
      </p:sp>
      <p:sp>
        <p:nvSpPr>
          <p:cNvPr id="27" name="Text 24"/>
          <p:cNvSpPr txBox="1"/>
          <p:nvPr/>
        </p:nvSpPr>
        <p:spPr>
          <a:xfrm>
            <a:off x="6922008" y="3273552"/>
            <a:ext cx="4519879" cy="274320"/>
          </a:xfrm>
          <a:prstGeom prst="rect">
            <a:avLst/>
          </a:prstGeom>
          <a:noFill/>
          <a:ln/>
        </p:spPr>
        <p:txBody>
          <a:bodyPr wrap="square" lIns="0" tIns="0" rIns="0" bIns="0" rtlCol="0" anchor="t"/>
          <a:lstStyle/>
          <a:p>
            <a:pPr indent="0" marL="0">
              <a:buNone/>
            </a:pPr>
            <a:r>
              <a:rPr lang="en-US" sz="1400" b="1" dirty="0">
                <a:solidFill>
                  <a:schemeClr val="tx1"/>
                </a:solidFill>
              </a:rPr>
              <a:t>输入 1 和 0 → 输出：</a:t>
            </a:r>
            <a:endParaRPr lang="en-US" sz="1400" dirty="0"/>
          </a:p>
        </p:txBody>
      </p:sp>
      <p:sp>
        <p:nvSpPr>
          <p:cNvPr id="28" name="Shape 25"/>
          <p:cNvSpPr/>
          <p:nvPr/>
        </p:nvSpPr>
        <p:spPr>
          <a:xfrm>
            <a:off x="6922008" y="3749040"/>
            <a:ext cx="4519879" cy="0"/>
          </a:xfrm>
          <a:prstGeom prst="line">
            <a:avLst/>
          </a:prstGeom>
          <a:noFill/>
          <a:ln w="9525">
            <a:solidFill>
              <a:srgbClr val="5A6280"/>
            </a:solidFill>
            <a:prstDash val="sysDot"/>
          </a:ln>
        </p:spPr>
      </p:sp>
      <p:sp>
        <p:nvSpPr>
          <p:cNvPr id="29" name="Text 26"/>
          <p:cNvSpPr txBox="1"/>
          <p:nvPr/>
        </p:nvSpPr>
        <p:spPr>
          <a:xfrm>
            <a:off x="6922008" y="3840480"/>
            <a:ext cx="4519879" cy="274320"/>
          </a:xfrm>
          <a:prstGeom prst="rect">
            <a:avLst/>
          </a:prstGeom>
          <a:noFill/>
          <a:ln/>
        </p:spPr>
        <p:txBody>
          <a:bodyPr wrap="square" lIns="0" tIns="0" rIns="0" bIns="0" rtlCol="0" anchor="t"/>
          <a:lstStyle/>
          <a:p>
            <a:pPr indent="0" marL="0">
              <a:buNone/>
            </a:pPr>
            <a:r>
              <a:rPr lang="en-US" sz="1400" b="1" dirty="0">
                <a:solidFill>
                  <a:schemeClr val="tx1"/>
                </a:solidFill>
              </a:rPr>
              <a:t>输入 1 和 1 → 输出：</a:t>
            </a:r>
            <a:endParaRPr lang="en-US" sz="1400" dirty="0"/>
          </a:p>
        </p:txBody>
      </p:sp>
      <p:sp>
        <p:nvSpPr>
          <p:cNvPr id="30" name="Shape 27"/>
          <p:cNvSpPr/>
          <p:nvPr/>
        </p:nvSpPr>
        <p:spPr>
          <a:xfrm>
            <a:off x="6922008" y="4315968"/>
            <a:ext cx="4519879" cy="0"/>
          </a:xfrm>
          <a:prstGeom prst="line">
            <a:avLst/>
          </a:prstGeom>
          <a:noFill/>
          <a:ln w="9525">
            <a:solidFill>
              <a:srgbClr val="5A6280"/>
            </a:solidFill>
            <a:prstDash val="sysDot"/>
          </a:ln>
        </p:spPr>
      </p:sp>
      <p:sp>
        <p:nvSpPr>
          <p:cNvPr id="31" name="Shape 28"/>
          <p:cNvSpPr/>
          <p:nvPr/>
        </p:nvSpPr>
        <p:spPr>
          <a:xfrm>
            <a:off x="10180015" y="5934456"/>
            <a:ext cx="1131062" cy="329184"/>
          </a:xfrm>
          <a:prstGeom prst="roundRect">
            <a:avLst>
              <a:gd name="adj" fmla="val 50000"/>
            </a:avLst>
          </a:prstGeom>
          <a:solidFill>
            <a:schemeClr val="tx1"/>
          </a:solidFill>
          <a:ln/>
        </p:spPr>
      </p:sp>
      <p:sp>
        <p:nvSpPr>
          <p:cNvPr id="32" name="Text 2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04 · 晶体管：开关与形状演变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晶体管的形状在变：栅极包得越来越严</a:t>
            </a:r>
            <a:endParaRPr lang="en-US" sz="3600" dirty="0"/>
          </a:p>
        </p:txBody>
      </p:sp>
      <p:sp>
        <p:nvSpPr>
          <p:cNvPr id="5" name="Shape 3"/>
          <p:cNvSpPr/>
          <p:nvPr/>
        </p:nvSpPr>
        <p:spPr>
          <a:xfrm>
            <a:off x="548640" y="2081632"/>
            <a:ext cx="6766560" cy="3581705"/>
          </a:xfrm>
          <a:prstGeom prst="roundRect">
            <a:avLst>
              <a:gd name="adj" fmla="val 3574"/>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transistor-evolution">    </p:cNvPr>
          <p:cNvPicPr>
            <a:picLocks noChangeAspect="1"/>
          </p:cNvPicPr>
          <p:nvPr/>
        </p:nvPicPr>
        <p:blipFill>
          <a:blip r:embed="rId1"/>
          <a:stretch>
            <a:fillRect/>
          </a:stretch>
        </p:blipFill>
        <p:spPr>
          <a:xfrm>
            <a:off x="640080" y="2173072"/>
            <a:ext cx="6583680" cy="339882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鳍式晶体管</a:t>
            </a:r>
            <a:pPr indent="0" marL="0">
              <a:buNone/>
            </a:pPr>
            <a:r>
              <a:rPr lang="en-US" sz="1100" dirty="0">
                <a:solidFill>
                  <a:srgbClr val="5A6280"/>
                </a:solidFill>
              </a:rPr>
              <a:t>  FinFET</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栅极像手掌从三面握住沟道。</a:t>
            </a:r>
            <a:endParaRPr lang="en-US" sz="1400" dirty="0"/>
          </a:p>
        </p:txBody>
      </p:sp>
      <p:sp>
        <p:nvSpPr>
          <p:cNvPr id="11" name="Text 8"/>
          <p:cNvSpPr txBox="1"/>
          <p:nvPr/>
        </p:nvSpPr>
        <p:spPr>
          <a:xfrm>
            <a:off x="7790688" y="26670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沟道做成竖立的“鳍”状、栅极从三面包围的立体晶体管结构，能更好地控制电流。</a:t>
            </a:r>
            <a:endParaRPr lang="en-US" sz="1400" dirty="0"/>
          </a:p>
        </p:txBody>
      </p:sp>
      <p:sp>
        <p:nvSpPr>
          <p:cNvPr id="12" name="Text 9"/>
          <p:cNvSpPr txBox="1"/>
          <p:nvPr/>
        </p:nvSpPr>
        <p:spPr>
          <a:xfrm>
            <a:off x="7790688" y="3246120"/>
            <a:ext cx="3651199" cy="292608"/>
          </a:xfrm>
          <a:prstGeom prst="rect">
            <a:avLst/>
          </a:prstGeom>
          <a:noFill/>
          <a:ln/>
        </p:spPr>
        <p:txBody>
          <a:bodyPr wrap="square" lIns="0" tIns="0" rIns="0" bIns="0" rtlCol="0" anchor="t"/>
          <a:lstStyle/>
          <a:p>
            <a:pPr indent="0" marL="0">
              <a:buNone/>
            </a:pPr>
            <a:r>
              <a:rPr lang="en-US" sz="1600" b="1" dirty="0">
                <a:solidFill>
                  <a:srgbClr val="1F55C9"/>
                </a:solidFill>
              </a:rPr>
              <a:t>环绕栅极晶体管</a:t>
            </a:r>
            <a:pPr indent="0" marL="0">
              <a:buNone/>
            </a:pPr>
            <a:r>
              <a:rPr lang="en-US" sz="1100" dirty="0">
                <a:solidFill>
                  <a:srgbClr val="5A6280"/>
                </a:solidFill>
              </a:rPr>
              <a:t>  GAA (Gate-All-Around)</a:t>
            </a:r>
            <a:endParaRPr lang="en-US" sz="1400" dirty="0"/>
          </a:p>
        </p:txBody>
      </p:sp>
      <p:sp>
        <p:nvSpPr>
          <p:cNvPr id="13" name="Text 10"/>
          <p:cNvSpPr txBox="1"/>
          <p:nvPr/>
        </p:nvSpPr>
        <p:spPr>
          <a:xfrm>
            <a:off x="7790688" y="3557016"/>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栅极把沟道整个“抱”住。</a:t>
            </a:r>
            <a:endParaRPr lang="en-US" sz="1400" dirty="0"/>
          </a:p>
        </p:txBody>
      </p:sp>
      <p:sp>
        <p:nvSpPr>
          <p:cNvPr id="14" name="Text 11"/>
          <p:cNvSpPr txBox="1"/>
          <p:nvPr/>
        </p:nvSpPr>
        <p:spPr>
          <a:xfrm>
            <a:off x="7790688" y="3791712"/>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栅极从四面包围纳米片或纳米线沟道的晶体管结构，用于更先进的工艺。</a:t>
            </a:r>
            <a:endParaRPr lang="en-US" sz="1400" dirty="0"/>
          </a:p>
        </p:txBody>
      </p:sp>
      <p:sp>
        <p:nvSpPr>
          <p:cNvPr id="15" name="Shape 12"/>
          <p:cNvSpPr/>
          <p:nvPr/>
        </p:nvSpPr>
        <p:spPr>
          <a:xfrm>
            <a:off x="7790688" y="4434840"/>
            <a:ext cx="128016" cy="128016"/>
          </a:xfrm>
          <a:prstGeom prst="ellipse">
            <a:avLst/>
          </a:prstGeom>
          <a:solidFill>
            <a:schemeClr val="accent2"/>
          </a:solidFill>
          <a:ln/>
        </p:spPr>
      </p:sp>
      <p:sp>
        <p:nvSpPr>
          <p:cNvPr id="16" name="Text 13"/>
          <p:cNvSpPr txBox="1"/>
          <p:nvPr/>
        </p:nvSpPr>
        <p:spPr>
          <a:xfrm>
            <a:off x="8065008" y="4370832"/>
            <a:ext cx="3376879" cy="469392"/>
          </a:xfrm>
          <a:prstGeom prst="rect">
            <a:avLst/>
          </a:prstGeom>
          <a:noFill/>
          <a:ln/>
        </p:spPr>
        <p:txBody>
          <a:bodyPr wrap="square" lIns="0" tIns="0" rIns="0" bIns="0" rtlCol="0" anchor="t"/>
          <a:lstStyle/>
          <a:p>
            <a:pPr indent="0" marL="0">
              <a:buNone/>
            </a:pPr>
            <a:r>
              <a:rPr lang="en-US" sz="1400" dirty="0">
                <a:solidFill>
                  <a:schemeClr val="tx1"/>
                </a:solidFill>
              </a:rPr>
              <a:t>形状变化是为了在更小空间里更好地控制电流</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来源：英特尔新闻稿、三星电子、台积电（访问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04 · 晶体管：开关与形状演变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三次重要的晶体管升级</a:t>
            </a:r>
            <a:endParaRPr lang="en-US" sz="3600" dirty="0"/>
          </a:p>
        </p:txBody>
      </p:sp>
      <p:sp>
        <p:nvSpPr>
          <p:cNvPr id="5" name="事件卡-cmo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1963年2月20日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CMOS电路发表</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萨支唐、万拉斯；仙童研发实验室</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国际固态电路会议，美国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两种开关搭档工作，平时几乎不耗电。</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让芯片省电成为可能。</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finfet"/>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758122" cy="310896"/>
          </a:xfrm>
          <a:prstGeom prst="roundRect">
            <a:avLst>
              <a:gd name="adj" fmla="val 50000"/>
            </a:avLst>
          </a:prstGeom>
          <a:solidFill>
            <a:schemeClr val="accent2"/>
          </a:solidFill>
          <a:ln/>
        </p:spPr>
      </p:sp>
      <p:sp>
        <p:nvSpPr>
          <p:cNvPr id="14" name="Text 12"/>
          <p:cNvSpPr txBox="1"/>
          <p:nvPr/>
        </p:nvSpPr>
        <p:spPr>
          <a:xfrm>
            <a:off x="4521098"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2011年5月4日</a:t>
            </a:r>
            <a:endParaRPr lang="en-US" sz="1400" dirty="0"/>
          </a:p>
        </p:txBody>
      </p:sp>
      <p:sp>
        <p:nvSpPr>
          <p:cNvPr id="15" name="Shape 13"/>
          <p:cNvSpPr/>
          <p:nvPr/>
        </p:nvSpPr>
        <p:spPr>
          <a:xfrm>
            <a:off x="6370660" y="1591056"/>
            <a:ext cx="579120" cy="274320"/>
          </a:xfrm>
          <a:prstGeom prst="roundRect">
            <a:avLst>
              <a:gd name="adj" fmla="val 50000"/>
            </a:avLst>
          </a:prstGeom>
          <a:solidFill>
            <a:srgbClr val="EEE8FF"/>
          </a:solidFill>
          <a:ln/>
        </p:spPr>
      </p:sp>
      <p:sp>
        <p:nvSpPr>
          <p:cNvPr id="16" name="Text 14"/>
          <p:cNvSpPr txBox="1"/>
          <p:nvPr/>
        </p:nvSpPr>
        <p:spPr>
          <a:xfrm>
            <a:off x="637066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鳍式晶体管（FinFET）进入大批量生产</a:t>
            </a:r>
            <a:endParaRPr lang="en-US" sz="1600" dirty="0"/>
          </a:p>
        </p:txBody>
      </p:sp>
      <p:sp>
        <p:nvSpPr>
          <p:cNvPr id="18" name="Text 16"/>
          <p:cNvSpPr txBox="1"/>
          <p:nvPr/>
        </p:nvSpPr>
        <p:spPr>
          <a:xfrm>
            <a:off x="4521098"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英特尔</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晶体管从“平房”变成了竖起来的“鳍片”，栅极从三面握住它。</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晶体管结构的重大变化。</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samsung-gaa"/>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2022年6月30日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韩国</a:t>
            </a:r>
            <a:endParaRPr lang="en-US" sz="1200" dirty="0"/>
          </a:p>
        </p:txBody>
      </p:sp>
      <p:sp>
        <p:nvSpPr>
          <p:cNvPr id="24" name="Text 22"/>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环绕栅极（GAA）晶体管开始初期生产</a:t>
            </a:r>
            <a:endParaRPr lang="en-US" sz="1600" dirty="0"/>
          </a:p>
        </p:txBody>
      </p:sp>
      <p:sp>
        <p:nvSpPr>
          <p:cNvPr id="25" name="Shape 23"/>
          <p:cNvSpPr/>
          <p:nvPr/>
        </p:nvSpPr>
        <p:spPr>
          <a:xfrm>
            <a:off x="8310677" y="5779008"/>
            <a:ext cx="3149498" cy="347472"/>
          </a:xfrm>
          <a:prstGeom prst="roundRect">
            <a:avLst>
              <a:gd name="adj" fmla="val 21053"/>
            </a:avLst>
          </a:prstGeom>
          <a:solidFill>
            <a:srgbClr val="FFEDE2"/>
          </a:solidFill>
          <a:ln/>
        </p:spPr>
      </p:sp>
      <p:sp>
        <p:nvSpPr>
          <p:cNvPr id="26" name="Text 24"/>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“全球首个”为公司说法。</a:t>
            </a:r>
            <a:endParaRPr lang="en-US" sz="1200" dirty="0"/>
          </a:p>
        </p:txBody>
      </p:sp>
      <p:sp>
        <p:nvSpPr>
          <p:cNvPr id="27" name="Text 25"/>
          <p:cNvSpPr txBox="1"/>
          <p:nvPr/>
        </p:nvSpPr>
        <p:spPr>
          <a:xfrm>
            <a:off x="8310677"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三星电子</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华城，韩国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栅极把电流通道整个“抱”住，控制得更好。</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晶体管结构进入GAA时代。</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来源：计算机历史博物馆、英特尔新闻稿、三星电子（访问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从沙子到芯片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从沙子到芯片：一颗芯片的旅程</a:t>
            </a:r>
            <a:endParaRPr lang="en-US" sz="3600" dirty="0"/>
          </a:p>
        </p:txBody>
      </p:sp>
      <p:sp>
        <p:nvSpPr>
          <p:cNvPr id="5" name="Shape 3"/>
          <p:cNvSpPr/>
          <p:nvPr/>
        </p:nvSpPr>
        <p:spPr>
          <a:xfrm>
            <a:off x="548640" y="1717243"/>
            <a:ext cx="6949440" cy="4310482"/>
          </a:xfrm>
          <a:prstGeom prst="roundRect">
            <a:avLst>
              <a:gd name="adj" fmla="val 297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and-to-chip">    </p:cNvPr>
          <p:cNvPicPr>
            <a:picLocks noChangeAspect="1"/>
          </p:cNvPicPr>
          <p:nvPr/>
        </p:nvPicPr>
        <p:blipFill>
          <a:blip r:embed="rId1"/>
          <a:stretch>
            <a:fillRect/>
          </a:stretch>
        </p:blipFill>
        <p:spPr>
          <a:xfrm>
            <a:off x="640080" y="1808683"/>
            <a:ext cx="6766560" cy="4127602"/>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单晶硅锭</a:t>
            </a:r>
            <a:pPr indent="0" marL="0">
              <a:buNone/>
            </a:pPr>
            <a:r>
              <a:rPr lang="en-US" sz="1100" dirty="0">
                <a:solidFill>
                  <a:srgbClr val="5A6280"/>
                </a:solidFill>
              </a:rPr>
              <a:t>  Silicon Ingot</a:t>
            </a:r>
            <a:endParaRPr lang="en-US" sz="1400" dirty="0"/>
          </a:p>
        </p:txBody>
      </p:sp>
      <p:sp>
        <p:nvSpPr>
          <p:cNvPr id="10" name="Text 7"/>
          <p:cNvSpPr txBox="1"/>
          <p:nvPr/>
        </p:nvSpPr>
        <p:spPr>
          <a:xfrm>
            <a:off x="7973568" y="243230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从熔化的硅里慢慢“拉”出来的大圆柱。</a:t>
            </a:r>
            <a:endParaRPr lang="en-US" sz="1400" dirty="0"/>
          </a:p>
        </p:txBody>
      </p:sp>
      <p:sp>
        <p:nvSpPr>
          <p:cNvPr id="11" name="Text 8"/>
          <p:cNvSpPr txBox="1"/>
          <p:nvPr/>
        </p:nvSpPr>
        <p:spPr>
          <a:xfrm>
            <a:off x="7973568" y="2901696"/>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原子排列整齐一致的硅晶体，通常用直拉法从熔融硅中生长。</a:t>
            </a:r>
            <a:endParaRPr lang="en-US" sz="1400" dirty="0"/>
          </a:p>
        </p:txBody>
      </p:sp>
      <p:sp>
        <p:nvSpPr>
          <p:cNvPr id="12" name="Text 9"/>
          <p:cNvSpPr txBox="1"/>
          <p:nvPr/>
        </p:nvSpPr>
        <p:spPr>
          <a:xfrm>
            <a:off x="7973568" y="3480816"/>
            <a:ext cx="3468319" cy="292608"/>
          </a:xfrm>
          <a:prstGeom prst="rect">
            <a:avLst/>
          </a:prstGeom>
          <a:noFill/>
          <a:ln/>
        </p:spPr>
        <p:txBody>
          <a:bodyPr wrap="square" lIns="0" tIns="0" rIns="0" bIns="0" rtlCol="0" anchor="t"/>
          <a:lstStyle/>
          <a:p>
            <a:pPr indent="0" marL="0">
              <a:buNone/>
            </a:pPr>
            <a:r>
              <a:rPr lang="en-US" sz="1600" b="1" dirty="0">
                <a:solidFill>
                  <a:srgbClr val="1F55C9"/>
                </a:solidFill>
              </a:rPr>
              <a:t>晶圆</a:t>
            </a:r>
            <a:pPr indent="0" marL="0">
              <a:buNone/>
            </a:pPr>
            <a:r>
              <a:rPr lang="en-US" sz="1100" dirty="0">
                <a:solidFill>
                  <a:srgbClr val="5A6280"/>
                </a:solidFill>
              </a:rPr>
              <a:t>  Wafer</a:t>
            </a:r>
            <a:endParaRPr lang="en-US" sz="1400" dirty="0"/>
          </a:p>
        </p:txBody>
      </p:sp>
      <p:sp>
        <p:nvSpPr>
          <p:cNvPr id="13" name="Text 10"/>
          <p:cNvSpPr txBox="1"/>
          <p:nvPr/>
        </p:nvSpPr>
        <p:spPr>
          <a:xfrm>
            <a:off x="7973568" y="3791712"/>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切成薄片、像镜子一样光亮的硅“大饼”。</a:t>
            </a:r>
            <a:endParaRPr lang="en-US" sz="1400" dirty="0"/>
          </a:p>
        </p:txBody>
      </p:sp>
      <p:sp>
        <p:nvSpPr>
          <p:cNvPr id="14" name="Text 11"/>
          <p:cNvSpPr txBox="1"/>
          <p:nvPr/>
        </p:nvSpPr>
        <p:spPr>
          <a:xfrm>
            <a:off x="7973568" y="4261104"/>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由单晶硅锭切割、抛光而成的圆形薄片，芯片在上面成批制造。</a:t>
            </a:r>
            <a:endParaRPr lang="en-US" sz="1400" dirty="0"/>
          </a:p>
        </p:txBody>
      </p:sp>
      <p:sp>
        <p:nvSpPr>
          <p:cNvPr id="15" name="Text 12"/>
          <p:cNvSpPr txBox="1"/>
          <p:nvPr/>
        </p:nvSpPr>
        <p:spPr>
          <a:xfrm>
            <a:off x="7973568" y="4840224"/>
            <a:ext cx="3468319" cy="292608"/>
          </a:xfrm>
          <a:prstGeom prst="rect">
            <a:avLst/>
          </a:prstGeom>
          <a:noFill/>
          <a:ln/>
        </p:spPr>
        <p:txBody>
          <a:bodyPr wrap="square" lIns="0" tIns="0" rIns="0" bIns="0" rtlCol="0" anchor="t"/>
          <a:lstStyle/>
          <a:p>
            <a:pPr indent="0" marL="0">
              <a:buNone/>
            </a:pPr>
            <a:r>
              <a:rPr lang="en-US" sz="1600" b="1" dirty="0">
                <a:solidFill>
                  <a:srgbClr val="1F55C9"/>
                </a:solidFill>
              </a:rPr>
              <a:t>封装</a:t>
            </a:r>
            <a:pPr indent="0" marL="0">
              <a:buNone/>
            </a:pPr>
            <a:r>
              <a:rPr lang="en-US" sz="1100" dirty="0">
                <a:solidFill>
                  <a:srgbClr val="5A6280"/>
                </a:solidFill>
              </a:rPr>
              <a:t>  Packaging</a:t>
            </a:r>
            <a:endParaRPr lang="en-US" sz="1400" dirty="0"/>
          </a:p>
        </p:txBody>
      </p:sp>
      <p:sp>
        <p:nvSpPr>
          <p:cNvPr id="16" name="Text 13"/>
          <p:cNvSpPr txBox="1"/>
          <p:nvPr/>
        </p:nvSpPr>
        <p:spPr>
          <a:xfrm>
            <a:off x="7973568" y="5151120"/>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给芯片穿上“外衣”、装上“插脚”。</a:t>
            </a:r>
            <a:endParaRPr lang="en-US" sz="1400" dirty="0"/>
          </a:p>
        </p:txBody>
      </p:sp>
      <p:sp>
        <p:nvSpPr>
          <p:cNvPr id="17" name="Text 14"/>
          <p:cNvSpPr txBox="1"/>
          <p:nvPr/>
        </p:nvSpPr>
        <p:spPr>
          <a:xfrm>
            <a:off x="7973568" y="5385816"/>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把芯片固定、保护并连接到外部电路的工艺。</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来源：计算机历史博物馆、英飞凌（访问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从沙子到芯片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洁净室：芯片工厂里最干净的地方</a:t>
            </a:r>
            <a:endParaRPr lang="en-US" sz="3600" dirty="0"/>
          </a:p>
        </p:txBody>
      </p:sp>
      <p:sp>
        <p:nvSpPr>
          <p:cNvPr id="5" name="Shape 3"/>
          <p:cNvSpPr/>
          <p:nvPr/>
        </p:nvSpPr>
        <p:spPr>
          <a:xfrm>
            <a:off x="548640" y="1958188"/>
            <a:ext cx="6766560" cy="3828593"/>
          </a:xfrm>
          <a:prstGeom prst="roundRect">
            <a:avLst>
              <a:gd name="adj" fmla="val 3344"/>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leanroom">    </p:cNvPr>
          <p:cNvPicPr>
            <a:picLocks noChangeAspect="1"/>
          </p:cNvPicPr>
          <p:nvPr/>
        </p:nvPicPr>
        <p:blipFill>
          <a:blip r:embed="rId1"/>
          <a:stretch>
            <a:fillRect/>
          </a:stretch>
        </p:blipFill>
        <p:spPr>
          <a:xfrm>
            <a:off x="640080" y="2049628"/>
            <a:ext cx="6583680" cy="3645713"/>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洁净室</a:t>
            </a:r>
            <a:pPr indent="0" marL="0">
              <a:buNone/>
            </a:pPr>
            <a:r>
              <a:rPr lang="en-US" sz="1100" dirty="0">
                <a:solidFill>
                  <a:srgbClr val="5A6280"/>
                </a:solidFill>
              </a:rPr>
              <a:t>  Cleanroom</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比手术室还要干净很多的车间。</a:t>
            </a:r>
            <a:endParaRPr lang="en-US" sz="1400" dirty="0"/>
          </a:p>
        </p:txBody>
      </p:sp>
      <p:sp>
        <p:nvSpPr>
          <p:cNvPr id="11" name="Text 8"/>
          <p:cNvSpPr txBox="1"/>
          <p:nvPr/>
        </p:nvSpPr>
        <p:spPr>
          <a:xfrm>
            <a:off x="7790688" y="26670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严格控制空气中微粒、温度和湿度的生产环境，防止灰尘破坏极细的电路。</a:t>
            </a:r>
            <a:endParaRPr lang="en-US" sz="1400" dirty="0"/>
          </a:p>
        </p:txBody>
      </p:sp>
      <p:sp>
        <p:nvSpPr>
          <p:cNvPr id="12" name="Text 9"/>
          <p:cNvSpPr txBox="1"/>
          <p:nvPr/>
        </p:nvSpPr>
        <p:spPr>
          <a:xfrm>
            <a:off x="7790688" y="3246120"/>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刻蚀</a:t>
            </a:r>
            <a:pPr indent="0" marL="0">
              <a:buNone/>
            </a:pPr>
            <a:r>
              <a:rPr lang="en-US" sz="1100" dirty="0">
                <a:solidFill>
                  <a:srgbClr val="5A6280"/>
                </a:solidFill>
              </a:rPr>
              <a:t>  Etching</a:t>
            </a:r>
            <a:endParaRPr lang="en-US" sz="1400" dirty="0"/>
          </a:p>
        </p:txBody>
      </p:sp>
      <p:sp>
        <p:nvSpPr>
          <p:cNvPr id="13" name="Text 10"/>
          <p:cNvSpPr txBox="1"/>
          <p:nvPr/>
        </p:nvSpPr>
        <p:spPr>
          <a:xfrm>
            <a:off x="7790688" y="3557016"/>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按模板把不要的部分“雕”掉。</a:t>
            </a:r>
            <a:endParaRPr lang="en-US" sz="1400" dirty="0"/>
          </a:p>
        </p:txBody>
      </p:sp>
      <p:sp>
        <p:nvSpPr>
          <p:cNvPr id="14" name="Text 11"/>
          <p:cNvSpPr txBox="1"/>
          <p:nvPr/>
        </p:nvSpPr>
        <p:spPr>
          <a:xfrm>
            <a:off x="7790688" y="3791712"/>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用化学或等离子体去除未被光刻胶保护的材料，形成电路结构。</a:t>
            </a:r>
            <a:endParaRPr lang="en-US" sz="1400" dirty="0"/>
          </a:p>
        </p:txBody>
      </p:sp>
      <p:sp>
        <p:nvSpPr>
          <p:cNvPr id="15" name="Shape 12"/>
          <p:cNvSpPr/>
          <p:nvPr/>
        </p:nvSpPr>
        <p:spPr>
          <a:xfrm>
            <a:off x="7790688" y="4434840"/>
            <a:ext cx="128016" cy="128016"/>
          </a:xfrm>
          <a:prstGeom prst="ellipse">
            <a:avLst/>
          </a:prstGeom>
          <a:solidFill>
            <a:schemeClr val="accent2"/>
          </a:solidFill>
          <a:ln/>
        </p:spPr>
      </p:sp>
      <p:sp>
        <p:nvSpPr>
          <p:cNvPr id="16" name="Text 13"/>
          <p:cNvSpPr txBox="1"/>
          <p:nvPr/>
        </p:nvSpPr>
        <p:spPr>
          <a:xfrm>
            <a:off x="8065008" y="4370832"/>
            <a:ext cx="3376879" cy="469392"/>
          </a:xfrm>
          <a:prstGeom prst="rect">
            <a:avLst/>
          </a:prstGeom>
          <a:noFill/>
          <a:ln/>
        </p:spPr>
        <p:txBody>
          <a:bodyPr wrap="square" lIns="0" tIns="0" rIns="0" bIns="0" rtlCol="0" anchor="t"/>
          <a:lstStyle/>
          <a:p>
            <a:pPr indent="0" marL="0">
              <a:buNone/>
            </a:pPr>
            <a:r>
              <a:rPr lang="en-US" sz="1400" dirty="0">
                <a:solidFill>
                  <a:schemeClr val="tx1"/>
                </a:solidFill>
              </a:rPr>
              <a:t>一粒小小的灰尘落在晶圆上，就可能让芯片报废</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从沙子到芯片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芯片制造工序排序</a:t>
            </a:r>
            <a:endParaRPr lang="en-US" sz="3600" dirty="0"/>
          </a:p>
        </p:txBody>
      </p:sp>
      <p:sp>
        <p:nvSpPr>
          <p:cNvPr id="5" name="Shape 3"/>
          <p:cNvSpPr/>
          <p:nvPr/>
        </p:nvSpPr>
        <p:spPr>
          <a:xfrm>
            <a:off x="548640" y="1481328"/>
            <a:ext cx="585216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449824" cy="347472"/>
          </a:xfrm>
          <a:prstGeom prst="rect">
            <a:avLst/>
          </a:prstGeom>
          <a:noFill/>
          <a:ln/>
        </p:spPr>
        <p:txBody>
          <a:bodyPr wrap="square" lIns="0" tIns="0" rIns="0" bIns="0" rtlCol="0" anchor="t"/>
          <a:lstStyle/>
          <a:p>
            <a:pPr indent="0" marL="0">
              <a:buNone/>
            </a:pPr>
            <a:r>
              <a:rPr lang="en-US" sz="1700" b="1" dirty="0">
                <a:solidFill>
                  <a:schemeClr val="accent3"/>
                </a:solidFill>
              </a:rPr>
              <a:t>互动④ 小组排卡片</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946904" cy="384048"/>
          </a:xfrm>
          <a:prstGeom prst="rect">
            <a:avLst/>
          </a:prstGeom>
          <a:noFill/>
          <a:ln/>
        </p:spPr>
        <p:txBody>
          <a:bodyPr wrap="square" lIns="0" tIns="0" rIns="0" bIns="0" rtlCol="0" anchor="t"/>
          <a:lstStyle/>
          <a:p>
            <a:pPr indent="0" marL="0">
              <a:buNone/>
            </a:pPr>
            <a:r>
              <a:rPr lang="en-US" sz="1400" dirty="0">
                <a:solidFill>
                  <a:schemeClr val="tx1"/>
                </a:solidFill>
              </a:rPr>
              <a:t>拿到打乱的工序卡片，按顺序排好</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946904" cy="384048"/>
          </a:xfrm>
          <a:prstGeom prst="rect">
            <a:avLst/>
          </a:prstGeom>
          <a:noFill/>
          <a:ln/>
        </p:spPr>
        <p:txBody>
          <a:bodyPr wrap="square" lIns="0" tIns="0" rIns="0" bIns="0" rtlCol="0" anchor="t"/>
          <a:lstStyle/>
          <a:p>
            <a:pPr indent="0" marL="0">
              <a:buNone/>
            </a:pPr>
            <a:r>
              <a:rPr lang="en-US" sz="1400" dirty="0">
                <a:solidFill>
                  <a:schemeClr val="tx1"/>
                </a:solidFill>
              </a:rPr>
              <a:t>圈出需要重复很多次的步骤</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946904" cy="384048"/>
          </a:xfrm>
          <a:prstGeom prst="rect">
            <a:avLst/>
          </a:prstGeom>
          <a:noFill/>
          <a:ln/>
        </p:spPr>
        <p:txBody>
          <a:bodyPr wrap="square" lIns="0" tIns="0" rIns="0" bIns="0" rtlCol="0" anchor="t"/>
          <a:lstStyle/>
          <a:p>
            <a:pPr indent="0" marL="0">
              <a:buNone/>
            </a:pPr>
            <a:r>
              <a:rPr lang="en-US" sz="1400" dirty="0">
                <a:solidFill>
                  <a:schemeClr val="tx1"/>
                </a:solidFill>
              </a:rPr>
              <a:t>讨论：为什么必须在洁净室里做？</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5A2FD3"/>
            </a:solidFill>
            <a:prstDash val="solid"/>
          </a:ln>
        </p:spPr>
      </p:sp>
      <p:pic>
        <p:nvPicPr>
          <p:cNvPr id="17" name="Image 0" descr="乐乐">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499262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77316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有的步骤要一层一层重复好多次！</a:t>
            </a:r>
            <a:endParaRPr lang="en-US" sz="1400" dirty="0"/>
          </a:p>
        </p:txBody>
      </p:sp>
      <p:sp>
        <p:nvSpPr>
          <p:cNvPr id="21" name="Shape 18"/>
          <p:cNvSpPr/>
          <p:nvPr/>
        </p:nvSpPr>
        <p:spPr>
          <a:xfrm>
            <a:off x="6720840" y="1481328"/>
            <a:ext cx="4922215" cy="905256"/>
          </a:xfrm>
          <a:prstGeom prst="roundRect">
            <a:avLst>
              <a:gd name="adj" fmla="val 12121"/>
            </a:avLst>
          </a:prstGeom>
          <a:solidFill>
            <a:srgbClr val="FFF4CC"/>
          </a:solidFill>
          <a:ln w="15875">
            <a:solidFill>
              <a:srgbClr val="FF8A3D"/>
            </a:solidFill>
            <a:prstDash val="solid"/>
          </a:ln>
        </p:spPr>
      </p:sp>
      <p:sp>
        <p:nvSpPr>
          <p:cNvPr id="22" name="Text 19"/>
          <p:cNvSpPr txBox="1"/>
          <p:nvPr/>
        </p:nvSpPr>
        <p:spPr>
          <a:xfrm>
            <a:off x="6922008" y="1682496"/>
            <a:ext cx="451987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排一排：封装、提纯、光刻、切片、测试、拉晶、刻蚀</a:t>
            </a:r>
            <a:endParaRPr lang="en-US" sz="1500" dirty="0"/>
          </a:p>
        </p:txBody>
      </p:sp>
      <p:sp>
        <p:nvSpPr>
          <p:cNvPr id="23" name="Shape 20"/>
          <p:cNvSpPr/>
          <p:nvPr/>
        </p:nvSpPr>
        <p:spPr>
          <a:xfrm>
            <a:off x="10180015" y="5934456"/>
            <a:ext cx="1131062" cy="329184"/>
          </a:xfrm>
          <a:prstGeom prst="roundRect">
            <a:avLst>
              <a:gd name="adj" fmla="val 50000"/>
            </a:avLst>
          </a:prstGeom>
          <a:solidFill>
            <a:schemeClr val="tx1"/>
          </a:solidFill>
          <a:ln/>
        </p:spPr>
      </p:sp>
      <p:sp>
        <p:nvSpPr>
          <p:cNvPr id="24" name="Text 21"/>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1515496" cy="292608"/>
          </a:xfrm>
          <a:prstGeom prst="roundRect">
            <a:avLst>
              <a:gd name="adj" fmla="val 50000"/>
            </a:avLst>
          </a:prstGeom>
          <a:solidFill>
            <a:srgbClr val="E6EEFF"/>
          </a:solidFill>
          <a:ln/>
        </p:spPr>
      </p:sp>
      <p:sp>
        <p:nvSpPr>
          <p:cNvPr id="3" name="Text 1"/>
          <p:cNvSpPr txBox="1"/>
          <p:nvPr/>
        </p:nvSpPr>
        <p:spPr>
          <a:xfrm>
            <a:off x="548640" y="201168"/>
            <a:ext cx="1515496" cy="292608"/>
          </a:xfrm>
          <a:prstGeom prst="rect">
            <a:avLst/>
          </a:prstGeom>
          <a:noFill/>
          <a:ln/>
        </p:spPr>
        <p:txBody>
          <a:bodyPr wrap="square" lIns="0" tIns="0" rIns="0" bIns="0" rtlCol="0" anchor="ctr"/>
          <a:lstStyle/>
          <a:p>
            <a:pPr algn="ctr" indent="0" marL="0">
              <a:buNone/>
            </a:pPr>
            <a:r>
              <a:rPr lang="en-US" sz="1200" b="1" dirty="0">
                <a:solidFill>
                  <a:srgbClr val="1F55C9"/>
                </a:solidFill>
              </a:rPr>
              <a:t>06 · 光刻与EUV</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光刻：用光把电路“印”到晶圆上</a:t>
            </a:r>
            <a:endParaRPr lang="en-US" sz="3600" dirty="0"/>
          </a:p>
        </p:txBody>
      </p:sp>
      <p:sp>
        <p:nvSpPr>
          <p:cNvPr id="5" name="Shape 3"/>
          <p:cNvSpPr/>
          <p:nvPr/>
        </p:nvSpPr>
        <p:spPr>
          <a:xfrm>
            <a:off x="548640" y="1896466"/>
            <a:ext cx="6766560" cy="3952037"/>
          </a:xfrm>
          <a:prstGeom prst="roundRect">
            <a:avLst>
              <a:gd name="adj" fmla="val 323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lithography">    </p:cNvPr>
          <p:cNvPicPr>
            <a:picLocks noChangeAspect="1"/>
          </p:cNvPicPr>
          <p:nvPr/>
        </p:nvPicPr>
        <p:blipFill>
          <a:blip r:embed="rId1"/>
          <a:stretch>
            <a:fillRect/>
          </a:stretch>
        </p:blipFill>
        <p:spPr>
          <a:xfrm>
            <a:off x="640080" y="1987906"/>
            <a:ext cx="6583680" cy="376915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光刻</a:t>
            </a:r>
            <a:pPr indent="0" marL="0">
              <a:buNone/>
            </a:pPr>
            <a:r>
              <a:rPr lang="en-US" sz="1100" dirty="0">
                <a:solidFill>
                  <a:srgbClr val="5A6280"/>
                </a:solidFill>
              </a:rPr>
              <a:t>  Photolithography</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用投影仪把电路图缩小“印”到晶圆上。</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利用光通过掩模把电路图案转移到涂有光刻胶的晶圆上的工艺，是芯片制造的核心步骤。</a:t>
            </a:r>
            <a:endParaRPr lang="en-US" sz="1400" dirty="0"/>
          </a:p>
        </p:txBody>
      </p:sp>
      <p:sp>
        <p:nvSpPr>
          <p:cNvPr id="12" name="Text 9"/>
          <p:cNvSpPr txBox="1"/>
          <p:nvPr/>
        </p:nvSpPr>
        <p:spPr>
          <a:xfrm>
            <a:off x="7790688" y="3715512"/>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掩模</a:t>
            </a:r>
            <a:pPr indent="0" marL="0">
              <a:buNone/>
            </a:pPr>
            <a:r>
              <a:rPr lang="en-US" sz="1100" dirty="0">
                <a:solidFill>
                  <a:srgbClr val="5A6280"/>
                </a:solidFill>
              </a:rPr>
              <a:t>  Photomask</a:t>
            </a:r>
            <a:endParaRPr lang="en-US" sz="1400" dirty="0"/>
          </a:p>
        </p:txBody>
      </p:sp>
      <p:sp>
        <p:nvSpPr>
          <p:cNvPr id="13" name="Text 10"/>
          <p:cNvSpPr txBox="1"/>
          <p:nvPr/>
        </p:nvSpPr>
        <p:spPr>
          <a:xfrm>
            <a:off x="7790688" y="4026408"/>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印电路用的“底片”。</a:t>
            </a:r>
            <a:endParaRPr lang="en-US" sz="1400" dirty="0"/>
          </a:p>
        </p:txBody>
      </p:sp>
      <p:sp>
        <p:nvSpPr>
          <p:cNvPr id="14" name="Text 11"/>
          <p:cNvSpPr txBox="1"/>
          <p:nvPr/>
        </p:nvSpPr>
        <p:spPr>
          <a:xfrm>
            <a:off x="7790688" y="4261104"/>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带有电路图案的透明板，光透过它把图案投射到晶圆上。</a:t>
            </a:r>
            <a:endParaRPr lang="en-US" sz="1400" dirty="0"/>
          </a:p>
        </p:txBody>
      </p:sp>
      <p:sp>
        <p:nvSpPr>
          <p:cNvPr id="15" name="Text 12"/>
          <p:cNvSpPr txBox="1"/>
          <p:nvPr/>
        </p:nvSpPr>
        <p:spPr>
          <a:xfrm>
            <a:off x="7790688" y="4840224"/>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光刻胶</a:t>
            </a:r>
            <a:pPr indent="0" marL="0">
              <a:buNone/>
            </a:pPr>
            <a:r>
              <a:rPr lang="en-US" sz="1100" dirty="0">
                <a:solidFill>
                  <a:srgbClr val="5A6280"/>
                </a:solidFill>
              </a:rPr>
              <a:t>  Photoresist</a:t>
            </a:r>
            <a:endParaRPr lang="en-US" sz="1400" dirty="0"/>
          </a:p>
        </p:txBody>
      </p:sp>
      <p:sp>
        <p:nvSpPr>
          <p:cNvPr id="16" name="Text 13"/>
          <p:cNvSpPr txBox="1"/>
          <p:nvPr/>
        </p:nvSpPr>
        <p:spPr>
          <a:xfrm>
            <a:off x="7790688" y="5151120"/>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一层遇光会变化的“感光涂料”。</a:t>
            </a:r>
            <a:endParaRPr lang="en-US" sz="1400" dirty="0"/>
          </a:p>
        </p:txBody>
      </p:sp>
      <p:sp>
        <p:nvSpPr>
          <p:cNvPr id="17" name="Text 14"/>
          <p:cNvSpPr txBox="1"/>
          <p:nvPr/>
        </p:nvSpPr>
        <p:spPr>
          <a:xfrm>
            <a:off x="7790688" y="5385816"/>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对光敏感的材料，曝光后经显影留下图案，作为后续刻蚀或掺杂的“模板”。</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来源：阿斯麦（访问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1515496" cy="292608"/>
          </a:xfrm>
          <a:prstGeom prst="roundRect">
            <a:avLst>
              <a:gd name="adj" fmla="val 50000"/>
            </a:avLst>
          </a:prstGeom>
          <a:solidFill>
            <a:srgbClr val="E6EEFF"/>
          </a:solidFill>
          <a:ln/>
        </p:spPr>
      </p:sp>
      <p:sp>
        <p:nvSpPr>
          <p:cNvPr id="3" name="Text 1"/>
          <p:cNvSpPr txBox="1"/>
          <p:nvPr/>
        </p:nvSpPr>
        <p:spPr>
          <a:xfrm>
            <a:off x="548640" y="201168"/>
            <a:ext cx="1515496" cy="292608"/>
          </a:xfrm>
          <a:prstGeom prst="rect">
            <a:avLst/>
          </a:prstGeom>
          <a:noFill/>
          <a:ln/>
        </p:spPr>
        <p:txBody>
          <a:bodyPr wrap="square" lIns="0" tIns="0" rIns="0" bIns="0" rtlCol="0" anchor="ctr"/>
          <a:lstStyle/>
          <a:p>
            <a:pPr algn="ctr" indent="0" marL="0">
              <a:buNone/>
            </a:pPr>
            <a:r>
              <a:rPr lang="en-US" sz="1200" b="1" dirty="0">
                <a:solidFill>
                  <a:srgbClr val="1F55C9"/>
                </a:solidFill>
              </a:rPr>
              <a:t>06 · 光刻与EUV</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EUV：最先进的光刻机</a:t>
            </a:r>
            <a:endParaRPr lang="en-US" sz="3600" dirty="0"/>
          </a:p>
        </p:txBody>
      </p:sp>
      <p:sp>
        <p:nvSpPr>
          <p:cNvPr id="5" name="事件卡-euv-production"/>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07683" cy="310896"/>
          </a:xfrm>
          <a:prstGeom prst="roundRect">
            <a:avLst>
              <a:gd name="adj" fmla="val 50000"/>
            </a:avLst>
          </a:prstGeom>
          <a:solidFill>
            <a:schemeClr val="accent2"/>
          </a:solidFill>
          <a:ln/>
        </p:spPr>
      </p:sp>
      <p:sp>
        <p:nvSpPr>
          <p:cNvPr id="7" name="Text 5"/>
          <p:cNvSpPr txBox="1"/>
          <p:nvPr/>
        </p:nvSpPr>
        <p:spPr>
          <a:xfrm>
            <a:off x="731520" y="1572768"/>
            <a:ext cx="1307683" cy="310896"/>
          </a:xfrm>
          <a:prstGeom prst="rect">
            <a:avLst/>
          </a:prstGeom>
          <a:noFill/>
          <a:ln/>
        </p:spPr>
        <p:txBody>
          <a:bodyPr wrap="square" lIns="0" tIns="0" rIns="0" bIns="0" rtlCol="0" anchor="ctr"/>
          <a:lstStyle/>
          <a:p>
            <a:pPr algn="ctr" indent="0" marL="0">
              <a:buNone/>
            </a:pPr>
            <a:r>
              <a:rPr lang="en-US" sz="1400" b="1" dirty="0">
                <a:solidFill>
                  <a:schemeClr val="tx1"/>
                </a:solidFill>
              </a:rPr>
              <a:t>2018—2019</a:t>
            </a:r>
            <a:endParaRPr lang="en-US" sz="1400" dirty="0"/>
          </a:p>
        </p:txBody>
      </p:sp>
      <p:sp>
        <p:nvSpPr>
          <p:cNvPr id="8" name="Shape 6"/>
          <p:cNvSpPr/>
          <p:nvPr/>
        </p:nvSpPr>
        <p:spPr>
          <a:xfrm>
            <a:off x="2130643" y="1591056"/>
            <a:ext cx="1386840" cy="274320"/>
          </a:xfrm>
          <a:prstGeom prst="roundRect">
            <a:avLst>
              <a:gd name="adj" fmla="val 50000"/>
            </a:avLst>
          </a:prstGeom>
          <a:solidFill>
            <a:srgbClr val="EEE8FF"/>
          </a:solidFill>
          <a:ln/>
        </p:spPr>
      </p:sp>
      <p:sp>
        <p:nvSpPr>
          <p:cNvPr id="9" name="Text 7"/>
          <p:cNvSpPr txBox="1"/>
          <p:nvPr/>
        </p:nvSpPr>
        <p:spPr>
          <a:xfrm>
            <a:off x="2130643" y="1591056"/>
            <a:ext cx="1386840" cy="274320"/>
          </a:xfrm>
          <a:prstGeom prst="rect">
            <a:avLst/>
          </a:prstGeom>
          <a:noFill/>
          <a:ln/>
        </p:spPr>
        <p:txBody>
          <a:bodyPr wrap="square" lIns="0" tIns="0" rIns="0" bIns="0" rtlCol="0" anchor="ctr"/>
          <a:lstStyle/>
          <a:p>
            <a:pPr algn="ctr" indent="0" marL="0">
              <a:buNone/>
            </a:pPr>
            <a:r>
              <a:rPr lang="en-US" sz="1200" b="1" dirty="0">
                <a:solidFill>
                  <a:srgbClr val="5A2FD3"/>
                </a:solidFill>
              </a:rPr>
              <a:t>韩国、中国台湾</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极紫外（EUV）光刻开始用于量产芯片</a:t>
            </a:r>
            <a:endParaRPr lang="en-US" sz="2000" dirty="0"/>
          </a:p>
        </p:txBody>
      </p:sp>
      <p:sp>
        <p:nvSpPr>
          <p:cNvPr id="11" name="Shape 9"/>
          <p:cNvSpPr/>
          <p:nvPr/>
        </p:nvSpPr>
        <p:spPr>
          <a:xfrm>
            <a:off x="731520" y="5779008"/>
            <a:ext cx="5044288" cy="347472"/>
          </a:xfrm>
          <a:prstGeom prst="roundRect">
            <a:avLst>
              <a:gd name="adj" fmla="val 21053"/>
            </a:avLst>
          </a:prstGeom>
          <a:solidFill>
            <a:srgbClr val="FFEDE2"/>
          </a:solidFill>
          <a:ln/>
        </p:spPr>
      </p:sp>
      <p:sp>
        <p:nvSpPr>
          <p:cNvPr id="12" name="Text 10"/>
          <p:cNvSpPr txBox="1"/>
          <p:nvPr/>
        </p:nvSpPr>
        <p:spPr>
          <a:xfrm>
            <a:off x="841248"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三星和台积电各自说“第一”，口径不同。</a:t>
            </a:r>
            <a:endParaRPr lang="en-US" sz="1200" dirty="0"/>
          </a:p>
        </p:txBody>
      </p:sp>
      <p:sp>
        <p:nvSpPr>
          <p:cNvPr id="13" name="Text 11"/>
          <p:cNvSpPr txBox="1"/>
          <p:nvPr/>
        </p:nvSpPr>
        <p:spPr>
          <a:xfrm>
            <a:off x="731520"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三星、台积电；阿斯麦（设备）</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韩国、中国台湾</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一种用极短波长的光画电路的机器开始正式生产芯片。</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最先进芯片制造的关键设备。</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high-na"/>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6415888" y="1572768"/>
            <a:ext cx="1475420" cy="310896"/>
          </a:xfrm>
          <a:prstGeom prst="roundRect">
            <a:avLst>
              <a:gd name="adj" fmla="val 50000"/>
            </a:avLst>
          </a:prstGeom>
          <a:solidFill>
            <a:schemeClr val="accent2"/>
          </a:solidFill>
          <a:ln/>
        </p:spPr>
      </p:sp>
      <p:sp>
        <p:nvSpPr>
          <p:cNvPr id="16" name="Text 14"/>
          <p:cNvSpPr txBox="1"/>
          <p:nvPr/>
        </p:nvSpPr>
        <p:spPr>
          <a:xfrm>
            <a:off x="641588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2023年12月</a:t>
            </a:r>
            <a:endParaRPr lang="en-US" sz="1400" dirty="0"/>
          </a:p>
        </p:txBody>
      </p:sp>
      <p:sp>
        <p:nvSpPr>
          <p:cNvPr id="17" name="Shape 15"/>
          <p:cNvSpPr/>
          <p:nvPr/>
        </p:nvSpPr>
        <p:spPr>
          <a:xfrm>
            <a:off x="7982748" y="1591056"/>
            <a:ext cx="1160678" cy="274320"/>
          </a:xfrm>
          <a:prstGeom prst="roundRect">
            <a:avLst>
              <a:gd name="adj" fmla="val 50000"/>
            </a:avLst>
          </a:prstGeom>
          <a:solidFill>
            <a:srgbClr val="EEE8FF"/>
          </a:solidFill>
          <a:ln/>
        </p:spPr>
      </p:sp>
      <p:sp>
        <p:nvSpPr>
          <p:cNvPr id="18" name="Text 16"/>
          <p:cNvSpPr txBox="1"/>
          <p:nvPr/>
        </p:nvSpPr>
        <p:spPr>
          <a:xfrm>
            <a:off x="7982748" y="1591056"/>
            <a:ext cx="1160678" cy="274320"/>
          </a:xfrm>
          <a:prstGeom prst="rect">
            <a:avLst/>
          </a:prstGeom>
          <a:noFill/>
          <a:ln/>
        </p:spPr>
        <p:txBody>
          <a:bodyPr wrap="square" lIns="0" tIns="0" rIns="0" bIns="0" rtlCol="0" anchor="ctr"/>
          <a:lstStyle/>
          <a:p>
            <a:pPr algn="ctr" indent="0" marL="0">
              <a:buNone/>
            </a:pPr>
            <a:r>
              <a:rPr lang="en-US" sz="1200" b="1" dirty="0">
                <a:solidFill>
                  <a:srgbClr val="5A2FD3"/>
                </a:solidFill>
              </a:rPr>
              <a:t>荷兰 → 美国</a:t>
            </a:r>
            <a:endParaRPr lang="en-US" sz="1200" dirty="0"/>
          </a:p>
        </p:txBody>
      </p:sp>
      <p:sp>
        <p:nvSpPr>
          <p:cNvPr id="19" name="Text 17"/>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第一台高数值孔径EUV光刻机运往英特尔</a:t>
            </a:r>
            <a:endParaRPr lang="en-US" sz="2000" dirty="0"/>
          </a:p>
        </p:txBody>
      </p:sp>
      <p:sp>
        <p:nvSpPr>
          <p:cNvPr id="20" name="Shape 18"/>
          <p:cNvSpPr/>
          <p:nvPr/>
        </p:nvSpPr>
        <p:spPr>
          <a:xfrm>
            <a:off x="6415888" y="5779008"/>
            <a:ext cx="5044288" cy="347472"/>
          </a:xfrm>
          <a:prstGeom prst="roundRect">
            <a:avLst>
              <a:gd name="adj" fmla="val 21053"/>
            </a:avLst>
          </a:prstGeom>
          <a:solidFill>
            <a:srgbClr val="FFEDE2"/>
          </a:solidFill>
          <a:ln/>
        </p:spPr>
      </p:sp>
      <p:sp>
        <p:nvSpPr>
          <p:cNvPr id="21" name="Text 19"/>
          <p:cNvSpPr txBox="1"/>
          <p:nvPr/>
        </p:nvSpPr>
        <p:spPr>
          <a:xfrm>
            <a:off x="6525616"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运出时间来自多家报道，英特尔2024年1月公布到货。</a:t>
            </a:r>
            <a:endParaRPr lang="en-US" sz="1200" dirty="0"/>
          </a:p>
        </p:txBody>
      </p:sp>
      <p:sp>
        <p:nvSpPr>
          <p:cNvPr id="22" name="Text 20"/>
          <p:cNvSpPr txBox="1"/>
          <p:nvPr/>
        </p:nvSpPr>
        <p:spPr>
          <a:xfrm>
            <a:off x="6415888"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阿斯麦；英特尔</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费尔德霍芬 → 希尔斯伯勒，荷兰 → 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更先进的光刻机能画出更细的线。</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下一代光刻技术。</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来源：阿斯麦、台积电、SIA与BCG、Bits&amp;Chips（访问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2182673" cy="292608"/>
          </a:xfrm>
          <a:prstGeom prst="roundRect">
            <a:avLst>
              <a:gd name="adj" fmla="val 50000"/>
            </a:avLst>
          </a:prstGeom>
          <a:solidFill>
            <a:srgbClr val="E6EEFF"/>
          </a:solidFill>
          <a:ln/>
        </p:spPr>
      </p:sp>
      <p:sp>
        <p:nvSpPr>
          <p:cNvPr id="3" name="Text 1"/>
          <p:cNvSpPr txBox="1"/>
          <p:nvPr/>
        </p:nvSpPr>
        <p:spPr>
          <a:xfrm>
            <a:off x="548640" y="201168"/>
            <a:ext cx="2182673" cy="292608"/>
          </a:xfrm>
          <a:prstGeom prst="rect">
            <a:avLst/>
          </a:prstGeom>
          <a:noFill/>
          <a:ln/>
        </p:spPr>
        <p:txBody>
          <a:bodyPr wrap="square" lIns="0" tIns="0" rIns="0" bIns="0" rtlCol="0" anchor="ctr"/>
          <a:lstStyle/>
          <a:p>
            <a:pPr algn="ctr" indent="0" marL="0">
              <a:buNone/>
            </a:pPr>
            <a:r>
              <a:rPr lang="en-US" sz="1200" b="1" dirty="0">
                <a:solidFill>
                  <a:srgbClr val="1F55C9"/>
                </a:solidFill>
              </a:rPr>
              <a:t>07 · “几纳米”是什么意思</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“几纳米”更像产品代号</a:t>
            </a:r>
            <a:endParaRPr lang="en-US" sz="3600" dirty="0"/>
          </a:p>
        </p:txBody>
      </p:sp>
      <p:sp>
        <p:nvSpPr>
          <p:cNvPr id="5" name="Shape 3"/>
          <p:cNvSpPr/>
          <p:nvPr/>
        </p:nvSpPr>
        <p:spPr>
          <a:xfrm>
            <a:off x="548640" y="2055571"/>
            <a:ext cx="6949440" cy="3633826"/>
          </a:xfrm>
          <a:prstGeom prst="roundRect">
            <a:avLst>
              <a:gd name="adj" fmla="val 352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nm-naming">    </p:cNvPr>
          <p:cNvPicPr>
            <a:picLocks noChangeAspect="1"/>
          </p:cNvPicPr>
          <p:nvPr/>
        </p:nvPicPr>
        <p:blipFill>
          <a:blip r:embed="rId1"/>
          <a:stretch>
            <a:fillRect/>
          </a:stretch>
        </p:blipFill>
        <p:spPr>
          <a:xfrm>
            <a:off x="640080" y="2147011"/>
            <a:ext cx="6766560" cy="3450946"/>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工艺节点</a:t>
            </a:r>
            <a:pPr indent="0" marL="0">
              <a:buNone/>
            </a:pPr>
            <a:r>
              <a:rPr lang="en-US" sz="1100" dirty="0">
                <a:solidFill>
                  <a:srgbClr val="5A6280"/>
                </a:solidFill>
              </a:rPr>
              <a:t>  Process Node</a:t>
            </a:r>
            <a:endParaRPr lang="en-US" sz="1400" dirty="0"/>
          </a:p>
        </p:txBody>
      </p:sp>
      <p:sp>
        <p:nvSpPr>
          <p:cNvPr id="10" name="Text 7"/>
          <p:cNvSpPr txBox="1"/>
          <p:nvPr/>
        </p:nvSpPr>
        <p:spPr>
          <a:xfrm>
            <a:off x="7973568" y="243230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像产品代号，而不是尺子量出来的长度。</a:t>
            </a:r>
            <a:endParaRPr lang="en-US" sz="1400" dirty="0"/>
          </a:p>
        </p:txBody>
      </p:sp>
      <p:sp>
        <p:nvSpPr>
          <p:cNvPr id="11" name="Text 8"/>
          <p:cNvSpPr txBox="1"/>
          <p:nvPr/>
        </p:nvSpPr>
        <p:spPr>
          <a:xfrm>
            <a:off x="7973568" y="2901696"/>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芯片制造工艺的代际名称（如“X纳米”）。现代节点名称已不再等于晶体管的某个物理尺寸。</a:t>
            </a:r>
            <a:endParaRPr lang="en-US" sz="1400" dirty="0"/>
          </a:p>
        </p:txBody>
      </p:sp>
      <p:sp>
        <p:nvSpPr>
          <p:cNvPr id="12" name="Text 9"/>
          <p:cNvSpPr txBox="1"/>
          <p:nvPr/>
        </p:nvSpPr>
        <p:spPr>
          <a:xfrm>
            <a:off x="7973568" y="3715512"/>
            <a:ext cx="3468319" cy="292608"/>
          </a:xfrm>
          <a:prstGeom prst="rect">
            <a:avLst/>
          </a:prstGeom>
          <a:noFill/>
          <a:ln/>
        </p:spPr>
        <p:txBody>
          <a:bodyPr wrap="square" lIns="0" tIns="0" rIns="0" bIns="0" rtlCol="0" anchor="t"/>
          <a:lstStyle/>
          <a:p>
            <a:pPr indent="0" marL="0">
              <a:buNone/>
            </a:pPr>
            <a:r>
              <a:rPr lang="en-US" sz="1600" b="1" dirty="0">
                <a:solidFill>
                  <a:srgbClr val="1F55C9"/>
                </a:solidFill>
              </a:rPr>
              <a:t>摩尔定律</a:t>
            </a:r>
            <a:pPr indent="0" marL="0">
              <a:buNone/>
            </a:pPr>
            <a:r>
              <a:rPr lang="en-US" sz="1100" dirty="0">
                <a:solidFill>
                  <a:srgbClr val="5A6280"/>
                </a:solidFill>
              </a:rPr>
              <a:t>  Moore's Law</a:t>
            </a:r>
            <a:endParaRPr lang="en-US" sz="1400" dirty="0"/>
          </a:p>
        </p:txBody>
      </p:sp>
      <p:sp>
        <p:nvSpPr>
          <p:cNvPr id="13" name="Text 10"/>
          <p:cNvSpPr txBox="1"/>
          <p:nvPr/>
        </p:nvSpPr>
        <p:spPr>
          <a:xfrm>
            <a:off x="7973568" y="4026408"/>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芯片界的“成长节拍器”——但节拍在变慢。</a:t>
            </a:r>
            <a:endParaRPr lang="en-US" sz="1400" dirty="0"/>
          </a:p>
        </p:txBody>
      </p:sp>
      <p:sp>
        <p:nvSpPr>
          <p:cNvPr id="14" name="Text 11"/>
          <p:cNvSpPr txBox="1"/>
          <p:nvPr/>
        </p:nvSpPr>
        <p:spPr>
          <a:xfrm>
            <a:off x="7973568" y="4495800"/>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戈登·摩尔对芯片上元件数量大约每两年翻一番的观察，是产业经验而非自然定律，近年增速放缓。</a:t>
            </a:r>
            <a:endParaRPr lang="en-US" sz="1400" dirty="0"/>
          </a:p>
        </p:txBody>
      </p:sp>
      <p:sp>
        <p:nvSpPr>
          <p:cNvPr id="15" name="Shape 12"/>
          <p:cNvSpPr/>
          <p:nvPr/>
        </p:nvSpPr>
        <p:spPr>
          <a:xfrm>
            <a:off x="7973568" y="5373624"/>
            <a:ext cx="128016" cy="128016"/>
          </a:xfrm>
          <a:prstGeom prst="ellipse">
            <a:avLst/>
          </a:prstGeom>
          <a:solidFill>
            <a:schemeClr val="accent2"/>
          </a:solidFill>
          <a:ln/>
        </p:spPr>
      </p:sp>
      <p:sp>
        <p:nvSpPr>
          <p:cNvPr id="16" name="Text 13"/>
          <p:cNvSpPr txBox="1"/>
          <p:nvPr/>
        </p:nvSpPr>
        <p:spPr>
          <a:xfrm>
            <a:off x="8247888" y="5309616"/>
            <a:ext cx="3193999" cy="469392"/>
          </a:xfrm>
          <a:prstGeom prst="rect">
            <a:avLst/>
          </a:prstGeom>
          <a:noFill/>
          <a:ln/>
        </p:spPr>
        <p:txBody>
          <a:bodyPr wrap="square" lIns="0" tIns="0" rIns="0" bIns="0" rtlCol="0" anchor="t"/>
          <a:lstStyle/>
          <a:p>
            <a:pPr indent="0" marL="0">
              <a:buNone/>
            </a:pPr>
            <a:r>
              <a:rPr lang="en-US" sz="1400" dirty="0">
                <a:solidFill>
                  <a:schemeClr val="tx1"/>
                </a:solidFill>
              </a:rPr>
              <a:t>数字越小通常越先进，但不是某个零件真的那么大</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Spectrum、IEEE IRDS（访问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2182673" cy="292608"/>
          </a:xfrm>
          <a:prstGeom prst="roundRect">
            <a:avLst>
              <a:gd name="adj" fmla="val 50000"/>
            </a:avLst>
          </a:prstGeom>
          <a:solidFill>
            <a:srgbClr val="E6EEFF"/>
          </a:solidFill>
          <a:ln/>
        </p:spPr>
      </p:sp>
      <p:sp>
        <p:nvSpPr>
          <p:cNvPr id="3" name="Text 1"/>
          <p:cNvSpPr txBox="1"/>
          <p:nvPr/>
        </p:nvSpPr>
        <p:spPr>
          <a:xfrm>
            <a:off x="548640" y="201168"/>
            <a:ext cx="2182673" cy="292608"/>
          </a:xfrm>
          <a:prstGeom prst="rect">
            <a:avLst/>
          </a:prstGeom>
          <a:noFill/>
          <a:ln/>
        </p:spPr>
        <p:txBody>
          <a:bodyPr wrap="square" lIns="0" tIns="0" rIns="0" bIns="0" rtlCol="0" anchor="ctr"/>
          <a:lstStyle/>
          <a:p>
            <a:pPr algn="ctr" indent="0" marL="0">
              <a:buNone/>
            </a:pPr>
            <a:r>
              <a:rPr lang="en-US" sz="1200" b="1" dirty="0">
                <a:solidFill>
                  <a:srgbClr val="1F55C9"/>
                </a:solidFill>
              </a:rPr>
              <a:t>07 · “几纳米”是什么意思</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工艺还在前进，但缩小越来越难</a:t>
            </a:r>
            <a:endParaRPr lang="en-US" sz="3600" dirty="0"/>
          </a:p>
        </p:txBody>
      </p:sp>
      <p:sp>
        <p:nvSpPr>
          <p:cNvPr id="5" name="事件卡-tsmc-2nm"/>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12890" cy="310896"/>
          </a:xfrm>
          <a:prstGeom prst="roundRect">
            <a:avLst>
              <a:gd name="adj" fmla="val 50000"/>
            </a:avLst>
          </a:prstGeom>
          <a:solidFill>
            <a:schemeClr val="accent2"/>
          </a:solidFill>
          <a:ln/>
        </p:spPr>
      </p:sp>
      <p:sp>
        <p:nvSpPr>
          <p:cNvPr id="7" name="Text 5"/>
          <p:cNvSpPr txBox="1"/>
          <p:nvPr/>
        </p:nvSpPr>
        <p:spPr>
          <a:xfrm>
            <a:off x="731520" y="1572768"/>
            <a:ext cx="1712890"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2025年第四季度</a:t>
            </a:r>
            <a:endParaRPr lang="en-US" sz="1400" dirty="0"/>
          </a:p>
        </p:txBody>
      </p:sp>
      <p:sp>
        <p:nvSpPr>
          <p:cNvPr id="8" name="Shape 6"/>
          <p:cNvSpPr/>
          <p:nvPr/>
        </p:nvSpPr>
        <p:spPr>
          <a:xfrm>
            <a:off x="2535850" y="1591056"/>
            <a:ext cx="902208" cy="274320"/>
          </a:xfrm>
          <a:prstGeom prst="roundRect">
            <a:avLst>
              <a:gd name="adj" fmla="val 50000"/>
            </a:avLst>
          </a:prstGeom>
          <a:solidFill>
            <a:srgbClr val="EEE8FF"/>
          </a:solidFill>
          <a:ln/>
        </p:spPr>
      </p:sp>
      <p:sp>
        <p:nvSpPr>
          <p:cNvPr id="9" name="Text 7"/>
          <p:cNvSpPr txBox="1"/>
          <p:nvPr/>
        </p:nvSpPr>
        <p:spPr>
          <a:xfrm>
            <a:off x="2535850" y="1591056"/>
            <a:ext cx="902208"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中国台湾</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2纳米工艺开始量产</a:t>
            </a:r>
            <a:endParaRPr lang="en-US" sz="1600" dirty="0"/>
          </a:p>
        </p:txBody>
      </p:sp>
      <p:sp>
        <p:nvSpPr>
          <p:cNvPr id="11" name="Text 9"/>
          <p:cNvSpPr txBox="1"/>
          <p:nvPr/>
        </p:nvSpPr>
        <p:spPr>
          <a:xfrm>
            <a:off x="731520" y="2334768"/>
            <a:ext cx="3566160"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台积电</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中国台湾</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更先进的工艺开始量产，采用了纳米片晶体管。</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先进工艺持续演进。</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来源框-f-irds"/>
          <p:cNvSpPr/>
          <p:nvPr/>
        </p:nvSpPr>
        <p:spPr>
          <a:xfrm>
            <a:off x="4754880" y="1389888"/>
            <a:ext cx="6888175" cy="4919472"/>
          </a:xfrm>
          <a:prstGeom prst="roundRect">
            <a:avLst>
              <a:gd name="adj" fmla="val 2230"/>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3" name="Shape 11"/>
          <p:cNvSpPr/>
          <p:nvPr/>
        </p:nvSpPr>
        <p:spPr>
          <a:xfrm>
            <a:off x="4937760" y="1572768"/>
            <a:ext cx="579120" cy="274320"/>
          </a:xfrm>
          <a:prstGeom prst="roundRect">
            <a:avLst>
              <a:gd name="adj" fmla="val 50000"/>
            </a:avLst>
          </a:prstGeom>
          <a:solidFill>
            <a:srgbClr val="EEE8FF"/>
          </a:solidFill>
          <a:ln/>
        </p:spPr>
      </p:sp>
      <p:sp>
        <p:nvSpPr>
          <p:cNvPr id="14" name="Text 12"/>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15" name="Shape 13"/>
          <p:cNvSpPr/>
          <p:nvPr/>
        </p:nvSpPr>
        <p:spPr>
          <a:xfrm>
            <a:off x="5608320" y="1572768"/>
            <a:ext cx="1351300" cy="274320"/>
          </a:xfrm>
          <a:prstGeom prst="roundRect">
            <a:avLst>
              <a:gd name="adj" fmla="val 50000"/>
            </a:avLst>
          </a:prstGeom>
          <a:solidFill>
            <a:srgbClr val="E6EAF5"/>
          </a:solidFill>
          <a:ln/>
        </p:spPr>
      </p:sp>
      <p:sp>
        <p:nvSpPr>
          <p:cNvPr id="16" name="Text 14"/>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2028</a:t>
            </a:r>
            <a:endParaRPr lang="en-US" sz="1200" dirty="0"/>
          </a:p>
        </p:txBody>
      </p:sp>
      <p:sp>
        <p:nvSpPr>
          <p:cNvPr id="17" name="Shape 15"/>
          <p:cNvSpPr/>
          <p:nvPr/>
        </p:nvSpPr>
        <p:spPr>
          <a:xfrm>
            <a:off x="7051060" y="1572768"/>
            <a:ext cx="740664" cy="274320"/>
          </a:xfrm>
          <a:prstGeom prst="roundRect">
            <a:avLst>
              <a:gd name="adj" fmla="val 50000"/>
            </a:avLst>
          </a:prstGeom>
          <a:solidFill>
            <a:srgbClr val="ECE4FF"/>
          </a:solidFill>
          <a:ln/>
        </p:spPr>
      </p:sp>
      <p:sp>
        <p:nvSpPr>
          <p:cNvPr id="18" name="Text 16"/>
          <p:cNvSpPr txBox="1"/>
          <p:nvPr/>
        </p:nvSpPr>
        <p:spPr>
          <a:xfrm>
            <a:off x="7051060"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9" name="Shape 17"/>
          <p:cNvSpPr/>
          <p:nvPr/>
        </p:nvSpPr>
        <p:spPr>
          <a:xfrm>
            <a:off x="7883164" y="1572768"/>
            <a:ext cx="1225296" cy="274320"/>
          </a:xfrm>
          <a:prstGeom prst="roundRect">
            <a:avLst>
              <a:gd name="adj" fmla="val 50000"/>
            </a:avLst>
          </a:prstGeom>
          <a:solidFill>
            <a:srgbClr val="FFEDE2"/>
          </a:solidFill>
          <a:ln/>
        </p:spPr>
      </p:sp>
      <p:sp>
        <p:nvSpPr>
          <p:cNvPr id="20" name="Text 18"/>
          <p:cNvSpPr txBox="1"/>
          <p:nvPr/>
        </p:nvSpPr>
        <p:spPr>
          <a:xfrm>
            <a:off x="7883164" y="1572768"/>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1" name="Text 19"/>
          <p:cNvSpPr txBox="1"/>
          <p:nvPr/>
        </p:nvSpPr>
        <p:spPr>
          <a:xfrm>
            <a:off x="4937760" y="1956816"/>
            <a:ext cx="6522415" cy="4169664"/>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IEEE IRDS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2022年 2022年版More Moore</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芯片缩小趋势：</a:t>
            </a:r>
            <a:pPr indent="0" marL="0">
              <a:spcAft>
                <a:spcPts val="300"/>
              </a:spcAft>
              <a:buNone/>
            </a:pPr>
            <a:r>
              <a:rPr lang="en-US" sz="1800" b="1" dirty="0">
                <a:solidFill>
                  <a:srgbClr val="1B2140"/>
                </a:solidFill>
              </a:rPr>
              <a:t>设计规则缩小约2028年前后饱和，之后转向三维集成；每代面积缩小平均少于30%</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行业专家共同预测，不是承诺。</a:t>
            </a:r>
            <a:endParaRPr lang="en-US" sz="1800" dirty="0"/>
          </a:p>
        </p:txBody>
      </p:sp>
      <p:sp>
        <p:nvSpPr>
          <p:cNvPr id="22" name="Text 2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来源：台积电、IEEE Spectrum、IEEE IRDS（访问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2182673" cy="292608"/>
          </a:xfrm>
          <a:prstGeom prst="roundRect">
            <a:avLst>
              <a:gd name="adj" fmla="val 50000"/>
            </a:avLst>
          </a:prstGeom>
          <a:solidFill>
            <a:srgbClr val="E6EEFF"/>
          </a:solidFill>
          <a:ln/>
        </p:spPr>
      </p:sp>
      <p:sp>
        <p:nvSpPr>
          <p:cNvPr id="3" name="Text 1"/>
          <p:cNvSpPr txBox="1"/>
          <p:nvPr/>
        </p:nvSpPr>
        <p:spPr>
          <a:xfrm>
            <a:off x="548640" y="201168"/>
            <a:ext cx="2182673" cy="292608"/>
          </a:xfrm>
          <a:prstGeom prst="rect">
            <a:avLst/>
          </a:prstGeom>
          <a:noFill/>
          <a:ln/>
        </p:spPr>
        <p:txBody>
          <a:bodyPr wrap="square" lIns="0" tIns="0" rIns="0" bIns="0" rtlCol="0" anchor="ctr"/>
          <a:lstStyle/>
          <a:p>
            <a:pPr algn="ctr" indent="0" marL="0">
              <a:buNone/>
            </a:pPr>
            <a:r>
              <a:rPr lang="en-US" sz="1200" b="1" dirty="0">
                <a:solidFill>
                  <a:srgbClr val="1F55C9"/>
                </a:solidFill>
              </a:rPr>
              <a:t>07 · “几纳米”是什么意思</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“几纳米”判断题</a:t>
            </a:r>
            <a:endParaRPr lang="en-US" sz="3600" dirty="0"/>
          </a:p>
        </p:txBody>
      </p:sp>
      <p:sp>
        <p:nvSpPr>
          <p:cNvPr id="5" name="Shape 3"/>
          <p:cNvSpPr/>
          <p:nvPr/>
        </p:nvSpPr>
        <p:spPr>
          <a:xfrm>
            <a:off x="548640" y="1481328"/>
            <a:ext cx="6949440" cy="3328416"/>
          </a:xfrm>
          <a:prstGeom prst="roundRect">
            <a:avLst>
              <a:gd name="adj" fmla="val 329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547104" cy="347472"/>
          </a:xfrm>
          <a:prstGeom prst="rect">
            <a:avLst/>
          </a:prstGeom>
          <a:noFill/>
          <a:ln/>
        </p:spPr>
        <p:txBody>
          <a:bodyPr wrap="square" lIns="0" tIns="0" rIns="0" bIns="0" rtlCol="0" anchor="t"/>
          <a:lstStyle/>
          <a:p>
            <a:pPr indent="0" marL="0">
              <a:buNone/>
            </a:pPr>
            <a:r>
              <a:rPr lang="en-US" sz="1700" b="1" dirty="0">
                <a:solidFill>
                  <a:schemeClr val="accent3"/>
                </a:solidFill>
              </a:rPr>
              <a:t>互动⑤ 对还是错？</a:t>
            </a:r>
            <a:endParaRPr lang="en-US" sz="1700" dirty="0"/>
          </a:p>
        </p:txBody>
      </p:sp>
      <p:sp>
        <p:nvSpPr>
          <p:cNvPr id="7" name="Text 5"/>
          <p:cNvSpPr txBox="1"/>
          <p:nvPr/>
        </p:nvSpPr>
        <p:spPr>
          <a:xfrm>
            <a:off x="749808" y="2121408"/>
            <a:ext cx="5678424" cy="251460"/>
          </a:xfrm>
          <a:prstGeom prst="rect">
            <a:avLst/>
          </a:prstGeom>
          <a:noFill/>
          <a:ln/>
        </p:spPr>
        <p:txBody>
          <a:bodyPr wrap="square" lIns="0" tIns="0" rIns="0" bIns="0" rtlCol="0" anchor="t"/>
          <a:lstStyle/>
          <a:p>
            <a:pPr indent="0" marL="0">
              <a:buNone/>
            </a:pPr>
            <a:r>
              <a:rPr lang="en-US" sz="1500" dirty="0">
                <a:solidFill>
                  <a:schemeClr val="tx1"/>
                </a:solidFill>
              </a:rPr>
              <a:t>A “3纳米工艺”的晶体管就是3纳米大</a:t>
            </a:r>
            <a:endParaRPr lang="en-US" sz="1500" dirty="0"/>
          </a:p>
        </p:txBody>
      </p:sp>
      <p:sp>
        <p:nvSpPr>
          <p:cNvPr id="8" name="Shape 6"/>
          <p:cNvSpPr/>
          <p:nvPr/>
        </p:nvSpPr>
        <p:spPr>
          <a:xfrm>
            <a:off x="6565392" y="2112264"/>
            <a:ext cx="731520" cy="292608"/>
          </a:xfrm>
          <a:prstGeom prst="roundRect">
            <a:avLst>
              <a:gd name="adj" fmla="val 50000"/>
            </a:avLst>
          </a:prstGeom>
          <a:solidFill>
            <a:srgbClr val="E6EEFF"/>
          </a:solidFill>
          <a:ln/>
        </p:spPr>
      </p:sp>
      <p:sp>
        <p:nvSpPr>
          <p:cNvPr id="9" name="Text 7"/>
          <p:cNvSpPr txBox="1"/>
          <p:nvPr/>
        </p:nvSpPr>
        <p:spPr>
          <a:xfrm>
            <a:off x="656539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10" name="Text 8"/>
          <p:cNvSpPr txBox="1"/>
          <p:nvPr/>
        </p:nvSpPr>
        <p:spPr>
          <a:xfrm>
            <a:off x="749808" y="2555748"/>
            <a:ext cx="5678424" cy="251460"/>
          </a:xfrm>
          <a:prstGeom prst="rect">
            <a:avLst/>
          </a:prstGeom>
          <a:noFill/>
          <a:ln/>
        </p:spPr>
        <p:txBody>
          <a:bodyPr wrap="square" lIns="0" tIns="0" rIns="0" bIns="0" rtlCol="0" anchor="t"/>
          <a:lstStyle/>
          <a:p>
            <a:pPr indent="0" marL="0">
              <a:buNone/>
            </a:pPr>
            <a:r>
              <a:rPr lang="en-US" sz="1500" dirty="0">
                <a:solidFill>
                  <a:schemeClr val="tx1"/>
                </a:solidFill>
              </a:rPr>
              <a:t>B 工艺名称的数字越小，通常代表越先进</a:t>
            </a:r>
            <a:endParaRPr lang="en-US" sz="1500" dirty="0"/>
          </a:p>
        </p:txBody>
      </p:sp>
      <p:sp>
        <p:nvSpPr>
          <p:cNvPr id="11" name="Shape 9"/>
          <p:cNvSpPr/>
          <p:nvPr/>
        </p:nvSpPr>
        <p:spPr>
          <a:xfrm>
            <a:off x="6565392" y="2546604"/>
            <a:ext cx="731520" cy="292608"/>
          </a:xfrm>
          <a:prstGeom prst="roundRect">
            <a:avLst>
              <a:gd name="adj" fmla="val 50000"/>
            </a:avLst>
          </a:prstGeom>
          <a:solidFill>
            <a:srgbClr val="E6EEFF"/>
          </a:solidFill>
          <a:ln/>
        </p:spPr>
      </p:sp>
      <p:sp>
        <p:nvSpPr>
          <p:cNvPr id="12" name="Text 10"/>
          <p:cNvSpPr txBox="1"/>
          <p:nvPr/>
        </p:nvSpPr>
        <p:spPr>
          <a:xfrm>
            <a:off x="6565392" y="25466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13" name="Text 11"/>
          <p:cNvSpPr txBox="1"/>
          <p:nvPr/>
        </p:nvSpPr>
        <p:spPr>
          <a:xfrm>
            <a:off x="749808" y="2990088"/>
            <a:ext cx="5678424" cy="251460"/>
          </a:xfrm>
          <a:prstGeom prst="rect">
            <a:avLst/>
          </a:prstGeom>
          <a:noFill/>
          <a:ln/>
        </p:spPr>
        <p:txBody>
          <a:bodyPr wrap="square" lIns="0" tIns="0" rIns="0" bIns="0" rtlCol="0" anchor="t"/>
          <a:lstStyle/>
          <a:p>
            <a:pPr indent="0" marL="0">
              <a:buNone/>
            </a:pPr>
            <a:r>
              <a:rPr lang="en-US" sz="1500" dirty="0">
                <a:solidFill>
                  <a:schemeClr val="tx1"/>
                </a:solidFill>
              </a:rPr>
              <a:t>C 摩尔定律像万有引力一样，是自然定律</a:t>
            </a:r>
            <a:endParaRPr lang="en-US" sz="1500" dirty="0"/>
          </a:p>
        </p:txBody>
      </p:sp>
      <p:sp>
        <p:nvSpPr>
          <p:cNvPr id="14" name="Shape 12"/>
          <p:cNvSpPr/>
          <p:nvPr/>
        </p:nvSpPr>
        <p:spPr>
          <a:xfrm>
            <a:off x="6565392" y="2980944"/>
            <a:ext cx="731520" cy="292608"/>
          </a:xfrm>
          <a:prstGeom prst="roundRect">
            <a:avLst>
              <a:gd name="adj" fmla="val 50000"/>
            </a:avLst>
          </a:prstGeom>
          <a:solidFill>
            <a:srgbClr val="E6EEFF"/>
          </a:solidFill>
          <a:ln/>
        </p:spPr>
      </p:sp>
      <p:sp>
        <p:nvSpPr>
          <p:cNvPr id="15" name="Text 13"/>
          <p:cNvSpPr txBox="1"/>
          <p:nvPr/>
        </p:nvSpPr>
        <p:spPr>
          <a:xfrm>
            <a:off x="6565392" y="298094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16" name="Text 14"/>
          <p:cNvSpPr txBox="1"/>
          <p:nvPr/>
        </p:nvSpPr>
        <p:spPr>
          <a:xfrm>
            <a:off x="749808" y="3424428"/>
            <a:ext cx="5678424" cy="251460"/>
          </a:xfrm>
          <a:prstGeom prst="rect">
            <a:avLst/>
          </a:prstGeom>
          <a:noFill/>
          <a:ln/>
        </p:spPr>
        <p:txBody>
          <a:bodyPr wrap="square" lIns="0" tIns="0" rIns="0" bIns="0" rtlCol="0" anchor="t"/>
          <a:lstStyle/>
          <a:p>
            <a:pPr indent="0" marL="0">
              <a:buNone/>
            </a:pPr>
            <a:r>
              <a:rPr lang="en-US" sz="1500" dirty="0">
                <a:solidFill>
                  <a:schemeClr val="tx1"/>
                </a:solidFill>
              </a:rPr>
              <a:t>D 芯片缩小越来越难，人们开始“往上叠”</a:t>
            </a:r>
            <a:endParaRPr lang="en-US" sz="1500" dirty="0"/>
          </a:p>
        </p:txBody>
      </p:sp>
      <p:sp>
        <p:nvSpPr>
          <p:cNvPr id="17" name="Shape 15"/>
          <p:cNvSpPr/>
          <p:nvPr/>
        </p:nvSpPr>
        <p:spPr>
          <a:xfrm>
            <a:off x="6565392" y="3415284"/>
            <a:ext cx="731520" cy="292608"/>
          </a:xfrm>
          <a:prstGeom prst="roundRect">
            <a:avLst>
              <a:gd name="adj" fmla="val 50000"/>
            </a:avLst>
          </a:prstGeom>
          <a:solidFill>
            <a:srgbClr val="E6EEFF"/>
          </a:solidFill>
          <a:ln/>
        </p:spPr>
      </p:sp>
      <p:sp>
        <p:nvSpPr>
          <p:cNvPr id="18" name="Text 16"/>
          <p:cNvSpPr txBox="1"/>
          <p:nvPr/>
        </p:nvSpPr>
        <p:spPr>
          <a:xfrm>
            <a:off x="6565392" y="341528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19" name="Text 17"/>
          <p:cNvSpPr txBox="1"/>
          <p:nvPr/>
        </p:nvSpPr>
        <p:spPr>
          <a:xfrm>
            <a:off x="749808" y="3858768"/>
            <a:ext cx="5678424" cy="251460"/>
          </a:xfrm>
          <a:prstGeom prst="rect">
            <a:avLst/>
          </a:prstGeom>
          <a:noFill/>
          <a:ln/>
        </p:spPr>
        <p:txBody>
          <a:bodyPr wrap="square" lIns="0" tIns="0" rIns="0" bIns="0" rtlCol="0" anchor="t"/>
          <a:lstStyle/>
          <a:p>
            <a:pPr indent="0" marL="0">
              <a:buNone/>
            </a:pPr>
            <a:r>
              <a:rPr lang="en-US" sz="1500" dirty="0">
                <a:solidFill>
                  <a:schemeClr val="tx1"/>
                </a:solidFill>
              </a:rPr>
              <a:t>E 不同公司的“X纳米”可以直接比大小</a:t>
            </a:r>
            <a:endParaRPr lang="en-US" sz="1500" dirty="0"/>
          </a:p>
        </p:txBody>
      </p:sp>
      <p:sp>
        <p:nvSpPr>
          <p:cNvPr id="20" name="Shape 18"/>
          <p:cNvSpPr/>
          <p:nvPr/>
        </p:nvSpPr>
        <p:spPr>
          <a:xfrm>
            <a:off x="6565392" y="3849624"/>
            <a:ext cx="731520" cy="292608"/>
          </a:xfrm>
          <a:prstGeom prst="roundRect">
            <a:avLst>
              <a:gd name="adj" fmla="val 50000"/>
            </a:avLst>
          </a:prstGeom>
          <a:solidFill>
            <a:srgbClr val="E6EEFF"/>
          </a:solidFill>
          <a:ln/>
        </p:spPr>
      </p:sp>
      <p:sp>
        <p:nvSpPr>
          <p:cNvPr id="21" name="Text 19"/>
          <p:cNvSpPr txBox="1"/>
          <p:nvPr/>
        </p:nvSpPr>
        <p:spPr>
          <a:xfrm>
            <a:off x="6565392" y="384962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22" name="Text 20"/>
          <p:cNvSpPr txBox="1"/>
          <p:nvPr/>
        </p:nvSpPr>
        <p:spPr>
          <a:xfrm>
            <a:off x="749808" y="4293108"/>
            <a:ext cx="5678424" cy="251460"/>
          </a:xfrm>
          <a:prstGeom prst="rect">
            <a:avLst/>
          </a:prstGeom>
          <a:noFill/>
          <a:ln/>
        </p:spPr>
        <p:txBody>
          <a:bodyPr wrap="square" lIns="0" tIns="0" rIns="0" bIns="0" rtlCol="0" anchor="t"/>
          <a:lstStyle/>
          <a:p>
            <a:pPr indent="0" marL="0">
              <a:buNone/>
            </a:pPr>
            <a:r>
              <a:rPr lang="en-US" sz="1500" dirty="0">
                <a:solidFill>
                  <a:schemeClr val="tx1"/>
                </a:solidFill>
              </a:rPr>
              <a:t>F 晶体管形状变化是为了更好地控制电流</a:t>
            </a:r>
            <a:endParaRPr lang="en-US" sz="1500" dirty="0"/>
          </a:p>
        </p:txBody>
      </p:sp>
      <p:sp>
        <p:nvSpPr>
          <p:cNvPr id="23" name="Shape 21"/>
          <p:cNvSpPr/>
          <p:nvPr/>
        </p:nvSpPr>
        <p:spPr>
          <a:xfrm>
            <a:off x="6565392" y="4283964"/>
            <a:ext cx="731520" cy="292608"/>
          </a:xfrm>
          <a:prstGeom prst="roundRect">
            <a:avLst>
              <a:gd name="adj" fmla="val 50000"/>
            </a:avLst>
          </a:prstGeom>
          <a:solidFill>
            <a:srgbClr val="E6EEFF"/>
          </a:solidFill>
          <a:ln/>
        </p:spPr>
      </p:sp>
      <p:sp>
        <p:nvSpPr>
          <p:cNvPr id="24" name="Text 22"/>
          <p:cNvSpPr txBox="1"/>
          <p:nvPr/>
        </p:nvSpPr>
        <p:spPr>
          <a:xfrm>
            <a:off x="6565392" y="42839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 / 错</a:t>
            </a:r>
            <a:endParaRPr lang="en-US" sz="1000" dirty="0"/>
          </a:p>
        </p:txBody>
      </p:sp>
      <p:sp>
        <p:nvSpPr>
          <p:cNvPr id="25" name="Shape 23"/>
          <p:cNvSpPr/>
          <p:nvPr/>
        </p:nvSpPr>
        <p:spPr>
          <a:xfrm>
            <a:off x="7818120" y="1481328"/>
            <a:ext cx="382493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8019288" y="1682496"/>
            <a:ext cx="3422599" cy="347472"/>
          </a:xfrm>
          <a:prstGeom prst="rect">
            <a:avLst/>
          </a:prstGeom>
          <a:noFill/>
          <a:ln/>
        </p:spPr>
        <p:txBody>
          <a:bodyPr wrap="square" lIns="0" tIns="0" rIns="0" bIns="0" rtlCol="0" anchor="t"/>
          <a:lstStyle/>
          <a:p>
            <a:pPr indent="0" marL="0">
              <a:buNone/>
            </a:pPr>
            <a:r>
              <a:rPr lang="en-US" sz="1700" b="1" dirty="0">
                <a:solidFill>
                  <a:schemeClr val="accent3"/>
                </a:solidFill>
              </a:rPr>
              <a:t>向家人解释</a:t>
            </a:r>
            <a:endParaRPr lang="en-US" sz="1700" dirty="0"/>
          </a:p>
        </p:txBody>
      </p:sp>
      <p:sp>
        <p:nvSpPr>
          <p:cNvPr id="27" name="Shape 25"/>
          <p:cNvSpPr/>
          <p:nvPr/>
        </p:nvSpPr>
        <p:spPr>
          <a:xfrm>
            <a:off x="8019288" y="2121408"/>
            <a:ext cx="347472" cy="347472"/>
          </a:xfrm>
          <a:prstGeom prst="ellipse">
            <a:avLst/>
          </a:prstGeom>
          <a:solidFill>
            <a:schemeClr val="accent2"/>
          </a:solidFill>
          <a:ln/>
        </p:spPr>
      </p:sp>
      <p:sp>
        <p:nvSpPr>
          <p:cNvPr id="28" name="Text 26"/>
          <p:cNvSpPr txBox="1"/>
          <p:nvPr/>
        </p:nvSpPr>
        <p:spPr>
          <a:xfrm>
            <a:off x="801928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522208" y="2157984"/>
            <a:ext cx="2919679" cy="384048"/>
          </a:xfrm>
          <a:prstGeom prst="rect">
            <a:avLst/>
          </a:prstGeom>
          <a:noFill/>
          <a:ln/>
        </p:spPr>
        <p:txBody>
          <a:bodyPr wrap="square" lIns="0" tIns="0" rIns="0" bIns="0" rtlCol="0" anchor="t"/>
          <a:lstStyle/>
          <a:p>
            <a:pPr indent="0" marL="0">
              <a:buNone/>
            </a:pPr>
            <a:r>
              <a:rPr lang="en-US" sz="1400" dirty="0">
                <a:solidFill>
                  <a:schemeClr val="tx1"/>
                </a:solidFill>
              </a:rPr>
              <a:t>“X纳米”是代号</a:t>
            </a:r>
            <a:endParaRPr lang="en-US" sz="1400" dirty="0"/>
          </a:p>
        </p:txBody>
      </p:sp>
      <p:sp>
        <p:nvSpPr>
          <p:cNvPr id="30" name="Shape 28"/>
          <p:cNvSpPr/>
          <p:nvPr/>
        </p:nvSpPr>
        <p:spPr>
          <a:xfrm>
            <a:off x="8019288" y="2596896"/>
            <a:ext cx="347472" cy="347472"/>
          </a:xfrm>
          <a:prstGeom prst="ellipse">
            <a:avLst/>
          </a:prstGeom>
          <a:solidFill>
            <a:schemeClr val="accent2"/>
          </a:solidFill>
          <a:ln/>
        </p:spPr>
      </p:sp>
      <p:sp>
        <p:nvSpPr>
          <p:cNvPr id="31" name="Text 29"/>
          <p:cNvSpPr txBox="1"/>
          <p:nvPr/>
        </p:nvSpPr>
        <p:spPr>
          <a:xfrm>
            <a:off x="801928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522208" y="2633472"/>
            <a:ext cx="2919679" cy="384048"/>
          </a:xfrm>
          <a:prstGeom prst="rect">
            <a:avLst/>
          </a:prstGeom>
          <a:noFill/>
          <a:ln/>
        </p:spPr>
        <p:txBody>
          <a:bodyPr wrap="square" lIns="0" tIns="0" rIns="0" bIns="0" rtlCol="0" anchor="t"/>
          <a:lstStyle/>
          <a:p>
            <a:pPr indent="0" marL="0">
              <a:buNone/>
            </a:pPr>
            <a:r>
              <a:rPr lang="en-US" sz="1400" dirty="0">
                <a:solidFill>
                  <a:schemeClr val="tx1"/>
                </a:solidFill>
              </a:rPr>
              <a:t>数字小通常更先进</a:t>
            </a:r>
            <a:endParaRPr lang="en-US" sz="1400" dirty="0"/>
          </a:p>
        </p:txBody>
      </p:sp>
      <p:sp>
        <p:nvSpPr>
          <p:cNvPr id="33" name="Shape 31"/>
          <p:cNvSpPr/>
          <p:nvPr/>
        </p:nvSpPr>
        <p:spPr>
          <a:xfrm>
            <a:off x="8019288" y="3072384"/>
            <a:ext cx="347472" cy="347472"/>
          </a:xfrm>
          <a:prstGeom prst="ellipse">
            <a:avLst/>
          </a:prstGeom>
          <a:solidFill>
            <a:schemeClr val="accent2"/>
          </a:solidFill>
          <a:ln/>
        </p:spPr>
      </p:sp>
      <p:sp>
        <p:nvSpPr>
          <p:cNvPr id="34" name="Text 32"/>
          <p:cNvSpPr txBox="1"/>
          <p:nvPr/>
        </p:nvSpPr>
        <p:spPr>
          <a:xfrm>
            <a:off x="801928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522208" y="3108960"/>
            <a:ext cx="2919679" cy="384048"/>
          </a:xfrm>
          <a:prstGeom prst="rect">
            <a:avLst/>
          </a:prstGeom>
          <a:noFill/>
          <a:ln/>
        </p:spPr>
        <p:txBody>
          <a:bodyPr wrap="square" lIns="0" tIns="0" rIns="0" bIns="0" rtlCol="0" anchor="t"/>
          <a:lstStyle/>
          <a:p>
            <a:pPr indent="0" marL="0">
              <a:buNone/>
            </a:pPr>
            <a:r>
              <a:rPr lang="en-US" sz="1400" dirty="0">
                <a:solidFill>
                  <a:schemeClr val="tx1"/>
                </a:solidFill>
              </a:rPr>
              <a:t>不是零件真的那么大</a:t>
            </a:r>
            <a:endParaRPr lang="en-US" sz="1400" dirty="0"/>
          </a:p>
        </p:txBody>
      </p:sp>
      <p:sp>
        <p:nvSpPr>
          <p:cNvPr id="36" name="Shape 34"/>
          <p:cNvSpPr/>
          <p:nvPr/>
        </p:nvSpPr>
        <p:spPr>
          <a:xfrm>
            <a:off x="10180015" y="5934456"/>
            <a:ext cx="1131062" cy="329184"/>
          </a:xfrm>
          <a:prstGeom prst="roundRect">
            <a:avLst>
              <a:gd name="adj" fmla="val 50000"/>
            </a:avLst>
          </a:prstGeom>
          <a:solidFill>
            <a:schemeClr val="tx1"/>
          </a:solidFill>
          <a:ln/>
        </p:spPr>
      </p:sp>
      <p:sp>
        <p:nvSpPr>
          <p:cNvPr id="37" name="Text 35"/>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8" name="Text 3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Spectrum、IEEE IRDS（访问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08 · 芯片家族</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芯片家族：各有各的本领</a:t>
            </a:r>
            <a:endParaRPr lang="en-US" sz="3600" dirty="0"/>
          </a:p>
        </p:txBody>
      </p:sp>
      <p:sp>
        <p:nvSpPr>
          <p:cNvPr id="5" name="Shape 3"/>
          <p:cNvSpPr/>
          <p:nvPr/>
        </p:nvSpPr>
        <p:spPr>
          <a:xfrm>
            <a:off x="548640" y="1928698"/>
            <a:ext cx="6949440" cy="3887572"/>
          </a:xfrm>
          <a:prstGeom prst="roundRect">
            <a:avLst>
              <a:gd name="adj" fmla="val 329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hip-family">    </p:cNvPr>
          <p:cNvPicPr>
            <a:picLocks noChangeAspect="1"/>
          </p:cNvPicPr>
          <p:nvPr/>
        </p:nvPicPr>
        <p:blipFill>
          <a:blip r:embed="rId1"/>
          <a:stretch>
            <a:fillRect/>
          </a:stretch>
        </p:blipFill>
        <p:spPr>
          <a:xfrm>
            <a:off x="640080" y="2020138"/>
            <a:ext cx="6766560" cy="3704692"/>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CPU</a:t>
            </a:r>
            <a:pPr indent="0" marL="0">
              <a:buNone/>
            </a:pPr>
            <a:r>
              <a:rPr lang="en-US" sz="1100" dirty="0">
                <a:solidFill>
                  <a:srgbClr val="5A6280"/>
                </a:solidFill>
              </a:rPr>
              <a:t>  Central Processing Unit</a:t>
            </a:r>
            <a:endParaRPr lang="en-US" sz="1400" dirty="0"/>
          </a:p>
        </p:txBody>
      </p:sp>
      <p:sp>
        <p:nvSpPr>
          <p:cNvPr id="10" name="Text 7"/>
          <p:cNvSpPr txBox="1"/>
          <p:nvPr/>
        </p:nvSpPr>
        <p:spPr>
          <a:xfrm>
            <a:off x="7973568" y="2432304"/>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计算机的“总指挥”。</a:t>
            </a:r>
            <a:endParaRPr lang="en-US" sz="1400" dirty="0"/>
          </a:p>
        </p:txBody>
      </p:sp>
      <p:sp>
        <p:nvSpPr>
          <p:cNvPr id="11" name="Text 8"/>
          <p:cNvSpPr txBox="1"/>
          <p:nvPr/>
        </p:nvSpPr>
        <p:spPr>
          <a:xfrm>
            <a:off x="7973568" y="277672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GPU</a:t>
            </a:r>
            <a:pPr indent="0" marL="0">
              <a:buNone/>
            </a:pPr>
            <a:r>
              <a:rPr lang="en-US" sz="1100" dirty="0">
                <a:solidFill>
                  <a:srgbClr val="5A6280"/>
                </a:solidFill>
              </a:rPr>
              <a:t>  Graphics Processing Unit</a:t>
            </a:r>
            <a:endParaRPr lang="en-US" sz="1400" dirty="0"/>
          </a:p>
        </p:txBody>
      </p:sp>
      <p:sp>
        <p:nvSpPr>
          <p:cNvPr id="12" name="Text 9"/>
          <p:cNvSpPr txBox="1"/>
          <p:nvPr/>
        </p:nvSpPr>
        <p:spPr>
          <a:xfrm>
            <a:off x="7973568" y="308762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一支能同时干很多活的“画师团队”。</a:t>
            </a:r>
            <a:endParaRPr lang="en-US" sz="1400" dirty="0"/>
          </a:p>
        </p:txBody>
      </p:sp>
      <p:sp>
        <p:nvSpPr>
          <p:cNvPr id="13" name="Text 10"/>
          <p:cNvSpPr txBox="1"/>
          <p:nvPr/>
        </p:nvSpPr>
        <p:spPr>
          <a:xfrm>
            <a:off x="7973568" y="3666744"/>
            <a:ext cx="3468319" cy="292608"/>
          </a:xfrm>
          <a:prstGeom prst="rect">
            <a:avLst/>
          </a:prstGeom>
          <a:noFill/>
          <a:ln/>
        </p:spPr>
        <p:txBody>
          <a:bodyPr wrap="square" lIns="0" tIns="0" rIns="0" bIns="0" rtlCol="0" anchor="t"/>
          <a:lstStyle/>
          <a:p>
            <a:pPr indent="0" marL="0">
              <a:buNone/>
            </a:pPr>
            <a:r>
              <a:rPr lang="en-US" sz="1600" b="1" dirty="0">
                <a:solidFill>
                  <a:srgbClr val="1F55C9"/>
                </a:solidFill>
              </a:rPr>
              <a:t>SoC</a:t>
            </a:r>
            <a:pPr indent="0" marL="0">
              <a:buNone/>
            </a:pPr>
            <a:r>
              <a:rPr lang="en-US" sz="1100" dirty="0">
                <a:solidFill>
                  <a:srgbClr val="5A6280"/>
                </a:solidFill>
              </a:rPr>
              <a:t>  System on Chip</a:t>
            </a:r>
            <a:endParaRPr lang="en-US" sz="1400" dirty="0"/>
          </a:p>
        </p:txBody>
      </p:sp>
      <p:sp>
        <p:nvSpPr>
          <p:cNvPr id="14" name="Text 11"/>
          <p:cNvSpPr txBox="1"/>
          <p:nvPr/>
        </p:nvSpPr>
        <p:spPr>
          <a:xfrm>
            <a:off x="7973568" y="3977640"/>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把一座小城市的各个部门装进一颗芯片。</a:t>
            </a:r>
            <a:endParaRPr lang="en-US" sz="1400" dirty="0"/>
          </a:p>
        </p:txBody>
      </p:sp>
      <p:sp>
        <p:nvSpPr>
          <p:cNvPr id="15" name="Text 12"/>
          <p:cNvSpPr txBox="1"/>
          <p:nvPr/>
        </p:nvSpPr>
        <p:spPr>
          <a:xfrm>
            <a:off x="7973568" y="4556760"/>
            <a:ext cx="3468319" cy="292608"/>
          </a:xfrm>
          <a:prstGeom prst="rect">
            <a:avLst/>
          </a:prstGeom>
          <a:noFill/>
          <a:ln/>
        </p:spPr>
        <p:txBody>
          <a:bodyPr wrap="square" lIns="0" tIns="0" rIns="0" bIns="0" rtlCol="0" anchor="t"/>
          <a:lstStyle/>
          <a:p>
            <a:pPr indent="0" marL="0">
              <a:buNone/>
            </a:pPr>
            <a:r>
              <a:rPr lang="en-US" sz="1600" b="1" dirty="0">
                <a:solidFill>
                  <a:srgbClr val="1F55C9"/>
                </a:solidFill>
              </a:rPr>
              <a:t>AI加速器</a:t>
            </a:r>
            <a:pPr indent="0" marL="0">
              <a:buNone/>
            </a:pPr>
            <a:r>
              <a:rPr lang="en-US" sz="1100" dirty="0">
                <a:solidFill>
                  <a:srgbClr val="5A6280"/>
                </a:solidFill>
              </a:rPr>
              <a:t>  AI Accelerator</a:t>
            </a:r>
            <a:endParaRPr lang="en-US" sz="1400" dirty="0"/>
          </a:p>
        </p:txBody>
      </p:sp>
      <p:sp>
        <p:nvSpPr>
          <p:cNvPr id="16" name="Text 13"/>
          <p:cNvSpPr txBox="1"/>
          <p:nvPr/>
        </p:nvSpPr>
        <p:spPr>
          <a:xfrm>
            <a:off x="7973568" y="4867656"/>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专门为AI计算设计的“特长生”。</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08 · 芯片家族</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GPU不只是用来玩游戏的</a:t>
            </a:r>
            <a:endParaRPr lang="en-US" sz="3600" dirty="0"/>
          </a:p>
        </p:txBody>
      </p:sp>
      <p:sp>
        <p:nvSpPr>
          <p:cNvPr id="5" name="事件卡-geforce25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1999年8月31日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英伟达称GeForce 256为“第一颗GPU”</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“第一颗”为公司说法。</a:t>
            </a:r>
            <a:endParaRPr lang="en-US" sz="1200" dirty="0"/>
          </a:p>
        </p:txBody>
      </p:sp>
      <p:sp>
        <p:nvSpPr>
          <p:cNvPr id="13" name="Text 11"/>
          <p:cNvSpPr txBox="1"/>
          <p:nvPr/>
        </p:nvSpPr>
        <p:spPr>
          <a:xfrm>
            <a:off x="731520"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英伟达</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圣克拉拉（加州），美国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一款显卡芯片被它的公司称为“图形处理器（GPU）”。</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GPU概念走向大众。</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cuda"/>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475420" cy="310896"/>
          </a:xfrm>
          <a:prstGeom prst="roundRect">
            <a:avLst>
              <a:gd name="adj" fmla="val 50000"/>
            </a:avLst>
          </a:prstGeom>
          <a:solidFill>
            <a:schemeClr val="accent2"/>
          </a:solidFill>
          <a:ln/>
        </p:spPr>
      </p:sp>
      <p:sp>
        <p:nvSpPr>
          <p:cNvPr id="16" name="Text 14"/>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2006年11月</a:t>
            </a:r>
            <a:endParaRPr lang="en-US" sz="1400" dirty="0"/>
          </a:p>
        </p:txBody>
      </p:sp>
      <p:sp>
        <p:nvSpPr>
          <p:cNvPr id="17" name="Shape 15"/>
          <p:cNvSpPr/>
          <p:nvPr/>
        </p:nvSpPr>
        <p:spPr>
          <a:xfrm>
            <a:off x="6087958" y="1591056"/>
            <a:ext cx="579120" cy="274320"/>
          </a:xfrm>
          <a:prstGeom prst="roundRect">
            <a:avLst>
              <a:gd name="adj" fmla="val 50000"/>
            </a:avLst>
          </a:prstGeom>
          <a:solidFill>
            <a:srgbClr val="EEE8FF"/>
          </a:solidFill>
          <a:ln/>
        </p:spPr>
      </p:sp>
      <p:sp>
        <p:nvSpPr>
          <p:cNvPr id="18" name="Text 16"/>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CUDA让GPU做通用计算</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英伟达</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显卡芯片不只画游戏画面，也能帮科学家做大规模计算了。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GPU走向科学计算和AI。</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tpu"/>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2016年5月19日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谷歌公布TPU AI芯片</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谷歌</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一家公司专门为AI设计了一颗芯片。</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专用AI芯片兴起。</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来源：CNN、英伟达新闻稿、谷歌（访问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08 · 芯片家族</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一颗芯片有多少晶体管？看公司公布</a:t>
            </a:r>
            <a:endParaRPr lang="en-US" sz="3600" dirty="0"/>
          </a:p>
        </p:txBody>
      </p:sp>
      <p:sp>
        <p:nvSpPr>
          <p:cNvPr id="5" name="事件卡-apple-m3"/>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2023年10月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566160" cy="536448"/>
          </a:xfrm>
          <a:prstGeom prst="rect">
            <a:avLst/>
          </a:prstGeom>
          <a:noFill/>
          <a:ln/>
        </p:spPr>
        <p:txBody>
          <a:bodyPr wrap="square" lIns="0" tIns="0" rIns="0" bIns="0" rtlCol="0" anchor="t"/>
          <a:lstStyle/>
          <a:p>
            <a:pPr indent="0" marL="0">
              <a:buNone/>
            </a:pPr>
            <a:r>
              <a:rPr lang="en-US" sz="1600" b="1" dirty="0">
                <a:solidFill>
                  <a:schemeClr val="tx1"/>
                </a:solidFill>
              </a:rPr>
              <a:t>苹果M3系列芯片（公司公布晶体管数）</a:t>
            </a:r>
            <a:endParaRPr lang="en-US" sz="1600" dirty="0"/>
          </a:p>
        </p:txBody>
      </p:sp>
      <p:sp>
        <p:nvSpPr>
          <p:cNvPr id="11" name="Shape 9"/>
          <p:cNvSpPr/>
          <p:nvPr/>
        </p:nvSpPr>
        <p:spPr>
          <a:xfrm>
            <a:off x="731520" y="5779008"/>
            <a:ext cx="3566160" cy="347472"/>
          </a:xfrm>
          <a:prstGeom prst="roundRect">
            <a:avLst>
              <a:gd name="adj" fmla="val 21053"/>
            </a:avLst>
          </a:prstGeom>
          <a:solidFill>
            <a:srgbClr val="FFEDE2"/>
          </a:solidFill>
          <a:ln/>
        </p:spPr>
      </p:sp>
      <p:sp>
        <p:nvSpPr>
          <p:cNvPr id="12" name="Text 10"/>
          <p:cNvSpPr txBox="1"/>
          <p:nvPr/>
        </p:nvSpPr>
        <p:spPr>
          <a:xfrm>
            <a:off x="841248" y="5852160"/>
            <a:ext cx="3346704"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晶体管数为公司公布。</a:t>
            </a:r>
            <a:endParaRPr lang="en-US" sz="1200" dirty="0"/>
          </a:p>
        </p:txBody>
      </p:sp>
      <p:sp>
        <p:nvSpPr>
          <p:cNvPr id="13" name="Text 11"/>
          <p:cNvSpPr txBox="1"/>
          <p:nvPr/>
        </p:nvSpPr>
        <p:spPr>
          <a:xfrm>
            <a:off x="731520" y="2602992"/>
            <a:ext cx="3566160"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苹果</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库比蒂诺（加州），美国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一颗电脑芯片里装了几百亿个晶体管。</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芯片集成度持续提高。</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来源框-f-blackwell"/>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937760" y="1572768"/>
            <a:ext cx="902208" cy="274320"/>
          </a:xfrm>
          <a:prstGeom prst="roundRect">
            <a:avLst>
              <a:gd name="adj" fmla="val 50000"/>
            </a:avLst>
          </a:prstGeom>
          <a:solidFill>
            <a:srgbClr val="E6EEFF"/>
          </a:solidFill>
          <a:ln/>
        </p:spPr>
      </p:sp>
      <p:sp>
        <p:nvSpPr>
          <p:cNvPr id="16" name="Text 14"/>
          <p:cNvSpPr txBox="1"/>
          <p:nvPr/>
        </p:nvSpPr>
        <p:spPr>
          <a:xfrm>
            <a:off x="4937760"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公司数据</a:t>
            </a:r>
            <a:endParaRPr lang="en-US" sz="1200" dirty="0"/>
          </a:p>
        </p:txBody>
      </p:sp>
      <p:sp>
        <p:nvSpPr>
          <p:cNvPr id="17" name="Shape 15"/>
          <p:cNvSpPr/>
          <p:nvPr/>
        </p:nvSpPr>
        <p:spPr>
          <a:xfrm>
            <a:off x="5931408" y="1572768"/>
            <a:ext cx="1351300" cy="274320"/>
          </a:xfrm>
          <a:prstGeom prst="roundRect">
            <a:avLst>
              <a:gd name="adj" fmla="val 50000"/>
            </a:avLst>
          </a:prstGeom>
          <a:solidFill>
            <a:srgbClr val="E6EAF5"/>
          </a:solidFill>
          <a:ln/>
        </p:spPr>
      </p:sp>
      <p:sp>
        <p:nvSpPr>
          <p:cNvPr id="18" name="Text 16"/>
          <p:cNvSpPr txBox="1"/>
          <p:nvPr/>
        </p:nvSpPr>
        <p:spPr>
          <a:xfrm>
            <a:off x="593140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19" name="Text 17"/>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英伟达</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2024年 Blackwell架构页面</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单颗GPU晶体管数：</a:t>
            </a:r>
            <a:pPr indent="0" marL="0">
              <a:spcAft>
                <a:spcPts val="300"/>
              </a:spcAft>
              <a:buNone/>
            </a:pPr>
            <a:r>
              <a:rPr lang="en-US" sz="1700" b="1" dirty="0">
                <a:solidFill>
                  <a:srgbClr val="1B2140"/>
                </a:solidFill>
              </a:rPr>
              <a:t>约2080亿个（两块裸片拼接）</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公司公布。</a:t>
            </a:r>
            <a:endParaRPr lang="en-US" sz="1700" dirty="0"/>
          </a:p>
        </p:txBody>
      </p:sp>
      <p:sp>
        <p:nvSpPr>
          <p:cNvPr id="20" name="来源框-f-m3ultra"/>
          <p:cNvSpPr/>
          <p:nvPr/>
        </p:nvSpPr>
        <p:spPr>
          <a:xfrm>
            <a:off x="4754880" y="3986784"/>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4937760" y="4169664"/>
            <a:ext cx="902208" cy="274320"/>
          </a:xfrm>
          <a:prstGeom prst="roundRect">
            <a:avLst>
              <a:gd name="adj" fmla="val 50000"/>
            </a:avLst>
          </a:prstGeom>
          <a:solidFill>
            <a:srgbClr val="E6EEFF"/>
          </a:solidFill>
          <a:ln/>
        </p:spPr>
      </p:sp>
      <p:sp>
        <p:nvSpPr>
          <p:cNvPr id="22" name="Text 20"/>
          <p:cNvSpPr txBox="1"/>
          <p:nvPr/>
        </p:nvSpPr>
        <p:spPr>
          <a:xfrm>
            <a:off x="4937760" y="4169664"/>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公司数据</a:t>
            </a:r>
            <a:endParaRPr lang="en-US" sz="1200" dirty="0"/>
          </a:p>
        </p:txBody>
      </p:sp>
      <p:sp>
        <p:nvSpPr>
          <p:cNvPr id="23" name="Shape 21"/>
          <p:cNvSpPr/>
          <p:nvPr/>
        </p:nvSpPr>
        <p:spPr>
          <a:xfrm>
            <a:off x="5931408" y="4169664"/>
            <a:ext cx="1351300" cy="274320"/>
          </a:xfrm>
          <a:prstGeom prst="roundRect">
            <a:avLst>
              <a:gd name="adj" fmla="val 50000"/>
            </a:avLst>
          </a:prstGeom>
          <a:solidFill>
            <a:srgbClr val="E6EAF5"/>
          </a:solidFill>
          <a:ln/>
        </p:spPr>
      </p:sp>
      <p:sp>
        <p:nvSpPr>
          <p:cNvPr id="24" name="Text 22"/>
          <p:cNvSpPr txBox="1"/>
          <p:nvPr/>
        </p:nvSpPr>
        <p:spPr>
          <a:xfrm>
            <a:off x="5931408"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25" name="Text 23"/>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苹果</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2025年 M3 Ultra新闻稿</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M3 Ultra晶体管数：</a:t>
            </a:r>
            <a:pPr indent="0" marL="0">
              <a:spcAft>
                <a:spcPts val="300"/>
              </a:spcAft>
              <a:buNone/>
            </a:pPr>
            <a:r>
              <a:rPr lang="en-US" sz="1700" b="1" dirty="0">
                <a:solidFill>
                  <a:srgbClr val="1B2140"/>
                </a:solidFill>
              </a:rPr>
              <a:t>约1840亿个（两块M3 Max拼接）</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公司公布。</a:t>
            </a:r>
            <a:endParaRPr lang="en-US" sz="17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来源：苹果、英伟达（访问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09 · 芯片设计与架构</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芯片是怎样设计出来的？</a:t>
            </a:r>
            <a:endParaRPr lang="en-US" sz="3600" dirty="0"/>
          </a:p>
        </p:txBody>
      </p:sp>
      <p:sp>
        <p:nvSpPr>
          <p:cNvPr id="5" name="Shape 3"/>
          <p:cNvSpPr/>
          <p:nvPr/>
        </p:nvSpPr>
        <p:spPr>
          <a:xfrm>
            <a:off x="548640" y="1928698"/>
            <a:ext cx="6949440" cy="3887572"/>
          </a:xfrm>
          <a:prstGeom prst="roundRect">
            <a:avLst>
              <a:gd name="adj" fmla="val 329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design-flow">    </p:cNvPr>
          <p:cNvPicPr>
            <a:picLocks noChangeAspect="1"/>
          </p:cNvPicPr>
          <p:nvPr/>
        </p:nvPicPr>
        <p:blipFill>
          <a:blip r:embed="rId1"/>
          <a:stretch>
            <a:fillRect/>
          </a:stretch>
        </p:blipFill>
        <p:spPr>
          <a:xfrm>
            <a:off x="640080" y="2020138"/>
            <a:ext cx="6766560" cy="3704692"/>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477012"/>
          </a:xfrm>
          <a:prstGeom prst="rect">
            <a:avLst/>
          </a:prstGeom>
          <a:noFill/>
          <a:ln/>
        </p:spPr>
        <p:txBody>
          <a:bodyPr wrap="square" lIns="0" tIns="0" rIns="0" bIns="0" rtlCol="0" anchor="t"/>
          <a:lstStyle/>
          <a:p>
            <a:pPr indent="0" marL="0">
              <a:buNone/>
            </a:pPr>
            <a:r>
              <a:rPr lang="en-US" sz="1600" b="1" dirty="0">
                <a:solidFill>
                  <a:srgbClr val="1F55C9"/>
                </a:solidFill>
              </a:rPr>
              <a:t>硬件描述语言</a:t>
            </a:r>
            <a:pPr indent="0" marL="0">
              <a:buNone/>
            </a:pPr>
            <a:r>
              <a:rPr lang="en-US" sz="1100" dirty="0">
                <a:solidFill>
                  <a:srgbClr val="5A6280"/>
                </a:solidFill>
              </a:rPr>
              <a:t>  Hardware Description Language</a:t>
            </a:r>
            <a:endParaRPr lang="en-US" sz="1400" dirty="0"/>
          </a:p>
        </p:txBody>
      </p:sp>
      <p:sp>
        <p:nvSpPr>
          <p:cNvPr id="10" name="Text 7"/>
          <p:cNvSpPr txBox="1"/>
          <p:nvPr/>
        </p:nvSpPr>
        <p:spPr>
          <a:xfrm>
            <a:off x="7973568" y="2616708"/>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用文字写出电路的“乐谱”。</a:t>
            </a:r>
            <a:endParaRPr lang="en-US" sz="1400" dirty="0"/>
          </a:p>
        </p:txBody>
      </p:sp>
      <p:sp>
        <p:nvSpPr>
          <p:cNvPr id="11" name="Text 8"/>
          <p:cNvSpPr txBox="1"/>
          <p:nvPr/>
        </p:nvSpPr>
        <p:spPr>
          <a:xfrm>
            <a:off x="7973568" y="2851404"/>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描述数字电路结构和行为的编程语言，如Verilog、VHDL。</a:t>
            </a:r>
            <a:endParaRPr lang="en-US" sz="1400" dirty="0"/>
          </a:p>
        </p:txBody>
      </p:sp>
      <p:sp>
        <p:nvSpPr>
          <p:cNvPr id="12" name="Text 9"/>
          <p:cNvSpPr txBox="1"/>
          <p:nvPr/>
        </p:nvSpPr>
        <p:spPr>
          <a:xfrm>
            <a:off x="7973568" y="3430524"/>
            <a:ext cx="3468319" cy="292608"/>
          </a:xfrm>
          <a:prstGeom prst="rect">
            <a:avLst/>
          </a:prstGeom>
          <a:noFill/>
          <a:ln/>
        </p:spPr>
        <p:txBody>
          <a:bodyPr wrap="square" lIns="0" tIns="0" rIns="0" bIns="0" rtlCol="0" anchor="t"/>
          <a:lstStyle/>
          <a:p>
            <a:pPr indent="0" marL="0">
              <a:buNone/>
            </a:pPr>
            <a:r>
              <a:rPr lang="en-US" sz="1600" b="1" dirty="0">
                <a:solidFill>
                  <a:srgbClr val="1F55C9"/>
                </a:solidFill>
              </a:rPr>
              <a:t>EDA</a:t>
            </a:r>
            <a:pPr indent="0" marL="0">
              <a:buNone/>
            </a:pPr>
            <a:r>
              <a:rPr lang="en-US" sz="1100" dirty="0">
                <a:solidFill>
                  <a:srgbClr val="5A6280"/>
                </a:solidFill>
              </a:rPr>
              <a:t>  Electronic Design Automation</a:t>
            </a:r>
            <a:endParaRPr lang="en-US" sz="1400" dirty="0"/>
          </a:p>
        </p:txBody>
      </p:sp>
      <p:sp>
        <p:nvSpPr>
          <p:cNvPr id="13" name="Text 10"/>
          <p:cNvSpPr txBox="1"/>
          <p:nvPr/>
        </p:nvSpPr>
        <p:spPr>
          <a:xfrm>
            <a:off x="7973568" y="3741420"/>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芯片工程师的“超级绘图软件”。</a:t>
            </a:r>
            <a:endParaRPr lang="en-US" sz="1400" dirty="0"/>
          </a:p>
        </p:txBody>
      </p:sp>
      <p:sp>
        <p:nvSpPr>
          <p:cNvPr id="14" name="Text 11"/>
          <p:cNvSpPr txBox="1"/>
          <p:nvPr/>
        </p:nvSpPr>
        <p:spPr>
          <a:xfrm>
            <a:off x="7973568" y="3976116"/>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电子设计自动化软件，用于芯片的设计、仿真、验证和版图生成。</a:t>
            </a:r>
            <a:endParaRPr lang="en-US" sz="1400" dirty="0"/>
          </a:p>
        </p:txBody>
      </p:sp>
      <p:sp>
        <p:nvSpPr>
          <p:cNvPr id="15" name="Text 12"/>
          <p:cNvSpPr txBox="1"/>
          <p:nvPr/>
        </p:nvSpPr>
        <p:spPr>
          <a:xfrm>
            <a:off x="7973568" y="4555236"/>
            <a:ext cx="3468319" cy="292608"/>
          </a:xfrm>
          <a:prstGeom prst="rect">
            <a:avLst/>
          </a:prstGeom>
          <a:noFill/>
          <a:ln/>
        </p:spPr>
        <p:txBody>
          <a:bodyPr wrap="square" lIns="0" tIns="0" rIns="0" bIns="0" rtlCol="0" anchor="t"/>
          <a:lstStyle/>
          <a:p>
            <a:pPr indent="0" marL="0">
              <a:buNone/>
            </a:pPr>
            <a:r>
              <a:rPr lang="en-US" sz="1600" b="1" dirty="0">
                <a:solidFill>
                  <a:srgbClr val="1F55C9"/>
                </a:solidFill>
              </a:rPr>
              <a:t>指令集架构</a:t>
            </a:r>
            <a:pPr indent="0" marL="0">
              <a:buNone/>
            </a:pPr>
            <a:r>
              <a:rPr lang="en-US" sz="1100" dirty="0">
                <a:solidFill>
                  <a:srgbClr val="5A6280"/>
                </a:solidFill>
              </a:rPr>
              <a:t>  Instruction Set Architecture</a:t>
            </a:r>
            <a:endParaRPr lang="en-US" sz="1400" dirty="0"/>
          </a:p>
        </p:txBody>
      </p:sp>
      <p:sp>
        <p:nvSpPr>
          <p:cNvPr id="16" name="Text 13"/>
          <p:cNvSpPr txBox="1"/>
          <p:nvPr/>
        </p:nvSpPr>
        <p:spPr>
          <a:xfrm>
            <a:off x="7973568" y="4866132"/>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CPU能听懂的“词典”。</a:t>
            </a:r>
            <a:endParaRPr lang="en-US" sz="1400" dirty="0"/>
          </a:p>
        </p:txBody>
      </p:sp>
      <p:sp>
        <p:nvSpPr>
          <p:cNvPr id="17" name="Text 14"/>
          <p:cNvSpPr txBox="1"/>
          <p:nvPr/>
        </p:nvSpPr>
        <p:spPr>
          <a:xfrm>
            <a:off x="7973568" y="5100828"/>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规定处理器能执行哪些指令的规范，如x86、ARM、RISC-V。</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来源：RISC-V国际协会（访问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09 · 芯片设计与架构</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芯片的“词典”：几种处理器架构</a:t>
            </a:r>
            <a:endParaRPr lang="en-US" sz="3600" dirty="0"/>
          </a:p>
        </p:txBody>
      </p:sp>
      <p:sp>
        <p:nvSpPr>
          <p:cNvPr id="5" name="事件卡-arm1"/>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1985年4月26日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第一颗ARM处理器点亮</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史蒂夫·弗伯、索菲·威尔逊</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剑桥，英国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艾康电脑（Acorn）</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英国工程师设计的处理器第一次通电，屏幕上显示“Hello World, I am ARM”。</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省电的处理器架构走向全球。</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手机、平板里的处理器。</a:t>
            </a:r>
            <a:endParaRPr lang="en-US" sz="1600" dirty="0"/>
          </a:p>
        </p:txBody>
      </p:sp>
      <p:sp>
        <p:nvSpPr>
          <p:cNvPr id="12" name="事件卡-riscv"/>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2010年5月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RISC-V开放指令集诞生</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阿萨诺维奇、李允燮、沃特曼</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伯克利（加州），美国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加州大学伯克利分校</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一种人人都能免费使用的芯片“语言”诞生了。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开放架构降低芯片设计门槛。</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越来越多芯片采用RISC-V。</a:t>
            </a:r>
            <a:endParaRPr lang="en-US" sz="1600" dirty="0"/>
          </a:p>
        </p:txBody>
      </p:sp>
      <p:sp>
        <p:nvSpPr>
          <p:cNvPr id="19" name="事件卡-loongson"/>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358570" cy="310896"/>
          </a:xfrm>
          <a:prstGeom prst="roundRect">
            <a:avLst>
              <a:gd name="adj" fmla="val 50000"/>
            </a:avLst>
          </a:prstGeom>
          <a:solidFill>
            <a:schemeClr val="accent2"/>
          </a:solidFill>
          <a:ln/>
        </p:spPr>
      </p:sp>
      <p:sp>
        <p:nvSpPr>
          <p:cNvPr id="21" name="Text 19"/>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2002年8月</a:t>
            </a:r>
            <a:endParaRPr lang="en-US" sz="1400" dirty="0"/>
          </a:p>
        </p:txBody>
      </p:sp>
      <p:sp>
        <p:nvSpPr>
          <p:cNvPr id="22" name="Shape 20"/>
          <p:cNvSpPr/>
          <p:nvPr/>
        </p:nvSpPr>
        <p:spPr>
          <a:xfrm>
            <a:off x="9760687" y="1591056"/>
            <a:ext cx="579120" cy="274320"/>
          </a:xfrm>
          <a:prstGeom prst="roundRect">
            <a:avLst>
              <a:gd name="adj" fmla="val 50000"/>
            </a:avLst>
          </a:prstGeom>
          <a:solidFill>
            <a:srgbClr val="EEE8FF"/>
          </a:solidFill>
          <a:ln/>
        </p:spPr>
      </p:sp>
      <p:sp>
        <p:nvSpPr>
          <p:cNvPr id="23" name="Text 21"/>
          <p:cNvSpPr txBox="1"/>
          <p:nvPr/>
        </p:nvSpPr>
        <p:spPr>
          <a:xfrm>
            <a:off x="976068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龙芯1号CPU启动成功</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胡伟武</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中国科学院计算技术研究所</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中国科学家自主研发的通用处理器第一次成功运行操作系统。</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中国自主CPU研发的起点之一。</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龙芯处理器用于教育和政务等领域。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来源：英国计算机历史中心、RISC-V国际协会、IT之家（访问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10 · 全球芯片产业链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全球芯片产业链：一环扣一环</a:t>
            </a:r>
            <a:endParaRPr lang="en-US" sz="3600" dirty="0"/>
          </a:p>
        </p:txBody>
      </p:sp>
      <p:sp>
        <p:nvSpPr>
          <p:cNvPr id="5" name="Shape 3"/>
          <p:cNvSpPr/>
          <p:nvPr/>
        </p:nvSpPr>
        <p:spPr>
          <a:xfrm>
            <a:off x="548640" y="1948815"/>
            <a:ext cx="6583680" cy="3847338"/>
          </a:xfrm>
          <a:prstGeom prst="roundRect">
            <a:avLst>
              <a:gd name="adj" fmla="val 3327"/>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upply-chain">    </p:cNvPr>
          <p:cNvPicPr>
            <a:picLocks noChangeAspect="1"/>
          </p:cNvPicPr>
          <p:nvPr/>
        </p:nvPicPr>
        <p:blipFill>
          <a:blip r:embed="rId1"/>
          <a:stretch>
            <a:fillRect/>
          </a:stretch>
        </p:blipFill>
        <p:spPr>
          <a:xfrm>
            <a:off x="640080" y="2040255"/>
            <a:ext cx="6400800" cy="366445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晶圆代工</a:t>
            </a:r>
            <a:pPr indent="0" marL="0">
              <a:buNone/>
            </a:pPr>
            <a:r>
              <a:rPr lang="en-US" sz="1100" dirty="0">
                <a:solidFill>
                  <a:srgbClr val="5A6280"/>
                </a:solidFill>
              </a:rPr>
              <a:t>  Foundry</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只帮别人“生产”芯片的工厂。</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专门为其他公司制造芯片、自己不设计销售芯片的制造模式。</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EDA</a:t>
            </a:r>
            <a:pPr indent="0" marL="0">
              <a:buNone/>
            </a:pPr>
            <a:r>
              <a:rPr lang="en-US" sz="1100" dirty="0">
                <a:solidFill>
                  <a:srgbClr val="5A6280"/>
                </a:solidFill>
              </a:rPr>
              <a:t>  Electronic Design Automation</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芯片工程师的“超级绘图软件”。</a:t>
            </a:r>
            <a:endParaRPr lang="en-US" sz="1400" dirty="0"/>
          </a:p>
        </p:txBody>
      </p:sp>
      <p:sp>
        <p:nvSpPr>
          <p:cNvPr id="14" name="Text 11"/>
          <p:cNvSpPr txBox="1"/>
          <p:nvPr/>
        </p:nvSpPr>
        <p:spPr>
          <a:xfrm>
            <a:off x="7607808" y="3791712"/>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电子设计自动化软件，用于芯片的设计、仿真、验证和版图生成。</a:t>
            </a:r>
            <a:endParaRPr lang="en-US" sz="1400" dirty="0"/>
          </a:p>
        </p:txBody>
      </p:sp>
      <p:sp>
        <p:nvSpPr>
          <p:cNvPr id="15" name="Shape 12"/>
          <p:cNvSpPr/>
          <p:nvPr/>
        </p:nvSpPr>
        <p:spPr>
          <a:xfrm>
            <a:off x="7607808" y="4434840"/>
            <a:ext cx="128016" cy="128016"/>
          </a:xfrm>
          <a:prstGeom prst="ellipse">
            <a:avLst/>
          </a:prstGeom>
          <a:solidFill>
            <a:schemeClr val="accent2"/>
          </a:solidFill>
          <a:ln/>
        </p:spPr>
      </p:sp>
      <p:sp>
        <p:nvSpPr>
          <p:cNvPr id="16" name="Text 13"/>
          <p:cNvSpPr txBox="1"/>
          <p:nvPr/>
        </p:nvSpPr>
        <p:spPr>
          <a:xfrm>
            <a:off x="7882128" y="4370832"/>
            <a:ext cx="3559759" cy="234696"/>
          </a:xfrm>
          <a:prstGeom prst="rect">
            <a:avLst/>
          </a:prstGeom>
          <a:noFill/>
          <a:ln/>
        </p:spPr>
        <p:txBody>
          <a:bodyPr wrap="square" lIns="0" tIns="0" rIns="0" bIns="0" rtlCol="0" anchor="t"/>
          <a:lstStyle/>
          <a:p>
            <a:pPr indent="0" marL="0">
              <a:buNone/>
            </a:pPr>
            <a:r>
              <a:rPr lang="en-US" sz="1400" dirty="0">
                <a:solidFill>
                  <a:schemeClr val="tx1"/>
                </a:solidFill>
              </a:rPr>
              <a:t>没有哪一个地方能独自完成所有环节</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来源：SIA与BCG、台积电（访问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10 · 全球芯片产业链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芯片在哪里制造？看清口径</a:t>
            </a:r>
            <a:endParaRPr lang="en-US" sz="3600" dirty="0"/>
          </a:p>
        </p:txBody>
      </p:sp>
      <p:sp>
        <p:nvSpPr>
          <p:cNvPr id="5" name="来源框-f-capacity-2022"/>
          <p:cNvSpPr/>
          <p:nvPr/>
        </p:nvSpPr>
        <p:spPr>
          <a:xfrm>
            <a:off x="548640"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2022</a:t>
            </a:r>
            <a:endParaRPr lang="en-US" sz="1200" dirty="0"/>
          </a:p>
        </p:txBody>
      </p:sp>
      <p:sp>
        <p:nvSpPr>
          <p:cNvPr id="10" name="Text 8"/>
          <p:cNvSpPr txBox="1"/>
          <p:nvPr/>
        </p:nvSpPr>
        <p:spPr>
          <a:xfrm>
            <a:off x="731520" y="1956816"/>
            <a:ext cx="2202104" cy="4169664"/>
          </a:xfrm>
          <a:prstGeom prst="rect">
            <a:avLst/>
          </a:prstGeom>
          <a:noFill/>
          <a:ln/>
        </p:spPr>
        <p:txBody>
          <a:bodyPr wrap="square" lIns="0" tIns="0" rIns="0" bIns="0" rtlCol="0" anchor="t"/>
          <a:lstStyle/>
          <a:p>
            <a:pPr indent="0" marL="0">
              <a:buNone/>
            </a:pPr>
            <a:r>
              <a:rPr lang="en-US" sz="1600" b="1" dirty="0">
                <a:solidFill>
                  <a:srgbClr val="1F55C9"/>
                </a:solidFill>
              </a:rPr>
              <a:t>谁发布的｜</a:t>
            </a:r>
            <a:pPr indent="0" marL="0">
              <a:spcAft>
                <a:spcPts val="300"/>
              </a:spcAft>
              <a:buNone/>
            </a:pPr>
            <a:r>
              <a:rPr lang="en-US" sz="1600" dirty="0">
                <a:solidFill>
                  <a:srgbClr val="1B2140"/>
                </a:solidFill>
              </a:rPr>
              <a:t>SIA与BCG</a:t>
            </a:r>
            <a:endParaRPr lang="en-US" sz="1600" dirty="0"/>
          </a:p>
          <a:p>
            <a:pPr indent="0" marL="0">
              <a:buNone/>
            </a:pPr>
            <a:r>
              <a:rPr lang="en-US" sz="1600" b="1" dirty="0">
                <a:solidFill>
                  <a:srgbClr val="1F55C9"/>
                </a:solidFill>
              </a:rPr>
              <a:t>哪一年发布｜</a:t>
            </a:r>
            <a:pPr indent="0" marL="0">
              <a:spcAft>
                <a:spcPts val="300"/>
              </a:spcAft>
              <a:buNone/>
            </a:pPr>
            <a:r>
              <a:rPr lang="en-US" sz="1600" dirty="0">
                <a:solidFill>
                  <a:srgbClr val="1B2140"/>
                </a:solidFill>
              </a:rPr>
              <a:t>2024年 《半导体供应链正在出现的韧性》</a:t>
            </a:r>
            <a:endParaRPr lang="en-US" sz="1600" dirty="0"/>
          </a:p>
          <a:p>
            <a:pPr indent="0" marL="0">
              <a:buNone/>
            </a:pPr>
            <a:r>
              <a:rPr lang="en-US" sz="1600" b="1" dirty="0">
                <a:solidFill>
                  <a:srgbClr val="1F55C9"/>
                </a:solidFill>
              </a:rPr>
              <a:t>原文口径｜</a:t>
            </a:r>
            <a:pPr indent="0" marL="0">
              <a:buNone/>
            </a:pPr>
            <a:r>
              <a:rPr lang="en-US" sz="1600" dirty="0">
                <a:solidFill>
                  <a:srgbClr val="1B2140"/>
                </a:solidFill>
              </a:rPr>
              <a:t>全球晶圆制造产能地区占比：</a:t>
            </a:r>
            <a:pPr indent="0" marL="0">
              <a:spcAft>
                <a:spcPts val="300"/>
              </a:spcAft>
              <a:buNone/>
            </a:pPr>
            <a:r>
              <a:rPr lang="en-US" sz="1600" b="1" dirty="0">
                <a:solidFill>
                  <a:srgbClr val="1B2140"/>
                </a:solidFill>
              </a:rPr>
              <a:t>中国大陆24%、中国台湾18%、韩国17%、日本17%、美国10%、欧洲8%、其他7%</a:t>
            </a:r>
            <a:endParaRPr lang="en-US" sz="1600" dirty="0"/>
          </a:p>
          <a:p>
            <a:pPr indent="0" marL="0">
              <a:buNone/>
            </a:pPr>
            <a:r>
              <a:rPr lang="en-US" sz="1600" b="1" dirty="0">
                <a:solidFill>
                  <a:srgbClr val="B4501A"/>
                </a:solidFill>
              </a:rPr>
              <a:t>不确定性｜</a:t>
            </a:r>
            <a:pPr indent="0" marL="0">
              <a:spcAft>
                <a:spcPts val="300"/>
              </a:spcAft>
              <a:buNone/>
            </a:pPr>
            <a:r>
              <a:rPr lang="en-US" sz="1600" dirty="0">
                <a:solidFill>
                  <a:srgbClr val="1B2140"/>
                </a:solidFill>
              </a:rPr>
              <a:t>按晶圆片数计，只算较大工厂；美国行业协会委托的报告。</a:t>
            </a:r>
            <a:endParaRPr lang="en-US" sz="1600" dirty="0"/>
          </a:p>
        </p:txBody>
      </p:sp>
      <p:sp>
        <p:nvSpPr>
          <p:cNvPr id="11" name="来源框-f-advanced-2022"/>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3573704" y="1572768"/>
            <a:ext cx="579120" cy="274320"/>
          </a:xfrm>
          <a:prstGeom prst="roundRect">
            <a:avLst>
              <a:gd name="adj" fmla="val 50000"/>
            </a:avLst>
          </a:prstGeom>
          <a:solidFill>
            <a:srgbClr val="E6EEFF"/>
          </a:solidFill>
          <a:ln/>
        </p:spPr>
      </p:sp>
      <p:sp>
        <p:nvSpPr>
          <p:cNvPr id="13" name="Text 11"/>
          <p:cNvSpPr txBox="1"/>
          <p:nvPr/>
        </p:nvSpPr>
        <p:spPr>
          <a:xfrm>
            <a:off x="3573704"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4244264" y="1572768"/>
            <a:ext cx="1351300" cy="274320"/>
          </a:xfrm>
          <a:prstGeom prst="roundRect">
            <a:avLst>
              <a:gd name="adj" fmla="val 50000"/>
            </a:avLst>
          </a:prstGeom>
          <a:solidFill>
            <a:srgbClr val="E6EAF5"/>
          </a:solidFill>
          <a:ln/>
        </p:spPr>
      </p:sp>
      <p:sp>
        <p:nvSpPr>
          <p:cNvPr id="15" name="Text 13"/>
          <p:cNvSpPr txBox="1"/>
          <p:nvPr/>
        </p:nvSpPr>
        <p:spPr>
          <a:xfrm>
            <a:off x="4244264"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2022</a:t>
            </a:r>
            <a:endParaRPr lang="en-US" sz="1200" dirty="0"/>
          </a:p>
        </p:txBody>
      </p:sp>
      <p:sp>
        <p:nvSpPr>
          <p:cNvPr id="16" name="Text 14"/>
          <p:cNvSpPr txBox="1"/>
          <p:nvPr/>
        </p:nvSpPr>
        <p:spPr>
          <a:xfrm>
            <a:off x="3573704"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SIA与BCG</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2024年 《半导体供应链正在出现的韧性》</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10纳米以下先进逻辑产能占比：</a:t>
            </a:r>
            <a:pPr indent="0" marL="0">
              <a:spcAft>
                <a:spcPts val="300"/>
              </a:spcAft>
              <a:buNone/>
            </a:pPr>
            <a:r>
              <a:rPr lang="en-US" sz="1800" b="1" dirty="0">
                <a:solidFill>
                  <a:srgbClr val="1B2140"/>
                </a:solidFill>
              </a:rPr>
              <a:t>中国台湾69%、韩国31%</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美国行业协会委托的报告。</a:t>
            </a:r>
            <a:endParaRPr lang="en-US" sz="1800" dirty="0"/>
          </a:p>
        </p:txBody>
      </p:sp>
      <p:sp>
        <p:nvSpPr>
          <p:cNvPr id="17" name="来源框-f-trade-2019"/>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6415888" y="1572768"/>
            <a:ext cx="579120" cy="274320"/>
          </a:xfrm>
          <a:prstGeom prst="roundRect">
            <a:avLst>
              <a:gd name="adj" fmla="val 50000"/>
            </a:avLst>
          </a:prstGeom>
          <a:solidFill>
            <a:srgbClr val="E6EEFF"/>
          </a:solidFill>
          <a:ln/>
        </p:spPr>
      </p:sp>
      <p:sp>
        <p:nvSpPr>
          <p:cNvPr id="19" name="Text 17"/>
          <p:cNvSpPr txBox="1"/>
          <p:nvPr/>
        </p:nvSpPr>
        <p:spPr>
          <a:xfrm>
            <a:off x="641588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7086448" y="1572768"/>
            <a:ext cx="1351300" cy="274320"/>
          </a:xfrm>
          <a:prstGeom prst="roundRect">
            <a:avLst>
              <a:gd name="adj" fmla="val 50000"/>
            </a:avLst>
          </a:prstGeom>
          <a:solidFill>
            <a:srgbClr val="E6EAF5"/>
          </a:solidFill>
          <a:ln/>
        </p:spPr>
      </p:sp>
      <p:sp>
        <p:nvSpPr>
          <p:cNvPr id="21" name="Text 19"/>
          <p:cNvSpPr txBox="1"/>
          <p:nvPr/>
        </p:nvSpPr>
        <p:spPr>
          <a:xfrm>
            <a:off x="708644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2019</a:t>
            </a:r>
            <a:endParaRPr lang="en-US" sz="1200" dirty="0"/>
          </a:p>
        </p:txBody>
      </p:sp>
      <p:sp>
        <p:nvSpPr>
          <p:cNvPr id="22" name="Text 20"/>
          <p:cNvSpPr txBox="1"/>
          <p:nvPr/>
        </p:nvSpPr>
        <p:spPr>
          <a:xfrm>
            <a:off x="6415888"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SIA与BCG</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2021年 《在不确定时代加强全球半导体供应链》</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半导体贸易地位：</a:t>
            </a:r>
            <a:pPr indent="0" marL="0">
              <a:spcAft>
                <a:spcPts val="300"/>
              </a:spcAft>
              <a:buNone/>
            </a:pPr>
            <a:r>
              <a:rPr lang="en-US" sz="1800" b="1" dirty="0">
                <a:solidFill>
                  <a:srgbClr val="1B2140"/>
                </a:solidFill>
              </a:rPr>
              <a:t>全球贸易额第四大的商品，120多个国家参与进出口</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2019年数据。</a:t>
            </a:r>
            <a:endParaRPr lang="en-US" sz="1800" dirty="0"/>
          </a:p>
        </p:txBody>
      </p:sp>
      <p:sp>
        <p:nvSpPr>
          <p:cNvPr id="23" name="来源框-f-euv-parts"/>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9258071" y="1572768"/>
            <a:ext cx="579120" cy="274320"/>
          </a:xfrm>
          <a:prstGeom prst="roundRect">
            <a:avLst>
              <a:gd name="adj" fmla="val 50000"/>
            </a:avLst>
          </a:prstGeom>
          <a:solidFill>
            <a:srgbClr val="E6EEFF"/>
          </a:solidFill>
          <a:ln/>
        </p:spPr>
      </p:sp>
      <p:sp>
        <p:nvSpPr>
          <p:cNvPr id="25" name="Text 23"/>
          <p:cNvSpPr txBox="1"/>
          <p:nvPr/>
        </p:nvSpPr>
        <p:spPr>
          <a:xfrm>
            <a:off x="9258071"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6" name="Shape 24"/>
          <p:cNvSpPr/>
          <p:nvPr/>
        </p:nvSpPr>
        <p:spPr>
          <a:xfrm>
            <a:off x="9928631" y="1572768"/>
            <a:ext cx="1351300" cy="274320"/>
          </a:xfrm>
          <a:prstGeom prst="roundRect">
            <a:avLst>
              <a:gd name="adj" fmla="val 50000"/>
            </a:avLst>
          </a:prstGeom>
          <a:solidFill>
            <a:srgbClr val="E6EAF5"/>
          </a:solidFill>
          <a:ln/>
        </p:spPr>
      </p:sp>
      <p:sp>
        <p:nvSpPr>
          <p:cNvPr id="27" name="Text 25"/>
          <p:cNvSpPr txBox="1"/>
          <p:nvPr/>
        </p:nvSpPr>
        <p:spPr>
          <a:xfrm>
            <a:off x="9928631"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2021</a:t>
            </a:r>
            <a:endParaRPr lang="en-US" sz="1200" dirty="0"/>
          </a:p>
        </p:txBody>
      </p:sp>
      <p:sp>
        <p:nvSpPr>
          <p:cNvPr id="28" name="Text 26"/>
          <p:cNvSpPr txBox="1"/>
          <p:nvPr/>
        </p:nvSpPr>
        <p:spPr>
          <a:xfrm>
            <a:off x="9258071" y="1956816"/>
            <a:ext cx="2202104" cy="4169664"/>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SIA与BCG</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2021年 《在不确定时代加强全球半导体供应链》</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一台EUV光刻机的零件与供应商：</a:t>
            </a:r>
            <a:pPr indent="0" marL="0">
              <a:spcAft>
                <a:spcPts val="300"/>
              </a:spcAft>
              <a:buNone/>
            </a:pPr>
            <a:r>
              <a:rPr lang="en-US" sz="1700" b="1" dirty="0">
                <a:solidFill>
                  <a:srgbClr val="1B2140"/>
                </a:solidFill>
              </a:rPr>
              <a:t>约10万个零件，来自全球5000多家供应商</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2021年数据，新一代设备更复杂。</a:t>
            </a:r>
            <a:endParaRPr lang="en-US" sz="1700" dirty="0"/>
          </a:p>
        </p:txBody>
      </p:sp>
      <p:sp>
        <p:nvSpPr>
          <p:cNvPr id="29" name="Text 2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来源：SIA与BCG（访问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10 · 全球芯片产业链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芯片市场：美元销售额，预测会修改</a:t>
            </a:r>
            <a:endParaRPr lang="en-US" sz="3600" dirty="0"/>
          </a:p>
        </p:txBody>
      </p:sp>
      <p:sp>
        <p:nvSpPr>
          <p:cNvPr id="5" name="来源框-f-wsts-2025"/>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世界半导体贸易统计组织（WSTS）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2026年春季预测</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2025年全球半导体市场：</a:t>
            </a:r>
            <a:pPr indent="0" marL="0">
              <a:spcAft>
                <a:spcPts val="300"/>
              </a:spcAft>
              <a:buNone/>
            </a:pPr>
            <a:r>
              <a:rPr lang="en-US" sz="1800" b="1" dirty="0">
                <a:solidFill>
                  <a:srgbClr val="1B2140"/>
                </a:solidFill>
              </a:rPr>
              <a:t>约7956亿美元，增长26.2%</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美元销售额；SIA公布的7917亿美元因数据修订略有不同，本书统一用WSTS。</a:t>
            </a:r>
            <a:endParaRPr lang="en-US" sz="1800" dirty="0"/>
          </a:p>
        </p:txBody>
      </p:sp>
      <p:sp>
        <p:nvSpPr>
          <p:cNvPr id="11" name="来源框-f-wsts-2026"/>
          <p:cNvSpPr/>
          <p:nvPr/>
        </p:nvSpPr>
        <p:spPr>
          <a:xfrm>
            <a:off x="4338218"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EE8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2026</a:t>
            </a:r>
            <a:endParaRPr lang="en-US" sz="1200" dirty="0"/>
          </a:p>
        </p:txBody>
      </p:sp>
      <p:sp>
        <p:nvSpPr>
          <p:cNvPr id="16" name="Shape 14"/>
          <p:cNvSpPr/>
          <p:nvPr/>
        </p:nvSpPr>
        <p:spPr>
          <a:xfrm>
            <a:off x="6634399" y="1572768"/>
            <a:ext cx="740664" cy="274320"/>
          </a:xfrm>
          <a:prstGeom prst="roundRect">
            <a:avLst>
              <a:gd name="adj" fmla="val 50000"/>
            </a:avLst>
          </a:prstGeom>
          <a:solidFill>
            <a:srgbClr val="ECE4FF"/>
          </a:solidFill>
          <a:ln/>
        </p:spPr>
      </p:sp>
      <p:sp>
        <p:nvSpPr>
          <p:cNvPr id="17" name="Text 15"/>
          <p:cNvSpPr txBox="1"/>
          <p:nvPr/>
        </p:nvSpPr>
        <p:spPr>
          <a:xfrm>
            <a:off x="6634399"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8" name="Shape 16"/>
          <p:cNvSpPr/>
          <p:nvPr/>
        </p:nvSpPr>
        <p:spPr>
          <a:xfrm>
            <a:off x="4521098" y="1920240"/>
            <a:ext cx="1225296" cy="274320"/>
          </a:xfrm>
          <a:prstGeom prst="roundRect">
            <a:avLst>
              <a:gd name="adj" fmla="val 50000"/>
            </a:avLst>
          </a:prstGeom>
          <a:solidFill>
            <a:srgbClr val="FFEDE2"/>
          </a:solidFill>
          <a:ln/>
        </p:spPr>
      </p:sp>
      <p:sp>
        <p:nvSpPr>
          <p:cNvPr id="19" name="Text 17"/>
          <p:cNvSpPr txBox="1"/>
          <p:nvPr/>
        </p:nvSpPr>
        <p:spPr>
          <a:xfrm>
            <a:off x="4521098"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0" name="Text 18"/>
          <p:cNvSpPr txBox="1"/>
          <p:nvPr/>
        </p:nvSpPr>
        <p:spPr>
          <a:xfrm>
            <a:off x="4521098"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世界半导体贸易统计组织（WSTS）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2026年春季预测</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2026年全球半导体市场：</a:t>
            </a:r>
            <a:pPr indent="0" marL="0">
              <a:spcAft>
                <a:spcPts val="300"/>
              </a:spcAft>
              <a:buNone/>
            </a:pPr>
            <a:r>
              <a:rPr lang="en-US" sz="1800" b="1" dirty="0">
                <a:solidFill>
                  <a:srgbClr val="1B2140"/>
                </a:solidFill>
              </a:rPr>
              <a:t>约15112亿美元，增长89.9%；存储芯片约8039亿美元，增长约249.5%</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预测；增长主要来自AI基础设施和高带宽内存需求。</a:t>
            </a:r>
            <a:endParaRPr lang="en-US" sz="1800" dirty="0"/>
          </a:p>
        </p:txBody>
      </p:sp>
      <p:sp>
        <p:nvSpPr>
          <p:cNvPr id="21" name="来源框-f-wsts-old"/>
          <p:cNvSpPr/>
          <p:nvPr/>
        </p:nvSpPr>
        <p:spPr>
          <a:xfrm>
            <a:off x="8127797"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579120" cy="274320"/>
          </a:xfrm>
          <a:prstGeom prst="roundRect">
            <a:avLst>
              <a:gd name="adj" fmla="val 50000"/>
            </a:avLst>
          </a:prstGeom>
          <a:solidFill>
            <a:srgbClr val="EEE8FF"/>
          </a:solidFill>
          <a:ln/>
        </p:spPr>
      </p:sp>
      <p:sp>
        <p:nvSpPr>
          <p:cNvPr id="23" name="Text 21"/>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24" name="Shape 22"/>
          <p:cNvSpPr/>
          <p:nvPr/>
        </p:nvSpPr>
        <p:spPr>
          <a:xfrm>
            <a:off x="8981237" y="1572768"/>
            <a:ext cx="1351300" cy="274320"/>
          </a:xfrm>
          <a:prstGeom prst="roundRect">
            <a:avLst>
              <a:gd name="adj" fmla="val 50000"/>
            </a:avLst>
          </a:prstGeom>
          <a:solidFill>
            <a:srgbClr val="E6EAF5"/>
          </a:solidFill>
          <a:ln/>
        </p:spPr>
      </p:sp>
      <p:sp>
        <p:nvSpPr>
          <p:cNvPr id="25" name="Text 23"/>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2026</a:t>
            </a:r>
            <a:endParaRPr lang="en-US" sz="1200" dirty="0"/>
          </a:p>
        </p:txBody>
      </p:sp>
      <p:sp>
        <p:nvSpPr>
          <p:cNvPr id="26" name="Shape 24"/>
          <p:cNvSpPr/>
          <p:nvPr/>
        </p:nvSpPr>
        <p:spPr>
          <a:xfrm>
            <a:off x="10423977" y="1572768"/>
            <a:ext cx="740664" cy="274320"/>
          </a:xfrm>
          <a:prstGeom prst="roundRect">
            <a:avLst>
              <a:gd name="adj" fmla="val 50000"/>
            </a:avLst>
          </a:prstGeom>
          <a:solidFill>
            <a:srgbClr val="ECE4FF"/>
          </a:solidFill>
          <a:ln/>
        </p:spPr>
      </p:sp>
      <p:sp>
        <p:nvSpPr>
          <p:cNvPr id="27" name="Text 25"/>
          <p:cNvSpPr txBox="1"/>
          <p:nvPr/>
        </p:nvSpPr>
        <p:spPr>
          <a:xfrm>
            <a:off x="10423977"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8" name="Shape 26"/>
          <p:cNvSpPr/>
          <p:nvPr/>
        </p:nvSpPr>
        <p:spPr>
          <a:xfrm>
            <a:off x="8310677" y="1920240"/>
            <a:ext cx="1225296" cy="274320"/>
          </a:xfrm>
          <a:prstGeom prst="roundRect">
            <a:avLst>
              <a:gd name="adj" fmla="val 50000"/>
            </a:avLst>
          </a:prstGeom>
          <a:solidFill>
            <a:srgbClr val="FFEDE2"/>
          </a:solidFill>
          <a:ln/>
        </p:spPr>
      </p:sp>
      <p:sp>
        <p:nvSpPr>
          <p:cNvPr id="29" name="Text 27"/>
          <p:cNvSpPr txBox="1"/>
          <p:nvPr/>
        </p:nvSpPr>
        <p:spPr>
          <a:xfrm>
            <a:off x="8310677"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30" name="Text 28"/>
          <p:cNvSpPr txBox="1"/>
          <p:nvPr/>
        </p:nvSpPr>
        <p:spPr>
          <a:xfrm>
            <a:off x="8310677"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世界半导体贸易统计组织（WSTS）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2025年秋季预测</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当时对2026年的预测：</a:t>
            </a:r>
            <a:pPr indent="0" marL="0">
              <a:spcAft>
                <a:spcPts val="300"/>
              </a:spcAft>
              <a:buNone/>
            </a:pPr>
            <a:r>
              <a:rPr lang="en-US" sz="1800" b="1" dirty="0">
                <a:solidFill>
                  <a:srgbClr val="1B2140"/>
                </a:solidFill>
              </a:rPr>
              <a:t>约9750亿美元</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半年后上调到约1.51万亿美元——说明预测会被修改。</a:t>
            </a:r>
            <a:endParaRPr lang="en-US" sz="1800" dirty="0"/>
          </a:p>
        </p:txBody>
      </p:sp>
      <p:sp>
        <p:nvSpPr>
          <p:cNvPr id="31" name="Text 2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来源：WSTS（访问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10 · 全球芯片产业链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金额和数量是两回事</a:t>
            </a:r>
            <a:endParaRPr lang="en-US" sz="3600" dirty="0"/>
          </a:p>
        </p:txBody>
      </p:sp>
      <p:sp>
        <p:nvSpPr>
          <p:cNvPr id="5" name="来源框-f-wsts-h1"/>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世界半导体贸易统计组织（WSTS）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2026年二季度统计</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2026年上半年全球半导体市场：</a:t>
            </a:r>
            <a:pPr indent="0" marL="0">
              <a:spcAft>
                <a:spcPts val="300"/>
              </a:spcAft>
              <a:buNone/>
            </a:pPr>
            <a:r>
              <a:rPr lang="en-US" sz="1800" b="1" dirty="0">
                <a:solidFill>
                  <a:srgbClr val="1B2140"/>
                </a:solidFill>
              </a:rPr>
              <a:t>约7020亿美元，同比增长102%；存储增长305%</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代入实际数后测算全年约1.655万亿美元，WSTS声明不是新预测。</a:t>
            </a:r>
            <a:endParaRPr lang="en-US" sz="1800" dirty="0"/>
          </a:p>
        </p:txBody>
      </p:sp>
      <p:sp>
        <p:nvSpPr>
          <p:cNvPr id="11" name="来源框-f-cn-output"/>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6EE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国家统计局</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2025年统计公报</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中国集成电路产量：</a:t>
            </a:r>
            <a:pPr indent="0" marL="0">
              <a:spcAft>
                <a:spcPts val="300"/>
              </a:spcAft>
              <a:buNone/>
            </a:pPr>
            <a:r>
              <a:rPr lang="en-US" sz="1800" b="1" dirty="0">
                <a:solidFill>
                  <a:srgbClr val="1B2140"/>
                </a:solidFill>
              </a:rPr>
              <a:t>4842.8亿块，增长10.9%</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数量口径，不能和美元金额直接比较。</a:t>
            </a:r>
            <a:endParaRPr lang="en-US" sz="1800" dirty="0"/>
          </a:p>
        </p:txBody>
      </p:sp>
      <p:sp>
        <p:nvSpPr>
          <p:cNvPr id="17" name="来源框-f-cn-trad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8310677" y="1572768"/>
            <a:ext cx="579120" cy="274320"/>
          </a:xfrm>
          <a:prstGeom prst="roundRect">
            <a:avLst>
              <a:gd name="adj" fmla="val 50000"/>
            </a:avLst>
          </a:prstGeom>
          <a:solidFill>
            <a:srgbClr val="E6EEFF"/>
          </a:solidFill>
          <a:ln/>
        </p:spPr>
      </p:sp>
      <p:sp>
        <p:nvSpPr>
          <p:cNvPr id="19" name="Text 17"/>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8981237" y="1572768"/>
            <a:ext cx="1351300" cy="274320"/>
          </a:xfrm>
          <a:prstGeom prst="roundRect">
            <a:avLst>
              <a:gd name="adj" fmla="val 50000"/>
            </a:avLst>
          </a:prstGeom>
          <a:solidFill>
            <a:srgbClr val="E6EAF5"/>
          </a:solidFill>
          <a:ln/>
        </p:spPr>
      </p:sp>
      <p:sp>
        <p:nvSpPr>
          <p:cNvPr id="21" name="Text 19"/>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22" name="Text 20"/>
          <p:cNvSpPr txBox="1"/>
          <p:nvPr/>
        </p:nvSpPr>
        <p:spPr>
          <a:xfrm>
            <a:off x="8310677"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国家统计局</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2025年统计公报</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中国集成电路进出口额：</a:t>
            </a:r>
            <a:pPr indent="0" marL="0">
              <a:spcAft>
                <a:spcPts val="300"/>
              </a:spcAft>
              <a:buNone/>
            </a:pPr>
            <a:r>
              <a:rPr lang="en-US" sz="1800" b="1" dirty="0">
                <a:solidFill>
                  <a:srgbClr val="1B2140"/>
                </a:solidFill>
              </a:rPr>
              <a:t>进口30355亿元，出口14442亿元</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进口仍大于出口。</a:t>
            </a:r>
            <a:endParaRPr lang="en-US" sz="18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来源：WSTS、国家统计局（访问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10 · 全球芯片产业链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产业链拼图</a:t>
            </a:r>
            <a:endParaRPr lang="en-US" sz="3600" dirty="0"/>
          </a:p>
        </p:txBody>
      </p:sp>
      <p:sp>
        <p:nvSpPr>
          <p:cNvPr id="5" name="Shape 3"/>
          <p:cNvSpPr/>
          <p:nvPr/>
        </p:nvSpPr>
        <p:spPr>
          <a:xfrm>
            <a:off x="548640" y="1481328"/>
            <a:ext cx="585216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449824" cy="347472"/>
          </a:xfrm>
          <a:prstGeom prst="rect">
            <a:avLst/>
          </a:prstGeom>
          <a:noFill/>
          <a:ln/>
        </p:spPr>
        <p:txBody>
          <a:bodyPr wrap="square" lIns="0" tIns="0" rIns="0" bIns="0" rtlCol="0" anchor="t"/>
          <a:lstStyle/>
          <a:p>
            <a:pPr indent="0" marL="0">
              <a:buNone/>
            </a:pPr>
            <a:r>
              <a:rPr lang="en-US" sz="1700" b="1" dirty="0">
                <a:solidFill>
                  <a:schemeClr val="accent3"/>
                </a:solidFill>
              </a:rPr>
              <a:t>互动⑥ 小组拼一条完整的链</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946904" cy="384048"/>
          </a:xfrm>
          <a:prstGeom prst="rect">
            <a:avLst/>
          </a:prstGeom>
          <a:noFill/>
          <a:ln/>
        </p:spPr>
        <p:txBody>
          <a:bodyPr wrap="square" lIns="0" tIns="0" rIns="0" bIns="0" rtlCol="0" anchor="t"/>
          <a:lstStyle/>
          <a:p>
            <a:pPr indent="0" marL="0">
              <a:buNone/>
            </a:pPr>
            <a:r>
              <a:rPr lang="en-US" sz="1400" dirty="0">
                <a:solidFill>
                  <a:schemeClr val="tx1"/>
                </a:solidFill>
              </a:rPr>
              <a:t>把设计、EDA、设备、材料、制造、封测、终端连成链</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946904" cy="384048"/>
          </a:xfrm>
          <a:prstGeom prst="rect">
            <a:avLst/>
          </a:prstGeom>
          <a:noFill/>
          <a:ln/>
        </p:spPr>
        <p:txBody>
          <a:bodyPr wrap="square" lIns="0" tIns="0" rIns="0" bIns="0" rtlCol="0" anchor="t"/>
          <a:lstStyle/>
          <a:p>
            <a:pPr indent="0" marL="0">
              <a:buNone/>
            </a:pPr>
            <a:r>
              <a:rPr lang="en-US" sz="1400" dirty="0">
                <a:solidFill>
                  <a:schemeClr val="tx1"/>
                </a:solidFill>
              </a:rPr>
              <a:t>抽掉一张卡，讨论会发生什么</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946904" cy="384048"/>
          </a:xfrm>
          <a:prstGeom prst="rect">
            <a:avLst/>
          </a:prstGeom>
          <a:noFill/>
          <a:ln/>
        </p:spPr>
        <p:txBody>
          <a:bodyPr wrap="square" lIns="0" tIns="0" rIns="0" bIns="0" rtlCol="0" anchor="t"/>
          <a:lstStyle/>
          <a:p>
            <a:pPr indent="0" marL="0">
              <a:buNone/>
            </a:pPr>
            <a:r>
              <a:rPr lang="en-US" sz="1400" dirty="0">
                <a:solidFill>
                  <a:schemeClr val="tx1"/>
                </a:solidFill>
              </a:rPr>
              <a:t>总结：为什么各国互相依赖</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B4501A"/>
            </a:solidFill>
            <a:prstDash val="solid"/>
          </a:ln>
        </p:spPr>
      </p:sp>
      <p:pic>
        <p:nvPicPr>
          <p:cNvPr id="17" name="Image 0" descr="安安">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499262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77316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一台EUV光刻机就有5000多家供应商！</a:t>
            </a:r>
            <a:endParaRPr lang="en-US" sz="1400" dirty="0"/>
          </a:p>
        </p:txBody>
      </p:sp>
      <p:sp>
        <p:nvSpPr>
          <p:cNvPr id="21" name="Shape 18"/>
          <p:cNvSpPr/>
          <p:nvPr/>
        </p:nvSpPr>
        <p:spPr>
          <a:xfrm>
            <a:off x="6720840" y="1481328"/>
            <a:ext cx="4922215" cy="905256"/>
          </a:xfrm>
          <a:prstGeom prst="roundRect">
            <a:avLst>
              <a:gd name="adj" fmla="val 12121"/>
            </a:avLst>
          </a:prstGeom>
          <a:solidFill>
            <a:srgbClr val="FFF4CC"/>
          </a:solidFill>
          <a:ln w="15875">
            <a:solidFill>
              <a:srgbClr val="FF8A3D"/>
            </a:solidFill>
            <a:prstDash val="solid"/>
          </a:ln>
        </p:spPr>
      </p:sp>
      <p:sp>
        <p:nvSpPr>
          <p:cNvPr id="22" name="Text 19"/>
          <p:cNvSpPr txBox="1"/>
          <p:nvPr/>
        </p:nvSpPr>
        <p:spPr>
          <a:xfrm>
            <a:off x="6922008" y="1682496"/>
            <a:ext cx="451987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如果“材料”这张卡被抽掉了，后面的环节还能继续吗？</a:t>
            </a:r>
            <a:endParaRPr lang="en-US" sz="1500" dirty="0"/>
          </a:p>
        </p:txBody>
      </p:sp>
      <p:sp>
        <p:nvSpPr>
          <p:cNvPr id="23" name="Shape 20"/>
          <p:cNvSpPr/>
          <p:nvPr/>
        </p:nvSpPr>
        <p:spPr>
          <a:xfrm>
            <a:off x="10180015" y="5934456"/>
            <a:ext cx="1131062" cy="329184"/>
          </a:xfrm>
          <a:prstGeom prst="roundRect">
            <a:avLst>
              <a:gd name="adj" fmla="val 50000"/>
            </a:avLst>
          </a:prstGeom>
          <a:solidFill>
            <a:schemeClr val="tx1"/>
          </a:solidFill>
          <a:ln/>
        </p:spPr>
      </p:sp>
      <p:sp>
        <p:nvSpPr>
          <p:cNvPr id="24" name="Text 21"/>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Text 2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来源：SIA与BCG（访问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11 · 芯片与能源、环境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造芯片要用很多水和电</a:t>
            </a:r>
            <a:endParaRPr lang="en-US" sz="3600" dirty="0"/>
          </a:p>
        </p:txBody>
      </p:sp>
      <p:sp>
        <p:nvSpPr>
          <p:cNvPr id="5" name="事件卡-nobel-2014"/>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2014年10月7日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蓝光LED获诺贝尔物理学奖</a:t>
            </a:r>
            <a:endParaRPr lang="en-US" sz="1600" dirty="0"/>
          </a:p>
        </p:txBody>
      </p:sp>
      <p:sp>
        <p:nvSpPr>
          <p:cNvPr id="11" name="Text 9"/>
          <p:cNvSpPr txBox="1"/>
          <p:nvPr/>
        </p:nvSpPr>
        <p:spPr>
          <a:xfrm>
            <a:off x="731520" y="2334768"/>
            <a:ext cx="3566160"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赤崎勇、天野浩、中村修二</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名古屋等，日本</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三位科学家发明了高效的蓝光LED，有了它才能做出白光LED灯。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节能照明的革命。</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来源框-f-tsmc-water"/>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937760" y="1572768"/>
            <a:ext cx="579120" cy="274320"/>
          </a:xfrm>
          <a:prstGeom prst="roundRect">
            <a:avLst>
              <a:gd name="adj" fmla="val 50000"/>
            </a:avLst>
          </a:prstGeom>
          <a:solidFill>
            <a:srgbClr val="E6EEFF"/>
          </a:solidFill>
          <a:ln/>
        </p:spPr>
      </p:sp>
      <p:sp>
        <p:nvSpPr>
          <p:cNvPr id="14" name="Text 12"/>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5" name="Shape 13"/>
          <p:cNvSpPr/>
          <p:nvPr/>
        </p:nvSpPr>
        <p:spPr>
          <a:xfrm>
            <a:off x="5608320" y="1572768"/>
            <a:ext cx="1351300" cy="274320"/>
          </a:xfrm>
          <a:prstGeom prst="roundRect">
            <a:avLst>
              <a:gd name="adj" fmla="val 50000"/>
            </a:avLst>
          </a:prstGeom>
          <a:solidFill>
            <a:srgbClr val="E6EAF5"/>
          </a:solidFill>
          <a:ln/>
        </p:spPr>
      </p:sp>
      <p:sp>
        <p:nvSpPr>
          <p:cNvPr id="16" name="Text 14"/>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17" name="Text 15"/>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台积电</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2025年 2024年年报</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台积电年用水量：</a:t>
            </a:r>
            <a:pPr indent="0" marL="0">
              <a:spcAft>
                <a:spcPts val="300"/>
              </a:spcAft>
              <a:buNone/>
            </a:pPr>
            <a:r>
              <a:rPr lang="en-US" sz="1700" b="1" dirty="0">
                <a:solidFill>
                  <a:srgbClr val="1B2140"/>
                </a:solidFill>
              </a:rPr>
              <a:t>约1.29亿立方米（约每天35万吨）</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单位用水量2024年上升14.3%。</a:t>
            </a:r>
            <a:endParaRPr lang="en-US" sz="1700" dirty="0"/>
          </a:p>
        </p:txBody>
      </p:sp>
      <p:sp>
        <p:nvSpPr>
          <p:cNvPr id="18" name="来源框-f-tsmc-re"/>
          <p:cNvSpPr/>
          <p:nvPr/>
        </p:nvSpPr>
        <p:spPr>
          <a:xfrm>
            <a:off x="4754880" y="3986784"/>
            <a:ext cx="6888175" cy="2322576"/>
          </a:xfrm>
          <a:prstGeom prst="roundRect">
            <a:avLst>
              <a:gd name="adj" fmla="val 4724"/>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9" name="Shape 17"/>
          <p:cNvSpPr/>
          <p:nvPr/>
        </p:nvSpPr>
        <p:spPr>
          <a:xfrm>
            <a:off x="4937760" y="4169664"/>
            <a:ext cx="579120" cy="274320"/>
          </a:xfrm>
          <a:prstGeom prst="roundRect">
            <a:avLst>
              <a:gd name="adj" fmla="val 50000"/>
            </a:avLst>
          </a:prstGeom>
          <a:solidFill>
            <a:srgbClr val="EEE8FF"/>
          </a:solidFill>
          <a:ln/>
        </p:spPr>
      </p:sp>
      <p:sp>
        <p:nvSpPr>
          <p:cNvPr id="20" name="Text 18"/>
          <p:cNvSpPr txBox="1"/>
          <p:nvPr/>
        </p:nvSpPr>
        <p:spPr>
          <a:xfrm>
            <a:off x="4937760" y="416966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计划</a:t>
            </a:r>
            <a:endParaRPr lang="en-US" sz="1200" dirty="0"/>
          </a:p>
        </p:txBody>
      </p:sp>
      <p:sp>
        <p:nvSpPr>
          <p:cNvPr id="21" name="Shape 19"/>
          <p:cNvSpPr/>
          <p:nvPr/>
        </p:nvSpPr>
        <p:spPr>
          <a:xfrm>
            <a:off x="5608320" y="4169664"/>
            <a:ext cx="1351300" cy="274320"/>
          </a:xfrm>
          <a:prstGeom prst="roundRect">
            <a:avLst>
              <a:gd name="adj" fmla="val 50000"/>
            </a:avLst>
          </a:prstGeom>
          <a:solidFill>
            <a:srgbClr val="E6EAF5"/>
          </a:solidFill>
          <a:ln/>
        </p:spPr>
      </p:sp>
      <p:sp>
        <p:nvSpPr>
          <p:cNvPr id="22" name="Text 20"/>
          <p:cNvSpPr txBox="1"/>
          <p:nvPr/>
        </p:nvSpPr>
        <p:spPr>
          <a:xfrm>
            <a:off x="5608320"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23" name="Shape 21"/>
          <p:cNvSpPr/>
          <p:nvPr/>
        </p:nvSpPr>
        <p:spPr>
          <a:xfrm>
            <a:off x="7051060" y="4169664"/>
            <a:ext cx="740664" cy="274320"/>
          </a:xfrm>
          <a:prstGeom prst="roundRect">
            <a:avLst>
              <a:gd name="adj" fmla="val 50000"/>
            </a:avLst>
          </a:prstGeom>
          <a:solidFill>
            <a:srgbClr val="ECE4FF"/>
          </a:solidFill>
          <a:ln/>
        </p:spPr>
      </p:sp>
      <p:sp>
        <p:nvSpPr>
          <p:cNvPr id="24" name="Text 22"/>
          <p:cNvSpPr txBox="1"/>
          <p:nvPr/>
        </p:nvSpPr>
        <p:spPr>
          <a:xfrm>
            <a:off x="7051060" y="4169664"/>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5" name="Shape 23"/>
          <p:cNvSpPr/>
          <p:nvPr/>
        </p:nvSpPr>
        <p:spPr>
          <a:xfrm>
            <a:off x="7883164" y="4169664"/>
            <a:ext cx="1225296" cy="274320"/>
          </a:xfrm>
          <a:prstGeom prst="roundRect">
            <a:avLst>
              <a:gd name="adj" fmla="val 50000"/>
            </a:avLst>
          </a:prstGeom>
          <a:solidFill>
            <a:srgbClr val="FFEDE2"/>
          </a:solidFill>
          <a:ln/>
        </p:spPr>
      </p:sp>
      <p:sp>
        <p:nvSpPr>
          <p:cNvPr id="26" name="Text 24"/>
          <p:cNvSpPr txBox="1"/>
          <p:nvPr/>
        </p:nvSpPr>
        <p:spPr>
          <a:xfrm>
            <a:off x="7883164" y="4169664"/>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计划可能调整</a:t>
            </a:r>
            <a:endParaRPr lang="en-US" sz="1200" dirty="0"/>
          </a:p>
        </p:txBody>
      </p:sp>
      <p:sp>
        <p:nvSpPr>
          <p:cNvPr id="27" name="Text 25"/>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谁计划的｜</a:t>
            </a:r>
            <a:pPr indent="0" marL="0">
              <a:spcAft>
                <a:spcPts val="300"/>
              </a:spcAft>
              <a:buNone/>
            </a:pPr>
            <a:r>
              <a:rPr lang="en-US" sz="1700" dirty="0">
                <a:solidFill>
                  <a:srgbClr val="1B2140"/>
                </a:solidFill>
              </a:rPr>
              <a:t>台积电</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2025年 2024年年报</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可再生能源用电比例目标：</a:t>
            </a:r>
            <a:pPr indent="0" marL="0">
              <a:spcAft>
                <a:spcPts val="300"/>
              </a:spcAft>
              <a:buNone/>
            </a:pPr>
            <a:r>
              <a:rPr lang="en-US" sz="1700" b="1" dirty="0">
                <a:solidFill>
                  <a:srgbClr val="1B2140"/>
                </a:solidFill>
              </a:rPr>
              <a:t>2030年60%，2040年100%</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公司计划。</a:t>
            </a:r>
            <a:endParaRPr lang="en-US" sz="17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来源：诺贝尔奖官网、台积电年报（访问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11 · 芯片与能源、环境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让芯片更绿色：我们能做什么</a:t>
            </a:r>
            <a:endParaRPr lang="en-US" sz="3600" dirty="0"/>
          </a:p>
        </p:txBody>
      </p:sp>
      <p:sp>
        <p:nvSpPr>
          <p:cNvPr id="5" name="Shape 3"/>
          <p:cNvSpPr/>
          <p:nvPr/>
        </p:nvSpPr>
        <p:spPr>
          <a:xfrm>
            <a:off x="548640" y="1481328"/>
            <a:ext cx="2602154" cy="3959352"/>
          </a:xfrm>
          <a:prstGeom prst="roundRect">
            <a:avLst>
              <a:gd name="adj" fmla="val 421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13232" y="1645920"/>
            <a:ext cx="2272970" cy="310896"/>
          </a:xfrm>
          <a:prstGeom prst="rect">
            <a:avLst/>
          </a:prstGeom>
          <a:noFill/>
          <a:ln/>
        </p:spPr>
        <p:txBody>
          <a:bodyPr wrap="square" lIns="0" tIns="0" rIns="0" bIns="0" rtlCol="0" anchor="t"/>
          <a:lstStyle/>
          <a:p>
            <a:pPr indent="0" marL="0">
              <a:buNone/>
            </a:pPr>
            <a:r>
              <a:rPr lang="en-US" sz="1500" b="1" dirty="0">
                <a:solidFill>
                  <a:srgbClr val="1F55C9"/>
                </a:solidFill>
              </a:rPr>
              <a:t>工厂节水</a:t>
            </a:r>
            <a:endParaRPr lang="en-US" sz="1500" dirty="0"/>
          </a:p>
        </p:txBody>
      </p:sp>
      <p:sp>
        <p:nvSpPr>
          <p:cNvPr id="7" name="Text 5"/>
          <p:cNvSpPr txBox="1"/>
          <p:nvPr/>
        </p:nvSpPr>
        <p:spPr>
          <a:xfrm>
            <a:off x="713232" y="1993392"/>
            <a:ext cx="2272970" cy="3282696"/>
          </a:xfrm>
          <a:prstGeom prst="rect">
            <a:avLst/>
          </a:prstGeom>
          <a:noFill/>
          <a:ln/>
        </p:spPr>
        <p:txBody>
          <a:bodyPr wrap="square" lIns="0" tIns="0" rIns="0" bIns="0" rtlCol="0" anchor="t"/>
          <a:lstStyle/>
          <a:p>
            <a:pPr indent="0" marL="0">
              <a:buNone/>
            </a:pPr>
            <a:r>
              <a:rPr lang="en-US" sz="1700" dirty="0">
                <a:solidFill>
                  <a:schemeClr val="tx1"/>
                </a:solidFill>
              </a:rPr>
              <a:t>回收再利用超纯水和化学品</a:t>
            </a:r>
            <a:endParaRPr lang="en-US" sz="1700" dirty="0"/>
          </a:p>
        </p:txBody>
      </p:sp>
      <p:sp>
        <p:nvSpPr>
          <p:cNvPr id="8" name="Shape 6"/>
          <p:cNvSpPr/>
          <p:nvPr/>
        </p:nvSpPr>
        <p:spPr>
          <a:xfrm>
            <a:off x="3379394" y="1481328"/>
            <a:ext cx="2602154" cy="3959352"/>
          </a:xfrm>
          <a:prstGeom prst="roundRect">
            <a:avLst>
              <a:gd name="adj" fmla="val 421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9" name="Text 7"/>
          <p:cNvSpPr txBox="1"/>
          <p:nvPr/>
        </p:nvSpPr>
        <p:spPr>
          <a:xfrm>
            <a:off x="3543986" y="1645920"/>
            <a:ext cx="2272970" cy="310896"/>
          </a:xfrm>
          <a:prstGeom prst="rect">
            <a:avLst/>
          </a:prstGeom>
          <a:noFill/>
          <a:ln/>
        </p:spPr>
        <p:txBody>
          <a:bodyPr wrap="square" lIns="0" tIns="0" rIns="0" bIns="0" rtlCol="0" anchor="t"/>
          <a:lstStyle/>
          <a:p>
            <a:pPr indent="0" marL="0">
              <a:buNone/>
            </a:pPr>
            <a:r>
              <a:rPr lang="en-US" sz="1500" b="1" dirty="0">
                <a:solidFill>
                  <a:srgbClr val="5A2FD3"/>
                </a:solidFill>
              </a:rPr>
              <a:t>更多绿电</a:t>
            </a:r>
            <a:endParaRPr lang="en-US" sz="1500" dirty="0"/>
          </a:p>
        </p:txBody>
      </p:sp>
      <p:sp>
        <p:nvSpPr>
          <p:cNvPr id="10" name="Text 8"/>
          <p:cNvSpPr txBox="1"/>
          <p:nvPr/>
        </p:nvSpPr>
        <p:spPr>
          <a:xfrm>
            <a:off x="3543986" y="1993392"/>
            <a:ext cx="2272970" cy="3282696"/>
          </a:xfrm>
          <a:prstGeom prst="rect">
            <a:avLst/>
          </a:prstGeom>
          <a:noFill/>
          <a:ln/>
        </p:spPr>
        <p:txBody>
          <a:bodyPr wrap="square" lIns="0" tIns="0" rIns="0" bIns="0" rtlCol="0" anchor="t"/>
          <a:lstStyle/>
          <a:p>
            <a:pPr indent="0" marL="0">
              <a:buNone/>
            </a:pPr>
            <a:r>
              <a:rPr lang="en-US" sz="1700" dirty="0">
                <a:solidFill>
                  <a:schemeClr val="tx1"/>
                </a:solidFill>
              </a:rPr>
              <a:t>台积电计划2030年60%用可再生能源</a:t>
            </a:r>
            <a:endParaRPr lang="en-US" sz="1700" dirty="0"/>
          </a:p>
        </p:txBody>
      </p:sp>
      <p:sp>
        <p:nvSpPr>
          <p:cNvPr id="11" name="Shape 9"/>
          <p:cNvSpPr/>
          <p:nvPr/>
        </p:nvSpPr>
        <p:spPr>
          <a:xfrm>
            <a:off x="6210148" y="1481328"/>
            <a:ext cx="2602154" cy="3959352"/>
          </a:xfrm>
          <a:prstGeom prst="roundRect">
            <a:avLst>
              <a:gd name="adj" fmla="val 421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Text 10"/>
          <p:cNvSpPr txBox="1"/>
          <p:nvPr/>
        </p:nvSpPr>
        <p:spPr>
          <a:xfrm>
            <a:off x="6374740" y="1645920"/>
            <a:ext cx="2272970" cy="310896"/>
          </a:xfrm>
          <a:prstGeom prst="rect">
            <a:avLst/>
          </a:prstGeom>
          <a:noFill/>
          <a:ln/>
        </p:spPr>
        <p:txBody>
          <a:bodyPr wrap="square" lIns="0" tIns="0" rIns="0" bIns="0" rtlCol="0" anchor="t"/>
          <a:lstStyle/>
          <a:p>
            <a:pPr indent="0" marL="0">
              <a:buNone/>
            </a:pPr>
            <a:r>
              <a:rPr lang="en-US" sz="1500" b="1" dirty="0">
                <a:solidFill>
                  <a:srgbClr val="B4501A"/>
                </a:solidFill>
              </a:rPr>
              <a:t>节能芯片</a:t>
            </a:r>
            <a:endParaRPr lang="en-US" sz="1500" dirty="0"/>
          </a:p>
        </p:txBody>
      </p:sp>
      <p:sp>
        <p:nvSpPr>
          <p:cNvPr id="13" name="Text 11"/>
          <p:cNvSpPr txBox="1"/>
          <p:nvPr/>
        </p:nvSpPr>
        <p:spPr>
          <a:xfrm>
            <a:off x="6374740" y="1993392"/>
            <a:ext cx="2272970" cy="3282696"/>
          </a:xfrm>
          <a:prstGeom prst="rect">
            <a:avLst/>
          </a:prstGeom>
          <a:noFill/>
          <a:ln/>
        </p:spPr>
        <p:txBody>
          <a:bodyPr wrap="square" lIns="0" tIns="0" rIns="0" bIns="0" rtlCol="0" anchor="t"/>
          <a:lstStyle/>
          <a:p>
            <a:pPr indent="0" marL="0">
              <a:buNone/>
            </a:pPr>
            <a:r>
              <a:rPr lang="en-US" sz="1700" dirty="0">
                <a:solidFill>
                  <a:schemeClr val="tx1"/>
                </a:solidFill>
              </a:rPr>
              <a:t>CMOS、类脑芯片等都在追求更省电</a:t>
            </a:r>
            <a:endParaRPr lang="en-US" sz="1700" dirty="0"/>
          </a:p>
        </p:txBody>
      </p:sp>
      <p:sp>
        <p:nvSpPr>
          <p:cNvPr id="14" name="Shape 12"/>
          <p:cNvSpPr/>
          <p:nvPr/>
        </p:nvSpPr>
        <p:spPr>
          <a:xfrm>
            <a:off x="9040901" y="1481328"/>
            <a:ext cx="2602154" cy="3959352"/>
          </a:xfrm>
          <a:prstGeom prst="roundRect">
            <a:avLst>
              <a:gd name="adj" fmla="val 421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9205493" y="1645920"/>
            <a:ext cx="2272970" cy="310896"/>
          </a:xfrm>
          <a:prstGeom prst="rect">
            <a:avLst/>
          </a:prstGeom>
          <a:noFill/>
          <a:ln/>
        </p:spPr>
        <p:txBody>
          <a:bodyPr wrap="square" lIns="0" tIns="0" rIns="0" bIns="0" rtlCol="0" anchor="t"/>
          <a:lstStyle/>
          <a:p>
            <a:pPr indent="0" marL="0">
              <a:buNone/>
            </a:pPr>
            <a:r>
              <a:rPr lang="en-US" sz="1500" b="1" dirty="0">
                <a:solidFill>
                  <a:srgbClr val="16855E"/>
                </a:solidFill>
              </a:rPr>
              <a:t>电子回收</a:t>
            </a:r>
            <a:endParaRPr lang="en-US" sz="1500" dirty="0"/>
          </a:p>
        </p:txBody>
      </p:sp>
      <p:sp>
        <p:nvSpPr>
          <p:cNvPr id="16" name="Text 14"/>
          <p:cNvSpPr txBox="1"/>
          <p:nvPr/>
        </p:nvSpPr>
        <p:spPr>
          <a:xfrm>
            <a:off x="9205493" y="1993392"/>
            <a:ext cx="2272970" cy="3282696"/>
          </a:xfrm>
          <a:prstGeom prst="rect">
            <a:avLst/>
          </a:prstGeom>
          <a:noFill/>
          <a:ln/>
        </p:spPr>
        <p:txBody>
          <a:bodyPr wrap="square" lIns="0" tIns="0" rIns="0" bIns="0" rtlCol="0" anchor="t"/>
          <a:lstStyle/>
          <a:p>
            <a:pPr indent="0" marL="0">
              <a:buNone/>
            </a:pPr>
            <a:r>
              <a:rPr lang="en-US" sz="1700" dirty="0">
                <a:solidFill>
                  <a:schemeClr val="tx1"/>
                </a:solidFill>
              </a:rPr>
              <a:t>旧手机、旧电脑交给正规回收点</a:t>
            </a:r>
            <a:endParaRPr lang="en-US" sz="1700" dirty="0"/>
          </a:p>
        </p:txBody>
      </p:sp>
      <p:sp>
        <p:nvSpPr>
          <p:cNvPr id="17" name="Shape 15"/>
          <p:cNvSpPr/>
          <p:nvPr/>
        </p:nvSpPr>
        <p:spPr>
          <a:xfrm>
            <a:off x="548640" y="5623560"/>
            <a:ext cx="11094415" cy="640080"/>
          </a:xfrm>
          <a:prstGeom prst="roundRect">
            <a:avLst>
              <a:gd name="adj" fmla="val 17143"/>
            </a:avLst>
          </a:prstGeom>
          <a:solidFill>
            <a:srgbClr val="E6EEFF"/>
          </a:solidFill>
          <a:ln/>
        </p:spPr>
      </p:sp>
      <p:sp>
        <p:nvSpPr>
          <p:cNvPr id="18" name="Text 16"/>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芯片让很多设备更省电，但制造芯片本身也消耗大量水和电——两方面都要看到。</a:t>
            </a:r>
            <a:endParaRPr lang="en-US" sz="1400" dirty="0"/>
          </a:p>
        </p:txBody>
      </p:sp>
      <p:sp>
        <p:nvSpPr>
          <p:cNvPr id="19" name="Text 1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来源：台积电年报、计算机历史博物馆、莫达博客（访问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283062"/>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各国芯片政策</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世界芯片地图：各地都在加强芯片产业</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为什么很多国家都重视芯片？</a:t>
            </a:r>
            <a:endParaRPr lang="en-US" sz="1600" dirty="0"/>
          </a:p>
        </p:txBody>
      </p:sp>
      <p:sp>
        <p:nvSpPr>
          <p:cNvPr id="6" name="Shape 4"/>
          <p:cNvSpPr/>
          <p:nvPr/>
        </p:nvSpPr>
        <p:spPr>
          <a:xfrm>
            <a:off x="548640" y="1783080"/>
            <a:ext cx="5136978"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世界芯片地图（示意）">    </p:cNvPr>
          <p:cNvPicPr>
            <a:picLocks noChangeAspect="1"/>
          </p:cNvPicPr>
          <p:nvPr/>
        </p:nvPicPr>
        <p:blipFill>
          <a:blip r:embed="rId1"/>
          <a:stretch>
            <a:fillRect/>
          </a:stretch>
        </p:blipFill>
        <p:spPr>
          <a:xfrm>
            <a:off x="640080" y="1874520"/>
            <a:ext cx="4954098" cy="4297680"/>
          </a:xfrm>
          <a:prstGeom prst="rect">
            <a:avLst/>
          </a:prstGeom>
        </p:spPr>
      </p:pic>
      <p:sp>
        <p:nvSpPr>
          <p:cNvPr id="8" name="Text 5"/>
          <p:cNvSpPr txBox="1"/>
          <p:nvPr/>
        </p:nvSpPr>
        <p:spPr>
          <a:xfrm>
            <a:off x="6005658" y="1691640"/>
            <a:ext cx="5637397" cy="685800"/>
          </a:xfrm>
          <a:prstGeom prst="rect">
            <a:avLst/>
          </a:prstGeom>
          <a:noFill/>
          <a:ln/>
        </p:spPr>
        <p:txBody>
          <a:bodyPr wrap="square" lIns="0" tIns="0" rIns="0" bIns="0" rtlCol="0" anchor="ctr"/>
          <a:lstStyle/>
          <a:p>
            <a:pPr indent="0" marL="0">
              <a:buNone/>
            </a:pPr>
            <a:r>
              <a:rPr lang="en-US" sz="3000" b="1" dirty="0">
                <a:solidFill>
                  <a:srgbClr val="FFC83D"/>
                </a:solidFill>
              </a:rPr>
              <a:t>2022—2026</a:t>
            </a:r>
            <a:pPr indent="0" marL="0">
              <a:buNone/>
            </a:pPr>
            <a:r>
              <a:rPr lang="en-US" sz="1800" dirty="0">
                <a:solidFill>
                  <a:srgbClr val="FFFFFF"/>
                </a:solidFill>
              </a:rPr>
              <a:t>  各地支持芯片产业的法律与基金</a:t>
            </a:r>
            <a:endParaRPr lang="en-US" sz="1400" dirty="0"/>
          </a:p>
        </p:txBody>
      </p:sp>
      <p:sp>
        <p:nvSpPr>
          <p:cNvPr id="9" name="Shape 6"/>
          <p:cNvSpPr/>
          <p:nvPr/>
        </p:nvSpPr>
        <p:spPr>
          <a:xfrm>
            <a:off x="6005658" y="2514600"/>
            <a:ext cx="5637397"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170250" y="2642616"/>
            <a:ext cx="606044" cy="292608"/>
          </a:xfrm>
          <a:prstGeom prst="roundRect">
            <a:avLst>
              <a:gd name="adj" fmla="val 50000"/>
            </a:avLst>
          </a:prstGeom>
          <a:solidFill>
            <a:schemeClr val="accent2"/>
          </a:solidFill>
          <a:ln/>
        </p:spPr>
      </p:sp>
      <p:sp>
        <p:nvSpPr>
          <p:cNvPr id="11" name="Text 8"/>
          <p:cNvSpPr txBox="1"/>
          <p:nvPr/>
        </p:nvSpPr>
        <p:spPr>
          <a:xfrm>
            <a:off x="6170250" y="2642616"/>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美国</a:t>
            </a:r>
            <a:endParaRPr lang="en-US" sz="1300" dirty="0"/>
          </a:p>
        </p:txBody>
      </p:sp>
      <p:sp>
        <p:nvSpPr>
          <p:cNvPr id="12" name="Shape 9"/>
          <p:cNvSpPr/>
          <p:nvPr/>
        </p:nvSpPr>
        <p:spPr>
          <a:xfrm>
            <a:off x="6867734" y="2651760"/>
            <a:ext cx="656661" cy="274320"/>
          </a:xfrm>
          <a:prstGeom prst="roundRect">
            <a:avLst>
              <a:gd name="adj" fmla="val 50000"/>
            </a:avLst>
          </a:prstGeom>
          <a:solidFill>
            <a:srgbClr val="EEE8FF"/>
          </a:solidFill>
          <a:ln/>
        </p:spPr>
      </p:sp>
      <p:sp>
        <p:nvSpPr>
          <p:cNvPr id="13" name="Text 10"/>
          <p:cNvSpPr txBox="1"/>
          <p:nvPr/>
        </p:nvSpPr>
        <p:spPr>
          <a:xfrm>
            <a:off x="6867734" y="2651760"/>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2022</a:t>
            </a:r>
            <a:endParaRPr lang="en-US" sz="1200" dirty="0"/>
          </a:p>
        </p:txBody>
      </p:sp>
      <p:sp>
        <p:nvSpPr>
          <p:cNvPr id="14" name="Shape 11"/>
          <p:cNvSpPr/>
          <p:nvPr/>
        </p:nvSpPr>
        <p:spPr>
          <a:xfrm>
            <a:off x="7615835" y="2651760"/>
            <a:ext cx="902208" cy="274320"/>
          </a:xfrm>
          <a:prstGeom prst="roundRect">
            <a:avLst>
              <a:gd name="adj" fmla="val 50000"/>
            </a:avLst>
          </a:prstGeom>
          <a:solidFill>
            <a:srgbClr val="DCF3E8"/>
          </a:solidFill>
          <a:ln/>
        </p:spPr>
      </p:sp>
      <p:sp>
        <p:nvSpPr>
          <p:cNvPr id="15" name="Text 12"/>
          <p:cNvSpPr txBox="1"/>
          <p:nvPr/>
        </p:nvSpPr>
        <p:spPr>
          <a:xfrm>
            <a:off x="7615835" y="2651760"/>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6" name="Text 13"/>
          <p:cNvSpPr txBox="1"/>
          <p:nvPr/>
        </p:nvSpPr>
        <p:spPr>
          <a:xfrm>
            <a:off x="6170250" y="3008376"/>
            <a:ext cx="5308213" cy="265176"/>
          </a:xfrm>
          <a:prstGeom prst="rect">
            <a:avLst/>
          </a:prstGeom>
          <a:noFill/>
          <a:ln/>
        </p:spPr>
        <p:txBody>
          <a:bodyPr wrap="square" lIns="0" tIns="0" rIns="0" bIns="0" rtlCol="0" anchor="t"/>
          <a:lstStyle/>
          <a:p>
            <a:pPr indent="0" marL="0">
              <a:buNone/>
            </a:pPr>
            <a:r>
              <a:rPr lang="en-US" sz="1500" dirty="0">
                <a:solidFill>
                  <a:schemeClr val="bg1"/>
                </a:solidFill>
              </a:rPr>
              <a:t>《芯片与科学法案》签署</a:t>
            </a:r>
            <a:endParaRPr lang="en-US" sz="1500" dirty="0"/>
          </a:p>
        </p:txBody>
      </p:sp>
      <p:sp>
        <p:nvSpPr>
          <p:cNvPr id="17" name="Shape 14"/>
          <p:cNvSpPr/>
          <p:nvPr/>
        </p:nvSpPr>
        <p:spPr>
          <a:xfrm>
            <a:off x="6005658" y="3493008"/>
            <a:ext cx="5637397" cy="813816"/>
          </a:xfrm>
          <a:prstGeom prst="roundRect">
            <a:avLst>
              <a:gd name="adj" fmla="val 13483"/>
            </a:avLst>
          </a:prstGeom>
          <a:solidFill>
            <a:srgbClr val="283062"/>
          </a:solidFill>
          <a:ln w="9525">
            <a:solidFill>
              <a:srgbClr val="3B4686"/>
            </a:solidFill>
            <a:prstDash val="solid"/>
          </a:ln>
        </p:spPr>
      </p:sp>
      <p:sp>
        <p:nvSpPr>
          <p:cNvPr id="18" name="Shape 15"/>
          <p:cNvSpPr/>
          <p:nvPr/>
        </p:nvSpPr>
        <p:spPr>
          <a:xfrm>
            <a:off x="6170250" y="3621024"/>
            <a:ext cx="606044" cy="292608"/>
          </a:xfrm>
          <a:prstGeom prst="roundRect">
            <a:avLst>
              <a:gd name="adj" fmla="val 50000"/>
            </a:avLst>
          </a:prstGeom>
          <a:solidFill>
            <a:schemeClr val="accent2"/>
          </a:solidFill>
          <a:ln/>
        </p:spPr>
      </p:sp>
      <p:sp>
        <p:nvSpPr>
          <p:cNvPr id="19" name="Text 16"/>
          <p:cNvSpPr txBox="1"/>
          <p:nvPr/>
        </p:nvSpPr>
        <p:spPr>
          <a:xfrm>
            <a:off x="6170250" y="3621024"/>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欧盟</a:t>
            </a:r>
            <a:endParaRPr lang="en-US" sz="1300" dirty="0"/>
          </a:p>
        </p:txBody>
      </p:sp>
      <p:sp>
        <p:nvSpPr>
          <p:cNvPr id="20" name="Shape 17"/>
          <p:cNvSpPr/>
          <p:nvPr/>
        </p:nvSpPr>
        <p:spPr>
          <a:xfrm>
            <a:off x="6867734" y="3630168"/>
            <a:ext cx="656661" cy="274320"/>
          </a:xfrm>
          <a:prstGeom prst="roundRect">
            <a:avLst>
              <a:gd name="adj" fmla="val 50000"/>
            </a:avLst>
          </a:prstGeom>
          <a:solidFill>
            <a:srgbClr val="EEE8FF"/>
          </a:solidFill>
          <a:ln/>
        </p:spPr>
      </p:sp>
      <p:sp>
        <p:nvSpPr>
          <p:cNvPr id="21" name="Text 18"/>
          <p:cNvSpPr txBox="1"/>
          <p:nvPr/>
        </p:nvSpPr>
        <p:spPr>
          <a:xfrm>
            <a:off x="6867734" y="3630168"/>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2023</a:t>
            </a:r>
            <a:endParaRPr lang="en-US" sz="1200" dirty="0"/>
          </a:p>
        </p:txBody>
      </p:sp>
      <p:sp>
        <p:nvSpPr>
          <p:cNvPr id="22" name="Shape 19"/>
          <p:cNvSpPr/>
          <p:nvPr/>
        </p:nvSpPr>
        <p:spPr>
          <a:xfrm>
            <a:off x="7615835" y="3630168"/>
            <a:ext cx="902208" cy="274320"/>
          </a:xfrm>
          <a:prstGeom prst="roundRect">
            <a:avLst>
              <a:gd name="adj" fmla="val 50000"/>
            </a:avLst>
          </a:prstGeom>
          <a:solidFill>
            <a:srgbClr val="DCF3E8"/>
          </a:solidFill>
          <a:ln/>
        </p:spPr>
      </p:sp>
      <p:sp>
        <p:nvSpPr>
          <p:cNvPr id="23" name="Text 20"/>
          <p:cNvSpPr txBox="1"/>
          <p:nvPr/>
        </p:nvSpPr>
        <p:spPr>
          <a:xfrm>
            <a:off x="7615835" y="363016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4" name="Text 21"/>
          <p:cNvSpPr txBox="1"/>
          <p:nvPr/>
        </p:nvSpPr>
        <p:spPr>
          <a:xfrm>
            <a:off x="6170250" y="3986784"/>
            <a:ext cx="5308213" cy="265176"/>
          </a:xfrm>
          <a:prstGeom prst="rect">
            <a:avLst/>
          </a:prstGeom>
          <a:noFill/>
          <a:ln/>
        </p:spPr>
        <p:txBody>
          <a:bodyPr wrap="square" lIns="0" tIns="0" rIns="0" bIns="0" rtlCol="0" anchor="t"/>
          <a:lstStyle/>
          <a:p>
            <a:pPr indent="0" marL="0">
              <a:buNone/>
            </a:pPr>
            <a:r>
              <a:rPr lang="en-US" sz="1500" dirty="0">
                <a:solidFill>
                  <a:schemeClr val="bg1"/>
                </a:solidFill>
              </a:rPr>
              <a:t>《芯片法案》生效</a:t>
            </a:r>
            <a:endParaRPr lang="en-US" sz="1500" dirty="0"/>
          </a:p>
        </p:txBody>
      </p:sp>
      <p:sp>
        <p:nvSpPr>
          <p:cNvPr id="25" name="Shape 22"/>
          <p:cNvSpPr/>
          <p:nvPr/>
        </p:nvSpPr>
        <p:spPr>
          <a:xfrm>
            <a:off x="6005658" y="4471416"/>
            <a:ext cx="5637397" cy="813816"/>
          </a:xfrm>
          <a:prstGeom prst="roundRect">
            <a:avLst>
              <a:gd name="adj" fmla="val 13483"/>
            </a:avLst>
          </a:prstGeom>
          <a:solidFill>
            <a:srgbClr val="283062"/>
          </a:solidFill>
          <a:ln w="9525">
            <a:solidFill>
              <a:srgbClr val="3B4686"/>
            </a:solidFill>
            <a:prstDash val="solid"/>
          </a:ln>
        </p:spPr>
      </p:sp>
      <p:sp>
        <p:nvSpPr>
          <p:cNvPr id="26" name="Shape 23"/>
          <p:cNvSpPr/>
          <p:nvPr/>
        </p:nvSpPr>
        <p:spPr>
          <a:xfrm>
            <a:off x="6170250" y="4599432"/>
            <a:ext cx="606044" cy="292608"/>
          </a:xfrm>
          <a:prstGeom prst="roundRect">
            <a:avLst>
              <a:gd name="adj" fmla="val 50000"/>
            </a:avLst>
          </a:prstGeom>
          <a:solidFill>
            <a:schemeClr val="accent2"/>
          </a:solidFill>
          <a:ln/>
        </p:spPr>
      </p:sp>
      <p:sp>
        <p:nvSpPr>
          <p:cNvPr id="27" name="Text 24"/>
          <p:cNvSpPr txBox="1"/>
          <p:nvPr/>
        </p:nvSpPr>
        <p:spPr>
          <a:xfrm>
            <a:off x="6170250" y="4599432"/>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中国</a:t>
            </a:r>
            <a:endParaRPr lang="en-US" sz="1300" dirty="0"/>
          </a:p>
        </p:txBody>
      </p:sp>
      <p:sp>
        <p:nvSpPr>
          <p:cNvPr id="28" name="Shape 25"/>
          <p:cNvSpPr/>
          <p:nvPr/>
        </p:nvSpPr>
        <p:spPr>
          <a:xfrm>
            <a:off x="6867734" y="4608576"/>
            <a:ext cx="656661" cy="274320"/>
          </a:xfrm>
          <a:prstGeom prst="roundRect">
            <a:avLst>
              <a:gd name="adj" fmla="val 50000"/>
            </a:avLst>
          </a:prstGeom>
          <a:solidFill>
            <a:srgbClr val="EEE8FF"/>
          </a:solidFill>
          <a:ln/>
        </p:spPr>
      </p:sp>
      <p:sp>
        <p:nvSpPr>
          <p:cNvPr id="29" name="Text 26"/>
          <p:cNvSpPr txBox="1"/>
          <p:nvPr/>
        </p:nvSpPr>
        <p:spPr>
          <a:xfrm>
            <a:off x="6867734" y="4608576"/>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2024</a:t>
            </a:r>
            <a:endParaRPr lang="en-US" sz="1200" dirty="0"/>
          </a:p>
        </p:txBody>
      </p:sp>
      <p:sp>
        <p:nvSpPr>
          <p:cNvPr id="30" name="Shape 27"/>
          <p:cNvSpPr/>
          <p:nvPr/>
        </p:nvSpPr>
        <p:spPr>
          <a:xfrm>
            <a:off x="7615835" y="4608576"/>
            <a:ext cx="902208" cy="274320"/>
          </a:xfrm>
          <a:prstGeom prst="roundRect">
            <a:avLst>
              <a:gd name="adj" fmla="val 50000"/>
            </a:avLst>
          </a:prstGeom>
          <a:solidFill>
            <a:srgbClr val="DCF3E8"/>
          </a:solidFill>
          <a:ln/>
        </p:spPr>
      </p:sp>
      <p:sp>
        <p:nvSpPr>
          <p:cNvPr id="31" name="Text 28"/>
          <p:cNvSpPr txBox="1"/>
          <p:nvPr/>
        </p:nvSpPr>
        <p:spPr>
          <a:xfrm>
            <a:off x="7615835" y="4608576"/>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29"/>
          <p:cNvSpPr txBox="1"/>
          <p:nvPr/>
        </p:nvSpPr>
        <p:spPr>
          <a:xfrm>
            <a:off x="6170250" y="4965192"/>
            <a:ext cx="5308213" cy="265176"/>
          </a:xfrm>
          <a:prstGeom prst="rect">
            <a:avLst/>
          </a:prstGeom>
          <a:noFill/>
          <a:ln/>
        </p:spPr>
        <p:txBody>
          <a:bodyPr wrap="square" lIns="0" tIns="0" rIns="0" bIns="0" rtlCol="0" anchor="t"/>
          <a:lstStyle/>
          <a:p>
            <a:pPr indent="0" marL="0">
              <a:buNone/>
            </a:pPr>
            <a:r>
              <a:rPr lang="en-US" sz="1500" dirty="0">
                <a:solidFill>
                  <a:schemeClr val="bg1"/>
                </a:solidFill>
              </a:rPr>
              <a:t>大基金三期成立</a:t>
            </a:r>
            <a:endParaRPr lang="en-US" sz="1500" dirty="0"/>
          </a:p>
        </p:txBody>
      </p:sp>
      <p:sp>
        <p:nvSpPr>
          <p:cNvPr id="33" name="Shape 30"/>
          <p:cNvSpPr/>
          <p:nvPr/>
        </p:nvSpPr>
        <p:spPr>
          <a:xfrm>
            <a:off x="6005658" y="5449824"/>
            <a:ext cx="5637397" cy="813816"/>
          </a:xfrm>
          <a:prstGeom prst="roundRect">
            <a:avLst>
              <a:gd name="adj" fmla="val 13483"/>
            </a:avLst>
          </a:prstGeom>
          <a:solidFill>
            <a:srgbClr val="283062"/>
          </a:solidFill>
          <a:ln w="9525">
            <a:solidFill>
              <a:srgbClr val="3B4686"/>
            </a:solidFill>
            <a:prstDash val="solid"/>
          </a:ln>
        </p:spPr>
      </p:sp>
      <p:sp>
        <p:nvSpPr>
          <p:cNvPr id="34" name="Shape 31"/>
          <p:cNvSpPr/>
          <p:nvPr/>
        </p:nvSpPr>
        <p:spPr>
          <a:xfrm>
            <a:off x="6170250" y="5577840"/>
            <a:ext cx="606044" cy="292608"/>
          </a:xfrm>
          <a:prstGeom prst="roundRect">
            <a:avLst>
              <a:gd name="adj" fmla="val 50000"/>
            </a:avLst>
          </a:prstGeom>
          <a:solidFill>
            <a:schemeClr val="accent2"/>
          </a:solidFill>
          <a:ln/>
        </p:spPr>
      </p:sp>
      <p:sp>
        <p:nvSpPr>
          <p:cNvPr id="35" name="Text 32"/>
          <p:cNvSpPr txBox="1"/>
          <p:nvPr/>
        </p:nvSpPr>
        <p:spPr>
          <a:xfrm>
            <a:off x="6170250" y="5577840"/>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日本</a:t>
            </a:r>
            <a:endParaRPr lang="en-US" sz="1300" dirty="0"/>
          </a:p>
        </p:txBody>
      </p:sp>
      <p:sp>
        <p:nvSpPr>
          <p:cNvPr id="36" name="Shape 33"/>
          <p:cNvSpPr/>
          <p:nvPr/>
        </p:nvSpPr>
        <p:spPr>
          <a:xfrm>
            <a:off x="6867734" y="5586984"/>
            <a:ext cx="656661" cy="274320"/>
          </a:xfrm>
          <a:prstGeom prst="roundRect">
            <a:avLst>
              <a:gd name="adj" fmla="val 50000"/>
            </a:avLst>
          </a:prstGeom>
          <a:solidFill>
            <a:srgbClr val="EEE8FF"/>
          </a:solidFill>
          <a:ln/>
        </p:spPr>
      </p:sp>
      <p:sp>
        <p:nvSpPr>
          <p:cNvPr id="37" name="Text 34"/>
          <p:cNvSpPr txBox="1"/>
          <p:nvPr/>
        </p:nvSpPr>
        <p:spPr>
          <a:xfrm>
            <a:off x="6867734" y="5586984"/>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2022</a:t>
            </a:r>
            <a:endParaRPr lang="en-US" sz="1200" dirty="0"/>
          </a:p>
        </p:txBody>
      </p:sp>
      <p:sp>
        <p:nvSpPr>
          <p:cNvPr id="38" name="Shape 35"/>
          <p:cNvSpPr/>
          <p:nvPr/>
        </p:nvSpPr>
        <p:spPr>
          <a:xfrm>
            <a:off x="7615835" y="5586984"/>
            <a:ext cx="902208" cy="274320"/>
          </a:xfrm>
          <a:prstGeom prst="roundRect">
            <a:avLst>
              <a:gd name="adj" fmla="val 50000"/>
            </a:avLst>
          </a:prstGeom>
          <a:solidFill>
            <a:srgbClr val="DCF3E8"/>
          </a:solidFill>
          <a:ln/>
        </p:spPr>
      </p:sp>
      <p:sp>
        <p:nvSpPr>
          <p:cNvPr id="39" name="Text 36"/>
          <p:cNvSpPr txBox="1"/>
          <p:nvPr/>
        </p:nvSpPr>
        <p:spPr>
          <a:xfrm>
            <a:off x="7615835" y="5586984"/>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40" name="Text 37"/>
          <p:cNvSpPr txBox="1"/>
          <p:nvPr/>
        </p:nvSpPr>
        <p:spPr>
          <a:xfrm>
            <a:off x="6170250" y="5943600"/>
            <a:ext cx="5308213" cy="265176"/>
          </a:xfrm>
          <a:prstGeom prst="rect">
            <a:avLst/>
          </a:prstGeom>
          <a:noFill/>
          <a:ln/>
        </p:spPr>
        <p:txBody>
          <a:bodyPr wrap="square" lIns="0" tIns="0" rIns="0" bIns="0" rtlCol="0" anchor="t"/>
          <a:lstStyle/>
          <a:p>
            <a:pPr indent="0" marL="0">
              <a:buNone/>
            </a:pPr>
            <a:r>
              <a:rPr lang="en-US" sz="1500" dirty="0">
                <a:solidFill>
                  <a:schemeClr val="bg1"/>
                </a:solidFill>
              </a:rPr>
              <a:t>Rapidus成立，计划2027年量产</a:t>
            </a:r>
            <a:endParaRPr lang="en-US" sz="1500" dirty="0"/>
          </a:p>
        </p:txBody>
      </p:sp>
      <p:sp>
        <p:nvSpPr>
          <p:cNvPr id="41" name="Text 3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来源：美国白宫、欧盟委员会、澎湃新闻、Rapidus（访问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12 · 各国芯片政策</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支持芯片产业的法律与基金</a:t>
            </a:r>
            <a:endParaRPr lang="en-US" sz="3600" dirty="0"/>
          </a:p>
        </p:txBody>
      </p:sp>
      <p:sp>
        <p:nvSpPr>
          <p:cNvPr id="5" name="事件卡-us-chip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2022年8月9日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美国《芯片与科学法案》签署</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美国政府</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华盛顿，美国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美国通过法律，拿出资金支持芯片研发和制造。</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各国加大对芯片产业的投入。</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eu-chips"/>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2023年9月21日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欧盟《芯片法案》生效</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欧盟委员会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欧洲也通过法律支持芯片产业。</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欧洲加强芯片产业。</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big-fund-3"/>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2024年5月24日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4" name="Text 22"/>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国家集成电路产业投资基金三期成立</a:t>
            </a:r>
            <a:endParaRPr lang="en-US" sz="1600" dirty="0"/>
          </a:p>
        </p:txBody>
      </p:sp>
      <p:sp>
        <p:nvSpPr>
          <p:cNvPr id="25" name="Shape 23"/>
          <p:cNvSpPr/>
          <p:nvPr/>
        </p:nvSpPr>
        <p:spPr>
          <a:xfrm>
            <a:off x="8310677" y="5779008"/>
            <a:ext cx="3149498" cy="347472"/>
          </a:xfrm>
          <a:prstGeom prst="roundRect">
            <a:avLst>
              <a:gd name="adj" fmla="val 21053"/>
            </a:avLst>
          </a:prstGeom>
          <a:solidFill>
            <a:srgbClr val="FFEDE2"/>
          </a:solidFill>
          <a:ln/>
        </p:spPr>
      </p:sp>
      <p:sp>
        <p:nvSpPr>
          <p:cNvPr id="26" name="Text 24"/>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只写注册资本口径。</a:t>
            </a:r>
            <a:endParaRPr lang="en-US" sz="1200" dirty="0"/>
          </a:p>
        </p:txBody>
      </p:sp>
      <p:sp>
        <p:nvSpPr>
          <p:cNvPr id="27" name="Text 25"/>
          <p:cNvSpPr txBox="1"/>
          <p:nvPr/>
        </p:nvSpPr>
        <p:spPr>
          <a:xfrm>
            <a:off x="8310677"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国家集成电路产业投资基金</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中国成立了第三期芯片产业投资基金。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中国持续投入芯片产业。</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来源：美国白宫、欧盟委员会、澎湃新闻（访问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12 · 各国芯片政策</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日本、韩国与贸易规则的变化</a:t>
            </a:r>
            <a:endParaRPr lang="en-US" sz="3600" dirty="0"/>
          </a:p>
        </p:txBody>
      </p:sp>
      <p:sp>
        <p:nvSpPr>
          <p:cNvPr id="5" name="事件卡-rapidus"/>
          <p:cNvSpPr/>
          <p:nvPr/>
        </p:nvSpPr>
        <p:spPr>
          <a:xfrm>
            <a:off x="548640"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2022年8月10日</a:t>
            </a:r>
            <a:endParaRPr lang="en-US" sz="1400" dirty="0"/>
          </a:p>
        </p:txBody>
      </p:sp>
      <p:sp>
        <p:nvSpPr>
          <p:cNvPr id="8" name="Shape 6"/>
          <p:cNvSpPr/>
          <p:nvPr/>
        </p:nvSpPr>
        <p:spPr>
          <a:xfrm>
            <a:off x="731520" y="1975104"/>
            <a:ext cx="579120" cy="274320"/>
          </a:xfrm>
          <a:prstGeom prst="roundRect">
            <a:avLst>
              <a:gd name="adj" fmla="val 50000"/>
            </a:avLst>
          </a:prstGeom>
          <a:solidFill>
            <a:srgbClr val="EEE8FF"/>
          </a:solidFill>
          <a:ln/>
        </p:spPr>
      </p:sp>
      <p:sp>
        <p:nvSpPr>
          <p:cNvPr id="9" name="Text 7"/>
          <p:cNvSpPr txBox="1"/>
          <p:nvPr/>
        </p:nvSpPr>
        <p:spPr>
          <a:xfrm>
            <a:off x="731520" y="197510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2377440"/>
            <a:ext cx="2202104" cy="536448"/>
          </a:xfrm>
          <a:prstGeom prst="rect">
            <a:avLst/>
          </a:prstGeom>
          <a:noFill/>
          <a:ln/>
        </p:spPr>
        <p:txBody>
          <a:bodyPr wrap="square" lIns="0" tIns="0" rIns="0" bIns="0" rtlCol="0" anchor="t"/>
          <a:lstStyle/>
          <a:p>
            <a:pPr indent="0" marL="0">
              <a:buNone/>
            </a:pPr>
            <a:r>
              <a:rPr lang="en-US" sz="1600" b="1" dirty="0">
                <a:solidFill>
                  <a:schemeClr val="tx1"/>
                </a:solidFill>
              </a:rPr>
              <a:t>日本Rapidus公司成立</a:t>
            </a:r>
            <a:endParaRPr lang="en-US" sz="1600" dirty="0"/>
          </a:p>
        </p:txBody>
      </p:sp>
      <p:sp>
        <p:nvSpPr>
          <p:cNvPr id="11" name="Text 9"/>
          <p:cNvSpPr txBox="1"/>
          <p:nvPr/>
        </p:nvSpPr>
        <p:spPr>
          <a:xfrm>
            <a:off x="731520" y="2987040"/>
            <a:ext cx="2202104" cy="3139440"/>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Rapidus公司</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东京（总部）/ 千岁（工厂），日本</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日本成立一家新公司，目标是制造最先进的芯片。</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日本重建先进芯片制造能力的尝试。</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3704F"/>
                </a:solidFill>
                <a:highlight>
                  <a:srgbClr val="DCF3E8"/>
                </a:highlight>
              </a:rPr>
              <a:t>✅已发生</a:t>
            </a:r>
            <a:endParaRPr lang="en-US" sz="1500" dirty="0"/>
          </a:p>
        </p:txBody>
      </p:sp>
      <p:sp>
        <p:nvSpPr>
          <p:cNvPr id="12" name="事件卡-korea-chips"/>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3573704" y="1572768"/>
            <a:ext cx="1874972" cy="310896"/>
          </a:xfrm>
          <a:prstGeom prst="roundRect">
            <a:avLst>
              <a:gd name="adj" fmla="val 50000"/>
            </a:avLst>
          </a:prstGeom>
          <a:solidFill>
            <a:schemeClr val="accent2"/>
          </a:solidFill>
          <a:ln/>
        </p:spPr>
      </p:sp>
      <p:sp>
        <p:nvSpPr>
          <p:cNvPr id="14" name="Text 12"/>
          <p:cNvSpPr txBox="1"/>
          <p:nvPr/>
        </p:nvSpPr>
        <p:spPr>
          <a:xfrm>
            <a:off x="3573704"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2026年1月29日</a:t>
            </a:r>
            <a:endParaRPr lang="en-US" sz="1400" dirty="0"/>
          </a:p>
        </p:txBody>
      </p:sp>
      <p:sp>
        <p:nvSpPr>
          <p:cNvPr id="15" name="Shape 13"/>
          <p:cNvSpPr/>
          <p:nvPr/>
        </p:nvSpPr>
        <p:spPr>
          <a:xfrm>
            <a:off x="3573704" y="1975104"/>
            <a:ext cx="579120" cy="274320"/>
          </a:xfrm>
          <a:prstGeom prst="roundRect">
            <a:avLst>
              <a:gd name="adj" fmla="val 50000"/>
            </a:avLst>
          </a:prstGeom>
          <a:solidFill>
            <a:srgbClr val="EEE8FF"/>
          </a:solidFill>
          <a:ln/>
        </p:spPr>
      </p:sp>
      <p:sp>
        <p:nvSpPr>
          <p:cNvPr id="16" name="Text 14"/>
          <p:cNvSpPr txBox="1"/>
          <p:nvPr/>
        </p:nvSpPr>
        <p:spPr>
          <a:xfrm>
            <a:off x="3573704" y="197510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韩国</a:t>
            </a:r>
            <a:endParaRPr lang="en-US" sz="1200" dirty="0"/>
          </a:p>
        </p:txBody>
      </p:sp>
      <p:sp>
        <p:nvSpPr>
          <p:cNvPr id="17" name="Text 15"/>
          <p:cNvSpPr txBox="1"/>
          <p:nvPr/>
        </p:nvSpPr>
        <p:spPr>
          <a:xfrm>
            <a:off x="3573704" y="2377440"/>
            <a:ext cx="2202104" cy="536448"/>
          </a:xfrm>
          <a:prstGeom prst="rect">
            <a:avLst/>
          </a:prstGeom>
          <a:noFill/>
          <a:ln/>
        </p:spPr>
        <p:txBody>
          <a:bodyPr wrap="square" lIns="0" tIns="0" rIns="0" bIns="0" rtlCol="0" anchor="t"/>
          <a:lstStyle/>
          <a:p>
            <a:pPr indent="0" marL="0">
              <a:buNone/>
            </a:pPr>
            <a:r>
              <a:rPr lang="en-US" sz="1600" b="1" dirty="0">
                <a:solidFill>
                  <a:schemeClr val="tx1"/>
                </a:solidFill>
              </a:rPr>
              <a:t>韩国通过半导体产业特别法</a:t>
            </a:r>
            <a:endParaRPr lang="en-US" sz="1600" dirty="0"/>
          </a:p>
        </p:txBody>
      </p:sp>
      <p:sp>
        <p:nvSpPr>
          <p:cNvPr id="18" name="Text 16"/>
          <p:cNvSpPr txBox="1"/>
          <p:nvPr/>
        </p:nvSpPr>
        <p:spPr>
          <a:xfrm>
            <a:off x="3573704" y="2987040"/>
            <a:ext cx="2202104" cy="3139440"/>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韩国国会</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首尔，韩国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韩国也通过法律支持芯片产业集群。</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各国竞相支持芯片产业。</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3704F"/>
                </a:solidFill>
                <a:highlight>
                  <a:srgbClr val="DCF3E8"/>
                </a:highlight>
              </a:rPr>
              <a:t>✅已发生</a:t>
            </a:r>
            <a:endParaRPr lang="en-US" sz="1500" dirty="0"/>
          </a:p>
        </p:txBody>
      </p:sp>
      <p:sp>
        <p:nvSpPr>
          <p:cNvPr id="19" name="事件卡-us-export-2022"/>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6415888" y="1572768"/>
            <a:ext cx="1874972" cy="310896"/>
          </a:xfrm>
          <a:prstGeom prst="roundRect">
            <a:avLst>
              <a:gd name="adj" fmla="val 50000"/>
            </a:avLst>
          </a:prstGeom>
          <a:solidFill>
            <a:schemeClr val="accent2"/>
          </a:solidFill>
          <a:ln/>
        </p:spPr>
      </p:sp>
      <p:sp>
        <p:nvSpPr>
          <p:cNvPr id="21" name="Text 19"/>
          <p:cNvSpPr txBox="1"/>
          <p:nvPr/>
        </p:nvSpPr>
        <p:spPr>
          <a:xfrm>
            <a:off x="641588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2022年10月7日</a:t>
            </a:r>
            <a:endParaRPr lang="en-US" sz="1400" dirty="0"/>
          </a:p>
        </p:txBody>
      </p:sp>
      <p:sp>
        <p:nvSpPr>
          <p:cNvPr id="22" name="Shape 20"/>
          <p:cNvSpPr/>
          <p:nvPr/>
        </p:nvSpPr>
        <p:spPr>
          <a:xfrm>
            <a:off x="6415888" y="1975104"/>
            <a:ext cx="579120" cy="274320"/>
          </a:xfrm>
          <a:prstGeom prst="roundRect">
            <a:avLst>
              <a:gd name="adj" fmla="val 50000"/>
            </a:avLst>
          </a:prstGeom>
          <a:solidFill>
            <a:srgbClr val="EEE8FF"/>
          </a:solidFill>
          <a:ln/>
        </p:spPr>
      </p:sp>
      <p:sp>
        <p:nvSpPr>
          <p:cNvPr id="23" name="Text 21"/>
          <p:cNvSpPr txBox="1"/>
          <p:nvPr/>
        </p:nvSpPr>
        <p:spPr>
          <a:xfrm>
            <a:off x="6415888" y="197510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6415888" y="2377440"/>
            <a:ext cx="2202104" cy="536448"/>
          </a:xfrm>
          <a:prstGeom prst="rect">
            <a:avLst/>
          </a:prstGeom>
          <a:noFill/>
          <a:ln/>
        </p:spPr>
        <p:txBody>
          <a:bodyPr wrap="square" lIns="0" tIns="0" rIns="0" bIns="0" rtlCol="0" anchor="t"/>
          <a:lstStyle/>
          <a:p>
            <a:pPr indent="0" marL="0">
              <a:buNone/>
            </a:pPr>
            <a:r>
              <a:rPr lang="en-US" sz="1600" b="1" dirty="0">
                <a:solidFill>
                  <a:schemeClr val="tx1"/>
                </a:solidFill>
              </a:rPr>
              <a:t>美国对中国实施先进芯片与设备出口管制</a:t>
            </a:r>
            <a:endParaRPr lang="en-US" sz="1600" dirty="0"/>
          </a:p>
        </p:txBody>
      </p:sp>
      <p:sp>
        <p:nvSpPr>
          <p:cNvPr id="25" name="Text 23"/>
          <p:cNvSpPr txBox="1"/>
          <p:nvPr/>
        </p:nvSpPr>
        <p:spPr>
          <a:xfrm>
            <a:off x="6415888" y="2987040"/>
            <a:ext cx="2202104" cy="3139440"/>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美国商务部工业与安全局</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华盛顿，美国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美国限制向中国出口先进计算芯片和芯片制造设备。</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国际芯片贸易规则发生变化。</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3704F"/>
                </a:solidFill>
                <a:highlight>
                  <a:srgbClr val="DCF3E8"/>
                </a:highlight>
              </a:rPr>
              <a:t>✅已发生</a:t>
            </a:r>
            <a:endParaRPr lang="en-US" sz="1500" dirty="0"/>
          </a:p>
        </p:txBody>
      </p:sp>
      <p:sp>
        <p:nvSpPr>
          <p:cNvPr id="26" name="事件卡-cn-ga-ge"/>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Shape 25"/>
          <p:cNvSpPr/>
          <p:nvPr/>
        </p:nvSpPr>
        <p:spPr>
          <a:xfrm>
            <a:off x="9258071" y="1572768"/>
            <a:ext cx="1758122" cy="310896"/>
          </a:xfrm>
          <a:prstGeom prst="roundRect">
            <a:avLst>
              <a:gd name="adj" fmla="val 50000"/>
            </a:avLst>
          </a:prstGeom>
          <a:solidFill>
            <a:schemeClr val="accent2"/>
          </a:solidFill>
          <a:ln/>
        </p:spPr>
      </p:sp>
      <p:sp>
        <p:nvSpPr>
          <p:cNvPr id="28" name="Text 26"/>
          <p:cNvSpPr txBox="1"/>
          <p:nvPr/>
        </p:nvSpPr>
        <p:spPr>
          <a:xfrm>
            <a:off x="9258071"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2023年8月1日</a:t>
            </a:r>
            <a:endParaRPr lang="en-US" sz="1400" dirty="0"/>
          </a:p>
        </p:txBody>
      </p:sp>
      <p:sp>
        <p:nvSpPr>
          <p:cNvPr id="29" name="Shape 27"/>
          <p:cNvSpPr/>
          <p:nvPr/>
        </p:nvSpPr>
        <p:spPr>
          <a:xfrm>
            <a:off x="9258071" y="1975104"/>
            <a:ext cx="579120" cy="274320"/>
          </a:xfrm>
          <a:prstGeom prst="roundRect">
            <a:avLst>
              <a:gd name="adj" fmla="val 50000"/>
            </a:avLst>
          </a:prstGeom>
          <a:solidFill>
            <a:srgbClr val="EEE8FF"/>
          </a:solidFill>
          <a:ln/>
        </p:spPr>
      </p:sp>
      <p:sp>
        <p:nvSpPr>
          <p:cNvPr id="30" name="Text 28"/>
          <p:cNvSpPr txBox="1"/>
          <p:nvPr/>
        </p:nvSpPr>
        <p:spPr>
          <a:xfrm>
            <a:off x="9258071" y="197510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31" name="Text 29"/>
          <p:cNvSpPr txBox="1"/>
          <p:nvPr/>
        </p:nvSpPr>
        <p:spPr>
          <a:xfrm>
            <a:off x="9258071" y="2377440"/>
            <a:ext cx="2202104" cy="536448"/>
          </a:xfrm>
          <a:prstGeom prst="rect">
            <a:avLst/>
          </a:prstGeom>
          <a:noFill/>
          <a:ln/>
        </p:spPr>
        <p:txBody>
          <a:bodyPr wrap="square" lIns="0" tIns="0" rIns="0" bIns="0" rtlCol="0" anchor="t"/>
          <a:lstStyle/>
          <a:p>
            <a:pPr indent="0" marL="0">
              <a:buNone/>
            </a:pPr>
            <a:r>
              <a:rPr lang="en-US" sz="1600" b="1" dirty="0">
                <a:solidFill>
                  <a:schemeClr val="tx1"/>
                </a:solidFill>
              </a:rPr>
              <a:t>中国对镓、锗相关物项实施出口管制</a:t>
            </a:r>
            <a:endParaRPr lang="en-US" sz="1600" dirty="0"/>
          </a:p>
        </p:txBody>
      </p:sp>
      <p:sp>
        <p:nvSpPr>
          <p:cNvPr id="32" name="Text 30"/>
          <p:cNvSpPr txBox="1"/>
          <p:nvPr/>
        </p:nvSpPr>
        <p:spPr>
          <a:xfrm>
            <a:off x="9258071" y="2987040"/>
            <a:ext cx="2202104" cy="3139440"/>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商务部、海关总署</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北京，中国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中国规定，镓、锗等芯片材料出口需要许可。</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芯片材料贸易规则变化。</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3704F"/>
                </a:solidFill>
                <a:highlight>
                  <a:srgbClr val="DCF3E8"/>
                </a:highlight>
              </a:rPr>
              <a:t>✅已发生</a:t>
            </a:r>
            <a:endParaRPr lang="en-US" sz="1500" dirty="0"/>
          </a:p>
        </p:txBody>
      </p:sp>
      <p:sp>
        <p:nvSpPr>
          <p:cNvPr id="33" name="Text 3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来源：Rapidus、韩国时报、美国商务部、中国日报（访问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未来芯片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未来的芯片会是什么样？</a:t>
            </a:r>
            <a:endParaRPr lang="en-US" sz="3600" dirty="0"/>
          </a:p>
        </p:txBody>
      </p:sp>
      <p:sp>
        <p:nvSpPr>
          <p:cNvPr id="5" name="Shape 3"/>
          <p:cNvSpPr/>
          <p:nvPr/>
        </p:nvSpPr>
        <p:spPr>
          <a:xfrm>
            <a:off x="548640" y="1978762"/>
            <a:ext cx="6766560" cy="3787445"/>
          </a:xfrm>
          <a:prstGeom prst="roundRect">
            <a:avLst>
              <a:gd name="adj" fmla="val 338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future-chips">    </p:cNvPr>
          <p:cNvPicPr>
            <a:picLocks noChangeAspect="1"/>
          </p:cNvPicPr>
          <p:nvPr/>
        </p:nvPicPr>
        <p:blipFill>
          <a:blip r:embed="rId1"/>
          <a:stretch>
            <a:fillRect/>
          </a:stretch>
        </p:blipFill>
        <p:spPr>
          <a:xfrm>
            <a:off x="640080" y="2070202"/>
            <a:ext cx="6583680" cy="360456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芯粒</a:t>
            </a:r>
            <a:pPr indent="0" marL="0">
              <a:buNone/>
            </a:pPr>
            <a:r>
              <a:rPr lang="en-US" sz="1100" dirty="0">
                <a:solidFill>
                  <a:srgbClr val="5A6280"/>
                </a:solidFill>
              </a:rPr>
              <a:t>  Chiplet</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把几块小积木拼成一颗大芯片。</a:t>
            </a:r>
            <a:endParaRPr lang="en-US" sz="1400" dirty="0"/>
          </a:p>
        </p:txBody>
      </p:sp>
      <p:sp>
        <p:nvSpPr>
          <p:cNvPr id="11" name="Text 8"/>
          <p:cNvSpPr txBox="1"/>
          <p:nvPr/>
        </p:nvSpPr>
        <p:spPr>
          <a:xfrm>
            <a:off x="7790688" y="277672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3D堆叠</a:t>
            </a:r>
            <a:pPr indent="0" marL="0">
              <a:buNone/>
            </a:pPr>
            <a:r>
              <a:rPr lang="en-US" sz="1100" dirty="0">
                <a:solidFill>
                  <a:srgbClr val="5A6280"/>
                </a:solidFill>
              </a:rPr>
              <a:t>  3D Stacking</a:t>
            </a:r>
            <a:endParaRPr lang="en-US" sz="1400" dirty="0"/>
          </a:p>
        </p:txBody>
      </p:sp>
      <p:sp>
        <p:nvSpPr>
          <p:cNvPr id="12" name="Text 9"/>
          <p:cNvSpPr txBox="1"/>
          <p:nvPr/>
        </p:nvSpPr>
        <p:spPr>
          <a:xfrm>
            <a:off x="7790688" y="308762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把芯片像盖楼一样一层层叠起来。</a:t>
            </a:r>
            <a:endParaRPr lang="en-US" sz="1400" dirty="0"/>
          </a:p>
        </p:txBody>
      </p:sp>
      <p:sp>
        <p:nvSpPr>
          <p:cNvPr id="13" name="Text 10"/>
          <p:cNvSpPr txBox="1"/>
          <p:nvPr/>
        </p:nvSpPr>
        <p:spPr>
          <a:xfrm>
            <a:off x="7790688" y="343204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类脑芯片</a:t>
            </a:r>
            <a:pPr indent="0" marL="0">
              <a:buNone/>
            </a:pPr>
            <a:r>
              <a:rPr lang="en-US" sz="1100" dirty="0">
                <a:solidFill>
                  <a:srgbClr val="5A6280"/>
                </a:solidFill>
              </a:rPr>
              <a:t>  Neuromorphic Chip</a:t>
            </a:r>
            <a:endParaRPr lang="en-US" sz="1400" dirty="0"/>
          </a:p>
        </p:txBody>
      </p:sp>
      <p:sp>
        <p:nvSpPr>
          <p:cNvPr id="14" name="Text 11"/>
          <p:cNvSpPr txBox="1"/>
          <p:nvPr/>
        </p:nvSpPr>
        <p:spPr>
          <a:xfrm>
            <a:off x="7790688" y="374294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模仿大脑神经元工作的芯片（研究中）。</a:t>
            </a:r>
            <a:endParaRPr lang="en-US" sz="1400" dirty="0"/>
          </a:p>
        </p:txBody>
      </p:sp>
      <p:sp>
        <p:nvSpPr>
          <p:cNvPr id="15" name="Text 12"/>
          <p:cNvSpPr txBox="1"/>
          <p:nvPr/>
        </p:nvSpPr>
        <p:spPr>
          <a:xfrm>
            <a:off x="7790688" y="4322064"/>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光子芯片</a:t>
            </a:r>
            <a:pPr indent="0" marL="0">
              <a:buNone/>
            </a:pPr>
            <a:r>
              <a:rPr lang="en-US" sz="1100" dirty="0">
                <a:solidFill>
                  <a:srgbClr val="5A6280"/>
                </a:solidFill>
              </a:rPr>
              <a:t>  Photonic Chip</a:t>
            </a:r>
            <a:endParaRPr lang="en-US" sz="1400" dirty="0"/>
          </a:p>
        </p:txBody>
      </p:sp>
      <p:sp>
        <p:nvSpPr>
          <p:cNvPr id="16" name="Text 13"/>
          <p:cNvSpPr txBox="1"/>
          <p:nvPr/>
        </p:nvSpPr>
        <p:spPr>
          <a:xfrm>
            <a:off x="7790688" y="4632960"/>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用光而不是电来传信息的芯片。</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来源：Phoronix、IEEE IRDS（访问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未来芯片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实验室里的新芯片</a:t>
            </a:r>
            <a:endParaRPr lang="en-US" sz="3600" dirty="0"/>
          </a:p>
        </p:txBody>
      </p:sp>
      <p:sp>
        <p:nvSpPr>
          <p:cNvPr id="5" name="事件卡-stanford-cnt"/>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2013年9月25日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第一台碳纳米管计算机</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“第一台”为斯坦福大学的说法。</a:t>
            </a:r>
            <a:endParaRPr lang="en-US" sz="1200" dirty="0"/>
          </a:p>
        </p:txBody>
      </p:sp>
      <p:sp>
        <p:nvSpPr>
          <p:cNvPr id="13" name="Text 11"/>
          <p:cNvSpPr txBox="1"/>
          <p:nvPr/>
        </p:nvSpPr>
        <p:spPr>
          <a:xfrm>
            <a:off x="731520"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斯坦福大学团队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斯坦福（加州），美国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科学家用碳纳米管代替硅，造出一台简单的计算机。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探索硅之后的新材料。</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14" name="事件卡-wuji"/>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a:t>
            </a:r>
            <a:endParaRPr lang="en-US" sz="1400" dirty="0"/>
          </a:p>
        </p:txBody>
      </p:sp>
      <p:sp>
        <p:nvSpPr>
          <p:cNvPr id="17" name="Shape 15"/>
          <p:cNvSpPr/>
          <p:nvPr/>
        </p:nvSpPr>
        <p:spPr>
          <a:xfrm>
            <a:off x="5571556" y="1591056"/>
            <a:ext cx="579120" cy="274320"/>
          </a:xfrm>
          <a:prstGeom prst="roundRect">
            <a:avLst>
              <a:gd name="adj" fmla="val 50000"/>
            </a:avLst>
          </a:prstGeom>
          <a:solidFill>
            <a:srgbClr val="EEE8FF"/>
          </a:solidFill>
          <a:ln/>
        </p:spPr>
      </p:sp>
      <p:sp>
        <p:nvSpPr>
          <p:cNvPr id="18" name="Text 16"/>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复旦“无极”二维半导体处理器</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复旦大学周鹏、包文中团队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上海，中国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科学家用只有几个原子厚的材料做出了一颗处理器。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探索硅之后的新材料。</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21" name="事件卡-northpol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991822" cy="310896"/>
          </a:xfrm>
          <a:prstGeom prst="roundRect">
            <a:avLst>
              <a:gd name="adj" fmla="val 50000"/>
            </a:avLst>
          </a:prstGeom>
          <a:solidFill>
            <a:schemeClr val="accent2"/>
          </a:solidFill>
          <a:ln/>
        </p:spPr>
      </p:sp>
      <p:sp>
        <p:nvSpPr>
          <p:cNvPr id="23" name="Text 21"/>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2023年10月19日</a:t>
            </a:r>
            <a:endParaRPr lang="en-US" sz="1400" dirty="0"/>
          </a:p>
        </p:txBody>
      </p:sp>
      <p:sp>
        <p:nvSpPr>
          <p:cNvPr id="24" name="Shape 22"/>
          <p:cNvSpPr/>
          <p:nvPr/>
        </p:nvSpPr>
        <p:spPr>
          <a:xfrm>
            <a:off x="10393939" y="1591056"/>
            <a:ext cx="579120" cy="274320"/>
          </a:xfrm>
          <a:prstGeom prst="roundRect">
            <a:avLst>
              <a:gd name="adj" fmla="val 50000"/>
            </a:avLst>
          </a:prstGeom>
          <a:solidFill>
            <a:srgbClr val="EEE8FF"/>
          </a:solidFill>
          <a:ln/>
        </p:spPr>
      </p:sp>
      <p:sp>
        <p:nvSpPr>
          <p:cNvPr id="25" name="Text 23"/>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IBM NorthPole芯片</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IBM研究院</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一颗把存储放在计算旁边的研究芯片，减少数据来回搬运。</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探索更省电的AI芯片结构。</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来源：斯坦福大学、上海市政府网、IBM研究院（访问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283062"/>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chemeClr val="accent5"/>
                </a:solidFill>
              </a:rPr>
              <a:t>14 · 2035：芯片的未来</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2035：芯片的未来</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十年后的芯片会是什么样？</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四个方向：性能与能效、制造与供应链、新技术、人才与合作</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三种情景：较快、基准、较慢</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Rapidus量产、台积电绿电目标都还是【计划】</a:t>
            </a:r>
            <a:endParaRPr lang="en-US" sz="1600" dirty="0"/>
          </a:p>
        </p:txBody>
      </p:sp>
      <p:sp>
        <p:nvSpPr>
          <p:cNvPr id="15" name="Shape 13"/>
          <p:cNvSpPr/>
          <p:nvPr/>
        </p:nvSpPr>
        <p:spPr>
          <a:xfrm>
            <a:off x="6263640" y="777240"/>
            <a:ext cx="5379415" cy="1060704"/>
          </a:xfrm>
          <a:prstGeom prst="roundRect">
            <a:avLst>
              <a:gd name="adj" fmla="val 8621"/>
            </a:avLst>
          </a:prstGeom>
          <a:solidFill>
            <a:srgbClr val="FFFFFF"/>
          </a:solidFill>
          <a:ln/>
        </p:spPr>
      </p:sp>
      <p:sp>
        <p:nvSpPr>
          <p:cNvPr id="16" name="Text 14"/>
          <p:cNvSpPr txBox="1"/>
          <p:nvPr/>
        </p:nvSpPr>
        <p:spPr>
          <a:xfrm>
            <a:off x="6446520" y="777240"/>
            <a:ext cx="1691640" cy="1060704"/>
          </a:xfrm>
          <a:prstGeom prst="rect">
            <a:avLst/>
          </a:prstGeom>
          <a:noFill/>
          <a:ln/>
        </p:spPr>
        <p:txBody>
          <a:bodyPr wrap="square" lIns="0" tIns="0" rIns="0" bIns="0" rtlCol="0" anchor="ctr"/>
          <a:lstStyle/>
          <a:p>
            <a:pPr indent="0" marL="0">
              <a:buNone/>
            </a:pPr>
            <a:r>
              <a:rPr lang="en-US" sz="1500" b="1" dirty="0">
                <a:solidFill>
                  <a:srgbClr val="1F55C9"/>
                </a:solidFill>
              </a:rPr>
              <a:t>🔮较快</a:t>
            </a:r>
            <a:endParaRPr lang="en-US" sz="1500" dirty="0"/>
          </a:p>
        </p:txBody>
      </p:sp>
      <p:sp>
        <p:nvSpPr>
          <p:cNvPr id="17" name="Text 15"/>
          <p:cNvSpPr txBox="1"/>
          <p:nvPr/>
        </p:nvSpPr>
        <p:spPr>
          <a:xfrm>
            <a:off x="8183880" y="777240"/>
            <a:ext cx="3276295" cy="1060704"/>
          </a:xfrm>
          <a:prstGeom prst="rect">
            <a:avLst/>
          </a:prstGeom>
          <a:noFill/>
          <a:ln/>
        </p:spPr>
        <p:txBody>
          <a:bodyPr wrap="square" lIns="0" tIns="0" rIns="0" bIns="0" rtlCol="0" anchor="ctr"/>
          <a:lstStyle/>
          <a:p>
            <a:pPr indent="0" marL="0">
              <a:buNone/>
            </a:pPr>
            <a:r>
              <a:rPr lang="en-US" sz="1400" dirty="0">
                <a:solidFill>
                  <a:schemeClr val="tx1"/>
                </a:solidFill>
              </a:rPr>
              <a:t>技术进步快、成本下降快、社会接受度高</a:t>
            </a:r>
            <a:endParaRPr lang="en-US" sz="1400" dirty="0"/>
          </a:p>
        </p:txBody>
      </p:sp>
      <p:sp>
        <p:nvSpPr>
          <p:cNvPr id="18" name="Shape 16"/>
          <p:cNvSpPr/>
          <p:nvPr/>
        </p:nvSpPr>
        <p:spPr>
          <a:xfrm>
            <a:off x="6263640" y="1947672"/>
            <a:ext cx="5379415" cy="1060704"/>
          </a:xfrm>
          <a:prstGeom prst="roundRect">
            <a:avLst>
              <a:gd name="adj" fmla="val 8621"/>
            </a:avLst>
          </a:prstGeom>
          <a:solidFill>
            <a:srgbClr val="FFFFFF"/>
          </a:solidFill>
          <a:ln/>
        </p:spPr>
      </p:sp>
      <p:sp>
        <p:nvSpPr>
          <p:cNvPr id="19" name="Text 17"/>
          <p:cNvSpPr txBox="1"/>
          <p:nvPr/>
        </p:nvSpPr>
        <p:spPr>
          <a:xfrm>
            <a:off x="6446520" y="1947672"/>
            <a:ext cx="1691640" cy="1060704"/>
          </a:xfrm>
          <a:prstGeom prst="rect">
            <a:avLst/>
          </a:prstGeom>
          <a:noFill/>
          <a:ln/>
        </p:spPr>
        <p:txBody>
          <a:bodyPr wrap="square" lIns="0" tIns="0" rIns="0" bIns="0" rtlCol="0" anchor="ctr"/>
          <a:lstStyle/>
          <a:p>
            <a:pPr indent="0" marL="0">
              <a:buNone/>
            </a:pPr>
            <a:r>
              <a:rPr lang="en-US" sz="1500" b="1" dirty="0">
                <a:solidFill>
                  <a:srgbClr val="5A2FD3"/>
                </a:solidFill>
              </a:rPr>
              <a:t>🔮基准</a:t>
            </a:r>
            <a:endParaRPr lang="en-US" sz="1500" dirty="0"/>
          </a:p>
        </p:txBody>
      </p:sp>
      <p:sp>
        <p:nvSpPr>
          <p:cNvPr id="20" name="Text 18"/>
          <p:cNvSpPr txBox="1"/>
          <p:nvPr/>
        </p:nvSpPr>
        <p:spPr>
          <a:xfrm>
            <a:off x="8183880" y="1947672"/>
            <a:ext cx="3276295" cy="1060704"/>
          </a:xfrm>
          <a:prstGeom prst="rect">
            <a:avLst/>
          </a:prstGeom>
          <a:noFill/>
          <a:ln/>
        </p:spPr>
        <p:txBody>
          <a:bodyPr wrap="square" lIns="0" tIns="0" rIns="0" bIns="0" rtlCol="0" anchor="ctr"/>
          <a:lstStyle/>
          <a:p>
            <a:pPr indent="0" marL="0">
              <a:buNone/>
            </a:pPr>
            <a:r>
              <a:rPr lang="en-US" sz="1400" dirty="0">
                <a:solidFill>
                  <a:schemeClr val="tx1"/>
                </a:solidFill>
              </a:rPr>
              <a:t>按目前趋势稳步发展</a:t>
            </a:r>
            <a:endParaRPr lang="en-US" sz="1400" dirty="0"/>
          </a:p>
        </p:txBody>
      </p:sp>
      <p:sp>
        <p:nvSpPr>
          <p:cNvPr id="21" name="Shape 19"/>
          <p:cNvSpPr/>
          <p:nvPr/>
        </p:nvSpPr>
        <p:spPr>
          <a:xfrm>
            <a:off x="6263640" y="3118104"/>
            <a:ext cx="5379415" cy="1060704"/>
          </a:xfrm>
          <a:prstGeom prst="roundRect">
            <a:avLst>
              <a:gd name="adj" fmla="val 8621"/>
            </a:avLst>
          </a:prstGeom>
          <a:solidFill>
            <a:srgbClr val="FFFFFF"/>
          </a:solidFill>
          <a:ln/>
        </p:spPr>
      </p:sp>
      <p:sp>
        <p:nvSpPr>
          <p:cNvPr id="22" name="Text 20"/>
          <p:cNvSpPr txBox="1"/>
          <p:nvPr/>
        </p:nvSpPr>
        <p:spPr>
          <a:xfrm>
            <a:off x="6446520" y="3118104"/>
            <a:ext cx="1691640" cy="1060704"/>
          </a:xfrm>
          <a:prstGeom prst="rect">
            <a:avLst/>
          </a:prstGeom>
          <a:noFill/>
          <a:ln/>
        </p:spPr>
        <p:txBody>
          <a:bodyPr wrap="square" lIns="0" tIns="0" rIns="0" bIns="0" rtlCol="0" anchor="ctr"/>
          <a:lstStyle/>
          <a:p>
            <a:pPr indent="0" marL="0">
              <a:buNone/>
            </a:pPr>
            <a:r>
              <a:rPr lang="en-US" sz="1500" b="1" dirty="0">
                <a:solidFill>
                  <a:srgbClr val="B4501A"/>
                </a:solidFill>
              </a:rPr>
              <a:t>🔮较慢</a:t>
            </a:r>
            <a:endParaRPr lang="en-US" sz="1500" dirty="0"/>
          </a:p>
        </p:txBody>
      </p:sp>
      <p:sp>
        <p:nvSpPr>
          <p:cNvPr id="23" name="Text 21"/>
          <p:cNvSpPr txBox="1"/>
          <p:nvPr/>
        </p:nvSpPr>
        <p:spPr>
          <a:xfrm>
            <a:off x="8183880" y="3118104"/>
            <a:ext cx="3276295" cy="1060704"/>
          </a:xfrm>
          <a:prstGeom prst="rect">
            <a:avLst/>
          </a:prstGeom>
          <a:noFill/>
          <a:ln/>
        </p:spPr>
        <p:txBody>
          <a:bodyPr wrap="square" lIns="0" tIns="0" rIns="0" bIns="0" rtlCol="0" anchor="ctr"/>
          <a:lstStyle/>
          <a:p>
            <a:pPr indent="0" marL="0">
              <a:buNone/>
            </a:pPr>
            <a:r>
              <a:rPr lang="en-US" sz="1400" dirty="0">
                <a:solidFill>
                  <a:schemeClr val="tx1"/>
                </a:solidFill>
              </a:rPr>
              <a:t>遇到能源、成本、安全或规则等阻力</a:t>
            </a:r>
            <a:endParaRPr lang="en-US" sz="1400" dirty="0"/>
          </a:p>
        </p:txBody>
      </p:sp>
      <p:sp>
        <p:nvSpPr>
          <p:cNvPr id="24" name="Text 22"/>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5" name="Shape 23"/>
          <p:cNvSpPr/>
          <p:nvPr/>
        </p:nvSpPr>
        <p:spPr>
          <a:xfrm>
            <a:off x="6236208" y="4681728"/>
            <a:ext cx="713232" cy="713232"/>
          </a:xfrm>
          <a:prstGeom prst="ellipse">
            <a:avLst/>
          </a:prstGeom>
          <a:solidFill>
            <a:srgbClr val="FFFFFF"/>
          </a:solidFill>
          <a:ln w="25400">
            <a:solidFill>
              <a:srgbClr val="1F55C9"/>
            </a:solidFill>
            <a:prstDash val="solid"/>
          </a:ln>
        </p:spPr>
      </p:sp>
      <p:pic>
        <p:nvPicPr>
          <p:cNvPr id="26"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27" name="Shape 24"/>
          <p:cNvSpPr/>
          <p:nvPr/>
        </p:nvSpPr>
        <p:spPr>
          <a:xfrm rot="16200000">
            <a:off x="6958584" y="4937760"/>
            <a:ext cx="219456" cy="182880"/>
          </a:xfrm>
          <a:prstGeom prst="triangle">
            <a:avLst/>
          </a:prstGeom>
          <a:solidFill>
            <a:srgbClr val="FFFFFF"/>
          </a:solidFill>
          <a:ln/>
        </p:spPr>
      </p:sp>
      <p:sp>
        <p:nvSpPr>
          <p:cNvPr id="28" name="Shape 25"/>
          <p:cNvSpPr/>
          <p:nvPr/>
        </p:nvSpPr>
        <p:spPr>
          <a:xfrm>
            <a:off x="7123176" y="4681728"/>
            <a:ext cx="4519879" cy="713232"/>
          </a:xfrm>
          <a:prstGeom prst="roundRect">
            <a:avLst>
              <a:gd name="adj" fmla="val 20513"/>
            </a:avLst>
          </a:prstGeom>
          <a:solidFill>
            <a:srgbClr val="FFFFFF"/>
          </a:solidFill>
          <a:ln/>
        </p:spPr>
      </p:sp>
      <p:sp>
        <p:nvSpPr>
          <p:cNvPr id="29" name="Text 26"/>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下面全是🔮展望情景，不是预言。</a:t>
            </a:r>
            <a:endParaRPr lang="en-US" sz="1400" dirty="0"/>
          </a:p>
        </p:txBody>
      </p:sp>
      <p:sp>
        <p:nvSpPr>
          <p:cNvPr id="30" name="Shape 27"/>
          <p:cNvSpPr/>
          <p:nvPr/>
        </p:nvSpPr>
        <p:spPr>
          <a:xfrm>
            <a:off x="6236208" y="5486400"/>
            <a:ext cx="713232" cy="713232"/>
          </a:xfrm>
          <a:prstGeom prst="ellipse">
            <a:avLst/>
          </a:prstGeom>
          <a:solidFill>
            <a:srgbClr val="FFFFFF"/>
          </a:solidFill>
          <a:ln w="25400">
            <a:solidFill>
              <a:srgbClr val="5A2FD3"/>
            </a:solidFill>
            <a:prstDash val="solid"/>
          </a:ln>
        </p:spPr>
      </p:sp>
      <p:pic>
        <p:nvPicPr>
          <p:cNvPr id="31" name="Image 1" descr="乐乐">    </p:cNvPr>
          <p:cNvPicPr>
            <a:picLocks noChangeAspect="1"/>
          </p:cNvPicPr>
          <p:nvPr/>
        </p:nvPicPr>
        <p:blipFill>
          <a:blip r:embed="rId2"/>
          <a:stretch>
            <a:fillRect/>
          </a:stretch>
        </p:blipFill>
        <p:spPr>
          <a:xfrm>
            <a:off x="6263640" y="5513832"/>
            <a:ext cx="658368" cy="658368"/>
          </a:xfrm>
          <a:prstGeom prst="ellipse">
            <a:avLst/>
          </a:prstGeom>
        </p:spPr>
      </p:pic>
      <p:sp>
        <p:nvSpPr>
          <p:cNvPr id="32" name="Shape 28"/>
          <p:cNvSpPr/>
          <p:nvPr/>
        </p:nvSpPr>
        <p:spPr>
          <a:xfrm rot="16200000">
            <a:off x="6958584" y="5742432"/>
            <a:ext cx="219456" cy="182880"/>
          </a:xfrm>
          <a:prstGeom prst="triangle">
            <a:avLst/>
          </a:prstGeom>
          <a:solidFill>
            <a:srgbClr val="FFFFFF"/>
          </a:solidFill>
          <a:ln/>
        </p:spPr>
      </p:sp>
      <p:sp>
        <p:nvSpPr>
          <p:cNvPr id="33" name="Shape 29"/>
          <p:cNvSpPr/>
          <p:nvPr/>
        </p:nvSpPr>
        <p:spPr>
          <a:xfrm>
            <a:off x="7123176" y="5486400"/>
            <a:ext cx="4519879" cy="713232"/>
          </a:xfrm>
          <a:prstGeom prst="roundRect">
            <a:avLst>
              <a:gd name="adj" fmla="val 20513"/>
            </a:avLst>
          </a:prstGeom>
          <a:solidFill>
            <a:srgbClr val="FFFFFF"/>
          </a:solidFill>
          <a:ln/>
        </p:spPr>
      </p:sp>
      <p:sp>
        <p:nvSpPr>
          <p:cNvPr id="34" name="Text 30"/>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未来取决于我们的选择！</a:t>
            </a:r>
            <a:endParaRPr lang="en-US" sz="1400" dirty="0"/>
          </a:p>
        </p:txBody>
      </p:sp>
      <p:sp>
        <p:nvSpPr>
          <p:cNvPr id="35" name="Text 3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来源：IEEE IRDS、WSTS（访问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2035：芯片的未来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四个方向、三种可能</a:t>
            </a:r>
            <a:endParaRPr lang="en-US" sz="3600" dirty="0"/>
          </a:p>
        </p:txBody>
      </p:sp>
      <p:sp>
        <p:nvSpPr>
          <p:cNvPr id="5" name="Shape 3"/>
          <p:cNvSpPr/>
          <p:nvPr/>
        </p:nvSpPr>
        <p:spPr>
          <a:xfrm>
            <a:off x="548640" y="1565567"/>
            <a:ext cx="7315200" cy="4613834"/>
          </a:xfrm>
          <a:prstGeom prst="roundRect">
            <a:avLst>
              <a:gd name="adj" fmla="val 277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enarios-chips">    </p:cNvPr>
          <p:cNvPicPr>
            <a:picLocks noChangeAspect="1"/>
          </p:cNvPicPr>
          <p:nvPr/>
        </p:nvPicPr>
        <p:blipFill>
          <a:blip r:embed="rId1"/>
          <a:stretch>
            <a:fillRect/>
          </a:stretch>
        </p:blipFill>
        <p:spPr>
          <a:xfrm>
            <a:off x="640080" y="1657007"/>
            <a:ext cx="7132320" cy="4430954"/>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怎么看这张图</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234696"/>
          </a:xfrm>
          <a:prstGeom prst="rect">
            <a:avLst/>
          </a:prstGeom>
          <a:noFill/>
          <a:ln/>
        </p:spPr>
        <p:txBody>
          <a:bodyPr wrap="square" lIns="0" tIns="0" rIns="0" bIns="0" rtlCol="0" anchor="t"/>
          <a:lstStyle/>
          <a:p>
            <a:pPr indent="0" marL="0">
              <a:buNone/>
            </a:pPr>
            <a:r>
              <a:rPr lang="en-US" sz="1400" dirty="0">
                <a:solidFill>
                  <a:schemeClr val="tx1"/>
                </a:solidFill>
              </a:rPr>
              <a:t>行是三种情景，列是四个方向</a:t>
            </a:r>
            <a:endParaRPr lang="en-US" sz="1400" dirty="0"/>
          </a:p>
        </p:txBody>
      </p:sp>
      <p:sp>
        <p:nvSpPr>
          <p:cNvPr id="11" name="Shape 8"/>
          <p:cNvSpPr/>
          <p:nvPr/>
        </p:nvSpPr>
        <p:spPr>
          <a:xfrm>
            <a:off x="8339328" y="2493264"/>
            <a:ext cx="128016" cy="128016"/>
          </a:xfrm>
          <a:prstGeom prst="ellipse">
            <a:avLst/>
          </a:prstGeom>
          <a:solidFill>
            <a:schemeClr val="accent2"/>
          </a:solidFill>
          <a:ln/>
        </p:spPr>
      </p:sp>
      <p:sp>
        <p:nvSpPr>
          <p:cNvPr id="12" name="Text 9"/>
          <p:cNvSpPr txBox="1"/>
          <p:nvPr/>
        </p:nvSpPr>
        <p:spPr>
          <a:xfrm>
            <a:off x="8613648" y="2429256"/>
            <a:ext cx="2828239" cy="234696"/>
          </a:xfrm>
          <a:prstGeom prst="rect">
            <a:avLst/>
          </a:prstGeom>
          <a:noFill/>
          <a:ln/>
        </p:spPr>
        <p:txBody>
          <a:bodyPr wrap="square" lIns="0" tIns="0" rIns="0" bIns="0" rtlCol="0" anchor="t"/>
          <a:lstStyle/>
          <a:p>
            <a:pPr indent="0" marL="0">
              <a:buNone/>
            </a:pPr>
            <a:r>
              <a:rPr lang="en-US" sz="1400" dirty="0">
                <a:solidFill>
                  <a:schemeClr val="tx1"/>
                </a:solidFill>
              </a:rPr>
              <a:t>人才与合作影响其他三个方向</a:t>
            </a:r>
            <a:endParaRPr lang="en-US" sz="1400" dirty="0"/>
          </a:p>
        </p:txBody>
      </p:sp>
      <p:sp>
        <p:nvSpPr>
          <p:cNvPr id="13" name="Shape 10"/>
          <p:cNvSpPr/>
          <p:nvPr/>
        </p:nvSpPr>
        <p:spPr>
          <a:xfrm>
            <a:off x="8339328" y="2801112"/>
            <a:ext cx="128016" cy="128016"/>
          </a:xfrm>
          <a:prstGeom prst="ellipse">
            <a:avLst/>
          </a:prstGeom>
          <a:solidFill>
            <a:schemeClr val="accent2"/>
          </a:solidFill>
          <a:ln/>
        </p:spPr>
      </p:sp>
      <p:sp>
        <p:nvSpPr>
          <p:cNvPr id="14" name="Text 11"/>
          <p:cNvSpPr txBox="1"/>
          <p:nvPr/>
        </p:nvSpPr>
        <p:spPr>
          <a:xfrm>
            <a:off x="8613648" y="2737104"/>
            <a:ext cx="2828239" cy="234696"/>
          </a:xfrm>
          <a:prstGeom prst="rect">
            <a:avLst/>
          </a:prstGeom>
          <a:noFill/>
          <a:ln/>
        </p:spPr>
        <p:txBody>
          <a:bodyPr wrap="square" lIns="0" tIns="0" rIns="0" bIns="0" rtlCol="0" anchor="t"/>
          <a:lstStyle/>
          <a:p>
            <a:pPr indent="0" marL="0">
              <a:buNone/>
            </a:pPr>
            <a:r>
              <a:rPr lang="en-US" sz="1400" dirty="0">
                <a:solidFill>
                  <a:schemeClr val="tx1"/>
                </a:solidFill>
              </a:rPr>
              <a:t>公司计划可能调整</a:t>
            </a:r>
            <a:endParaRPr lang="en-US" sz="1400" dirty="0"/>
          </a:p>
        </p:txBody>
      </p:sp>
      <p:sp>
        <p:nvSpPr>
          <p:cNvPr id="15" name="Shape 12"/>
          <p:cNvSpPr/>
          <p:nvPr/>
        </p:nvSpPr>
        <p:spPr>
          <a:xfrm>
            <a:off x="8339328" y="3108960"/>
            <a:ext cx="128016" cy="128016"/>
          </a:xfrm>
          <a:prstGeom prst="ellipse">
            <a:avLst/>
          </a:prstGeom>
          <a:solidFill>
            <a:schemeClr val="accent2"/>
          </a:solidFill>
          <a:ln/>
        </p:spPr>
      </p:sp>
      <p:sp>
        <p:nvSpPr>
          <p:cNvPr id="16" name="Text 13"/>
          <p:cNvSpPr txBox="1"/>
          <p:nvPr/>
        </p:nvSpPr>
        <p:spPr>
          <a:xfrm>
            <a:off x="8613648" y="3044952"/>
            <a:ext cx="2828239" cy="234696"/>
          </a:xfrm>
          <a:prstGeom prst="rect">
            <a:avLst/>
          </a:prstGeom>
          <a:noFill/>
          <a:ln/>
        </p:spPr>
        <p:txBody>
          <a:bodyPr wrap="square" lIns="0" tIns="0" rIns="0" bIns="0" rtlCol="0" anchor="t"/>
          <a:lstStyle/>
          <a:p>
            <a:pPr indent="0" marL="0">
              <a:buNone/>
            </a:pPr>
            <a:r>
              <a:rPr lang="en-US" sz="1400" dirty="0">
                <a:solidFill>
                  <a:schemeClr val="tx1"/>
                </a:solidFill>
              </a:rPr>
              <a:t>这是思考框架，不是预测</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2035：芯片的未来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2030年：几种可能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2030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性能与能效</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GAA之后的新结构和3D堆叠快速成熟，AI芯片能效明显提升。</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工艺继续小步前进，性能提升更多靠芯粒拼接、先进封装和专用芯片。</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成本和物理极限让先进工艺进展放缓，芯片性能提升变慢。</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制造与供应链</a:t>
            </a:r>
            <a:endParaRPr lang="en-US" sz="1400" dirty="0"/>
          </a:p>
          <a:p>
            <a:pPr indent="0" marL="0">
              <a:buNone/>
            </a:pPr>
            <a:r>
              <a:rPr lang="en-US" sz="1100" dirty="0">
                <a:solidFill>
                  <a:srgbClr val="5A6280"/>
                </a:solidFill>
              </a:rPr>
              <a:t>参考：SIA与BCG 2024</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多个国家和地区新建工厂投产，供应链更分散、更有韧性。</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400" dirty="0">
                <a:solidFill>
                  <a:schemeClr val="tx1"/>
                </a:solidFill>
              </a:rPr>
              <a:t>产能分布逐步变化（美国行业协会报告预测2032年各地区份额更均衡），全球分工依然重要。</a:t>
            </a:r>
            <a:endParaRPr lang="en-US" sz="14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贸易限制和成本上升导致供应紧张，部分芯片价格波动。</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新技术</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芯粒标准普及，不同厂家的小芯片可以方便地拼成大芯片；光子互连进入数据中心。</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芯粒和先进封装广泛使用；二维材料、类脑芯片仍主要在实验室。</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新材料和新结构遇到良率难题，产业化比预期慢。</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来源：SIA与BCG（访问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2035：芯片的未来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2035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性能与能效</a:t>
            </a:r>
            <a:endParaRPr lang="en-US" sz="1400" dirty="0"/>
          </a:p>
          <a:p>
            <a:pPr indent="0" marL="0">
              <a:buNone/>
            </a:pPr>
            <a:r>
              <a:rPr lang="en-US" sz="1100" dirty="0">
                <a:solidFill>
                  <a:srgbClr val="5A6280"/>
                </a:solidFill>
              </a:rPr>
              <a:t>参考：IEEE IRDS 2022</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三维集成成为主流，同样的电能可以完成多得多的计算。</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硅芯片仍是主角，靠三维集成和新封装持续进步（IRDS预测缩小约2028年后饱和）。</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性能提升明显放缓，人们更重视软件优化和高效使用芯片。</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新技术</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部分新材料芯片和光子计算开始在特定领域商用。</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新技术与硅芯片配合使用，在某些专门任务上发挥作用。</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新技术仍停留在研究阶段，硅芯片依旧唱主角。</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人才与合作</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开放合作带来更多创新，芯片设计像编程一样容易上手。</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芯片人才队伍扩大，但先进制造仍需要多国协作。</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人才和技术交流受阻，创新速度放缓。</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IRDS（访问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我是芯片工程师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找找身边的芯片</a:t>
            </a:r>
            <a:endParaRPr lang="en-US" sz="1400" dirty="0"/>
          </a:p>
          <a:p>
            <a:pPr indent="0" marL="0">
              <a:buNone/>
            </a:pPr>
            <a:r>
              <a:rPr lang="en-US" sz="1400" dirty="0">
                <a:solidFill>
                  <a:srgbClr val="5A6280"/>
                </a:solidFill>
              </a:rPr>
              <a:t>20分钟：按计算、存储、感知、管电分类</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掺杂座位游戏</a:t>
            </a:r>
            <a:endParaRPr lang="en-US" sz="1400" dirty="0"/>
          </a:p>
          <a:p>
            <a:pPr indent="0" marL="0">
              <a:buNone/>
            </a:pPr>
            <a:r>
              <a:rPr lang="en-US" sz="1400" dirty="0">
                <a:solidFill>
                  <a:srgbClr val="5A6280"/>
                </a:solidFill>
              </a:rPr>
              <a:t>15分钟：电子与空穴</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Scratch：逻辑门模拟器</a:t>
            </a:r>
            <a:endParaRPr lang="en-US" sz="1400" dirty="0"/>
          </a:p>
          <a:p>
            <a:pPr indent="0" marL="0">
              <a:buNone/>
            </a:pPr>
            <a:r>
              <a:rPr lang="en-US" sz="1400" dirty="0">
                <a:solidFill>
                  <a:srgbClr val="5A6280"/>
                </a:solidFill>
              </a:rPr>
              <a:t>45分钟：两个开关控制一盏灯</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2035年的芯片世界</a:t>
            </a:r>
            <a:endParaRPr lang="en-US" sz="1400" dirty="0"/>
          </a:p>
          <a:p>
            <a:pPr indent="0" marL="0">
              <a:buNone/>
            </a:pPr>
            <a:r>
              <a:rPr lang="en-US" sz="1400" dirty="0">
                <a:solidFill>
                  <a:srgbClr val="5A6280"/>
                </a:solidFill>
              </a:rPr>
              <a:t>40分钟：抽卡写或画出一天</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Python：二进制加法器</a:t>
            </a:r>
            <a:endParaRPr lang="en-US" sz="1400" dirty="0"/>
          </a:p>
          <a:p>
            <a:pPr indent="0" marL="0">
              <a:buNone/>
            </a:pPr>
            <a:r>
              <a:rPr lang="en-US" sz="1400" dirty="0">
                <a:solidFill>
                  <a:srgbClr val="5A6280"/>
                </a:solidFill>
              </a:rPr>
              <a:t>45分钟：从半加器到4位加法</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“几纳米”侦探</a:t>
            </a:r>
            <a:endParaRPr lang="en-US" sz="1400" dirty="0"/>
          </a:p>
          <a:p>
            <a:pPr indent="0" marL="0">
              <a:buNone/>
            </a:pPr>
            <a:r>
              <a:rPr lang="en-US" sz="1400" dirty="0">
                <a:solidFill>
                  <a:srgbClr val="5A6280"/>
                </a:solidFill>
              </a:rPr>
              <a:t>20分钟：用权威来源解释工艺命名</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产业链拼图</a:t>
            </a:r>
            <a:endParaRPr lang="en-US" sz="1400" dirty="0"/>
          </a:p>
          <a:p>
            <a:pPr indent="0" marL="0">
              <a:buNone/>
            </a:pPr>
            <a:r>
              <a:rPr lang="en-US" sz="1400" dirty="0">
                <a:solidFill>
                  <a:srgbClr val="5A6280"/>
                </a:solidFill>
              </a:rPr>
              <a:t>30分钟：抽掉一张卡会怎样</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LED与二极管小实验（可选）</a:t>
            </a:r>
            <a:endParaRPr lang="en-US" sz="1400" dirty="0"/>
          </a:p>
          <a:p>
            <a:pPr indent="0" marL="0">
              <a:buNone/>
            </a:pPr>
            <a:r>
              <a:rPr lang="en-US" sz="1400" dirty="0">
                <a:solidFill>
                  <a:srgbClr val="5A6280"/>
                </a:solidFill>
              </a:rPr>
              <a:t>30分钟：反接还亮吗？</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安全约定：不拆开带电设备；实验只用低压电池，必须串联电阻，不接市电；用学校或家长管理的账号。</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我是芯片工程师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芯片世界的职业</a:t>
            </a:r>
            <a:endParaRPr lang="en-US" sz="3600" dirty="0"/>
          </a:p>
        </p:txBody>
      </p:sp>
      <p:sp>
        <p:nvSpPr>
          <p:cNvPr id="5" name="Shape 3"/>
          <p:cNvSpPr/>
          <p:nvPr/>
        </p:nvSpPr>
        <p:spPr>
          <a:xfrm>
            <a:off x="548640"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13232"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半导体器件工程师</a:t>
            </a:r>
            <a:endParaRPr lang="en-US" sz="1500" dirty="0"/>
          </a:p>
        </p:txBody>
      </p:sp>
      <p:sp>
        <p:nvSpPr>
          <p:cNvPr id="7" name="Text 5"/>
          <p:cNvSpPr txBox="1"/>
          <p:nvPr/>
        </p:nvSpPr>
        <p:spPr>
          <a:xfrm>
            <a:off x="713232"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固体物理、材料科学</a:t>
            </a:r>
            <a:endParaRPr lang="en-US" sz="1700" dirty="0"/>
          </a:p>
        </p:txBody>
      </p:sp>
      <p:sp>
        <p:nvSpPr>
          <p:cNvPr id="8" name="Shape 6"/>
          <p:cNvSpPr/>
          <p:nvPr/>
        </p:nvSpPr>
        <p:spPr>
          <a:xfrm>
            <a:off x="2813243"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9" name="Text 7"/>
          <p:cNvSpPr txBox="1"/>
          <p:nvPr/>
        </p:nvSpPr>
        <p:spPr>
          <a:xfrm>
            <a:off x="2977835" y="1645920"/>
            <a:ext cx="1706819" cy="310896"/>
          </a:xfrm>
          <a:prstGeom prst="rect">
            <a:avLst/>
          </a:prstGeom>
          <a:noFill/>
          <a:ln/>
        </p:spPr>
        <p:txBody>
          <a:bodyPr wrap="square" lIns="0" tIns="0" rIns="0" bIns="0" rtlCol="0" anchor="t"/>
          <a:lstStyle/>
          <a:p>
            <a:pPr indent="0" marL="0">
              <a:buNone/>
            </a:pPr>
            <a:r>
              <a:rPr lang="en-US" sz="1500" b="1" dirty="0">
                <a:solidFill>
                  <a:srgbClr val="5A2FD3"/>
                </a:solidFill>
              </a:rPr>
              <a:t>制造工艺工程师</a:t>
            </a:r>
            <a:endParaRPr lang="en-US" sz="1500" dirty="0"/>
          </a:p>
        </p:txBody>
      </p:sp>
      <p:sp>
        <p:nvSpPr>
          <p:cNvPr id="10" name="Text 8"/>
          <p:cNvSpPr txBox="1"/>
          <p:nvPr/>
        </p:nvSpPr>
        <p:spPr>
          <a:xfrm>
            <a:off x="2977835"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化学与物理、数据分析</a:t>
            </a:r>
            <a:endParaRPr lang="en-US" sz="1700" dirty="0"/>
          </a:p>
        </p:txBody>
      </p:sp>
      <p:sp>
        <p:nvSpPr>
          <p:cNvPr id="11" name="Shape 9"/>
          <p:cNvSpPr/>
          <p:nvPr/>
        </p:nvSpPr>
        <p:spPr>
          <a:xfrm>
            <a:off x="5077846"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Text 10"/>
          <p:cNvSpPr txBox="1"/>
          <p:nvPr/>
        </p:nvSpPr>
        <p:spPr>
          <a:xfrm>
            <a:off x="5242438" y="1645920"/>
            <a:ext cx="1706819" cy="310896"/>
          </a:xfrm>
          <a:prstGeom prst="rect">
            <a:avLst/>
          </a:prstGeom>
          <a:noFill/>
          <a:ln/>
        </p:spPr>
        <p:txBody>
          <a:bodyPr wrap="square" lIns="0" tIns="0" rIns="0" bIns="0" rtlCol="0" anchor="t"/>
          <a:lstStyle/>
          <a:p>
            <a:pPr indent="0" marL="0">
              <a:buNone/>
            </a:pPr>
            <a:r>
              <a:rPr lang="en-US" sz="1500" b="1" dirty="0">
                <a:solidFill>
                  <a:srgbClr val="B4501A"/>
                </a:solidFill>
              </a:rPr>
              <a:t>光刻与设备工程师</a:t>
            </a:r>
            <a:endParaRPr lang="en-US" sz="1500" dirty="0"/>
          </a:p>
        </p:txBody>
      </p:sp>
      <p:sp>
        <p:nvSpPr>
          <p:cNvPr id="13" name="Text 11"/>
          <p:cNvSpPr txBox="1"/>
          <p:nvPr/>
        </p:nvSpPr>
        <p:spPr>
          <a:xfrm>
            <a:off x="5242438"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光学、精密机械</a:t>
            </a:r>
            <a:endParaRPr lang="en-US" sz="1700" dirty="0"/>
          </a:p>
        </p:txBody>
      </p:sp>
      <p:sp>
        <p:nvSpPr>
          <p:cNvPr id="14" name="Shape 12"/>
          <p:cNvSpPr/>
          <p:nvPr/>
        </p:nvSpPr>
        <p:spPr>
          <a:xfrm>
            <a:off x="7342449"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7507041" y="1645920"/>
            <a:ext cx="1706819" cy="310896"/>
          </a:xfrm>
          <a:prstGeom prst="rect">
            <a:avLst/>
          </a:prstGeom>
          <a:noFill/>
          <a:ln/>
        </p:spPr>
        <p:txBody>
          <a:bodyPr wrap="square" lIns="0" tIns="0" rIns="0" bIns="0" rtlCol="0" anchor="t"/>
          <a:lstStyle/>
          <a:p>
            <a:pPr indent="0" marL="0">
              <a:buNone/>
            </a:pPr>
            <a:r>
              <a:rPr lang="en-US" sz="1500" b="1" dirty="0">
                <a:solidFill>
                  <a:srgbClr val="16855E"/>
                </a:solidFill>
              </a:rPr>
              <a:t>芯片设计工程师</a:t>
            </a:r>
            <a:endParaRPr lang="en-US" sz="1500" dirty="0"/>
          </a:p>
        </p:txBody>
      </p:sp>
      <p:sp>
        <p:nvSpPr>
          <p:cNvPr id="16" name="Text 14"/>
          <p:cNvSpPr txBox="1"/>
          <p:nvPr/>
        </p:nvSpPr>
        <p:spPr>
          <a:xfrm>
            <a:off x="7507041"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数字电路、编程</a:t>
            </a:r>
            <a:endParaRPr lang="en-US" sz="1700" dirty="0"/>
          </a:p>
        </p:txBody>
      </p:sp>
      <p:sp>
        <p:nvSpPr>
          <p:cNvPr id="17" name="Shape 15"/>
          <p:cNvSpPr/>
          <p:nvPr/>
        </p:nvSpPr>
        <p:spPr>
          <a:xfrm>
            <a:off x="9607052"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Text 16"/>
          <p:cNvSpPr txBox="1"/>
          <p:nvPr/>
        </p:nvSpPr>
        <p:spPr>
          <a:xfrm>
            <a:off x="9771644"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芯片验证工程师</a:t>
            </a:r>
            <a:endParaRPr lang="en-US" sz="1500" dirty="0"/>
          </a:p>
        </p:txBody>
      </p:sp>
      <p:sp>
        <p:nvSpPr>
          <p:cNvPr id="19" name="Text 17"/>
          <p:cNvSpPr txBox="1"/>
          <p:nvPr/>
        </p:nvSpPr>
        <p:spPr>
          <a:xfrm>
            <a:off x="9771644"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编程、系统思维</a:t>
            </a:r>
            <a:endParaRPr lang="en-US" sz="1700" dirty="0"/>
          </a:p>
        </p:txBody>
      </p:sp>
      <p:sp>
        <p:nvSpPr>
          <p:cNvPr id="20" name="Shape 18"/>
          <p:cNvSpPr/>
          <p:nvPr/>
        </p:nvSpPr>
        <p:spPr>
          <a:xfrm>
            <a:off x="548640"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Text 19"/>
          <p:cNvSpPr txBox="1"/>
          <p:nvPr/>
        </p:nvSpPr>
        <p:spPr>
          <a:xfrm>
            <a:off x="713232"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EDA软件工程师</a:t>
            </a:r>
            <a:endParaRPr lang="en-US" sz="1500" dirty="0"/>
          </a:p>
        </p:txBody>
      </p:sp>
      <p:sp>
        <p:nvSpPr>
          <p:cNvPr id="22" name="Text 20"/>
          <p:cNvSpPr txBox="1"/>
          <p:nvPr/>
        </p:nvSpPr>
        <p:spPr>
          <a:xfrm>
            <a:off x="713232"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算法、软件工程</a:t>
            </a:r>
            <a:endParaRPr lang="en-US" sz="1700" dirty="0"/>
          </a:p>
        </p:txBody>
      </p:sp>
      <p:sp>
        <p:nvSpPr>
          <p:cNvPr id="23" name="Shape 21"/>
          <p:cNvSpPr/>
          <p:nvPr/>
        </p:nvSpPr>
        <p:spPr>
          <a:xfrm>
            <a:off x="2813243"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Text 22"/>
          <p:cNvSpPr txBox="1"/>
          <p:nvPr/>
        </p:nvSpPr>
        <p:spPr>
          <a:xfrm>
            <a:off x="2977835" y="3739896"/>
            <a:ext cx="1706819" cy="310896"/>
          </a:xfrm>
          <a:prstGeom prst="rect">
            <a:avLst/>
          </a:prstGeom>
          <a:noFill/>
          <a:ln/>
        </p:spPr>
        <p:txBody>
          <a:bodyPr wrap="square" lIns="0" tIns="0" rIns="0" bIns="0" rtlCol="0" anchor="t"/>
          <a:lstStyle/>
          <a:p>
            <a:pPr indent="0" marL="0">
              <a:buNone/>
            </a:pPr>
            <a:r>
              <a:rPr lang="en-US" sz="1500" b="1" dirty="0">
                <a:solidFill>
                  <a:srgbClr val="B4501A"/>
                </a:solidFill>
              </a:rPr>
              <a:t>封装与测试工程师</a:t>
            </a:r>
            <a:endParaRPr lang="en-US" sz="1500" dirty="0"/>
          </a:p>
        </p:txBody>
      </p:sp>
      <p:sp>
        <p:nvSpPr>
          <p:cNvPr id="25" name="Text 23"/>
          <p:cNvSpPr txBox="1"/>
          <p:nvPr/>
        </p:nvSpPr>
        <p:spPr>
          <a:xfrm>
            <a:off x="2977835"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材料与热学、动手能力</a:t>
            </a:r>
            <a:endParaRPr lang="en-US" sz="1700" dirty="0"/>
          </a:p>
        </p:txBody>
      </p:sp>
      <p:sp>
        <p:nvSpPr>
          <p:cNvPr id="26" name="Shape 24"/>
          <p:cNvSpPr/>
          <p:nvPr/>
        </p:nvSpPr>
        <p:spPr>
          <a:xfrm>
            <a:off x="5077846"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5242438" y="3739896"/>
            <a:ext cx="1706819" cy="310896"/>
          </a:xfrm>
          <a:prstGeom prst="rect">
            <a:avLst/>
          </a:prstGeom>
          <a:noFill/>
          <a:ln/>
        </p:spPr>
        <p:txBody>
          <a:bodyPr wrap="square" lIns="0" tIns="0" rIns="0" bIns="0" rtlCol="0" anchor="t"/>
          <a:lstStyle/>
          <a:p>
            <a:pPr indent="0" marL="0">
              <a:buNone/>
            </a:pPr>
            <a:r>
              <a:rPr lang="en-US" sz="1500" b="1" dirty="0">
                <a:solidFill>
                  <a:srgbClr val="16855E"/>
                </a:solidFill>
              </a:rPr>
              <a:t>半导体材料科学家</a:t>
            </a:r>
            <a:endParaRPr lang="en-US" sz="1500" dirty="0"/>
          </a:p>
        </p:txBody>
      </p:sp>
      <p:sp>
        <p:nvSpPr>
          <p:cNvPr id="28" name="Text 26"/>
          <p:cNvSpPr txBox="1"/>
          <p:nvPr/>
        </p:nvSpPr>
        <p:spPr>
          <a:xfrm>
            <a:off x="5242438"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化学、材料科学</a:t>
            </a:r>
            <a:endParaRPr lang="en-US" sz="1700" dirty="0"/>
          </a:p>
        </p:txBody>
      </p:sp>
      <p:sp>
        <p:nvSpPr>
          <p:cNvPr id="29" name="Shape 27"/>
          <p:cNvSpPr/>
          <p:nvPr/>
        </p:nvSpPr>
        <p:spPr>
          <a:xfrm>
            <a:off x="7342449"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Text 28"/>
          <p:cNvSpPr txBox="1"/>
          <p:nvPr/>
        </p:nvSpPr>
        <p:spPr>
          <a:xfrm>
            <a:off x="7507041" y="3739896"/>
            <a:ext cx="1706819" cy="310896"/>
          </a:xfrm>
          <a:prstGeom prst="rect">
            <a:avLst/>
          </a:prstGeom>
          <a:noFill/>
          <a:ln/>
        </p:spPr>
        <p:txBody>
          <a:bodyPr wrap="square" lIns="0" tIns="0" rIns="0" bIns="0" rtlCol="0" anchor="t"/>
          <a:lstStyle/>
          <a:p>
            <a:pPr indent="0" marL="0">
              <a:buNone/>
            </a:pPr>
            <a:r>
              <a:rPr lang="en-US" sz="1500" b="1" dirty="0">
                <a:solidFill>
                  <a:srgbClr val="1F55C9"/>
                </a:solidFill>
              </a:rPr>
              <a:t>模拟与功率工程师</a:t>
            </a:r>
            <a:endParaRPr lang="en-US" sz="1500" dirty="0"/>
          </a:p>
        </p:txBody>
      </p:sp>
      <p:sp>
        <p:nvSpPr>
          <p:cNvPr id="31" name="Text 29"/>
          <p:cNvSpPr txBox="1"/>
          <p:nvPr/>
        </p:nvSpPr>
        <p:spPr>
          <a:xfrm>
            <a:off x="7507041"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电路理论、物理</a:t>
            </a:r>
            <a:endParaRPr lang="en-US" sz="1700" dirty="0"/>
          </a:p>
        </p:txBody>
      </p:sp>
      <p:sp>
        <p:nvSpPr>
          <p:cNvPr id="32" name="Shape 30"/>
          <p:cNvSpPr/>
          <p:nvPr/>
        </p:nvSpPr>
        <p:spPr>
          <a:xfrm>
            <a:off x="9607052"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9771644"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环保与能源工程师</a:t>
            </a:r>
            <a:endParaRPr lang="en-US" sz="1500" dirty="0"/>
          </a:p>
        </p:txBody>
      </p:sp>
      <p:sp>
        <p:nvSpPr>
          <p:cNvPr id="34" name="Text 32"/>
          <p:cNvSpPr txBox="1"/>
          <p:nvPr/>
        </p:nvSpPr>
        <p:spPr>
          <a:xfrm>
            <a:off x="9771644"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环境工程、能源管理</a:t>
            </a:r>
            <a:endParaRPr lang="en-US" sz="1700" dirty="0"/>
          </a:p>
        </p:txBody>
      </p:sp>
      <p:sp>
        <p:nvSpPr>
          <p:cNvPr id="35" name="Shape 33"/>
          <p:cNvSpPr/>
          <p:nvPr/>
        </p:nvSpPr>
        <p:spPr>
          <a:xfrm>
            <a:off x="548640" y="5623560"/>
            <a:ext cx="11094415" cy="640080"/>
          </a:xfrm>
          <a:prstGeom prst="roundRect">
            <a:avLst>
              <a:gd name="adj" fmla="val 17143"/>
            </a:avLst>
          </a:prstGeom>
          <a:solidFill>
            <a:srgbClr val="E6EEFF"/>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这些职业都需要数学、物理、编程和团队合作；本书不承诺任何职业的收入，重要的是保持好奇、终身学习。</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术语表（1/3）</a:t>
            </a:r>
            <a:endParaRPr lang="en-US" sz="3600" dirty="0"/>
          </a:p>
        </p:txBody>
      </p:sp>
      <p:sp>
        <p:nvSpPr>
          <p:cNvPr id="5" name="Shape 3"/>
          <p:cNvSpPr/>
          <p:nvPr/>
        </p:nvSpPr>
        <p:spPr>
          <a:xfrm>
            <a:off x="548640" y="1481328"/>
            <a:ext cx="3515258" cy="886968"/>
          </a:xfrm>
          <a:prstGeom prst="roundRect">
            <a:avLst>
              <a:gd name="adj" fmla="val 10309"/>
            </a:avLst>
          </a:prstGeom>
          <a:solidFill>
            <a:srgbClr val="FFFFFF"/>
          </a:solidFill>
          <a:ln w="9525">
            <a:solidFill>
              <a:srgbClr val="DCE2F2"/>
            </a:solidFill>
            <a:prstDash val="solid"/>
          </a:ln>
        </p:spPr>
      </p:sp>
      <p:sp>
        <p:nvSpPr>
          <p:cNvPr id="6" name="Text 4"/>
          <p:cNvSpPr txBox="1"/>
          <p:nvPr/>
        </p:nvSpPr>
        <p:spPr>
          <a:xfrm>
            <a:off x="685800" y="1572768"/>
            <a:ext cx="3240938" cy="704088"/>
          </a:xfrm>
          <a:prstGeom prst="rect">
            <a:avLst/>
          </a:prstGeom>
          <a:noFill/>
          <a:ln/>
        </p:spPr>
        <p:txBody>
          <a:bodyPr wrap="square" lIns="0" tIns="0" rIns="0" bIns="0" rtlCol="0" anchor="ctr"/>
          <a:lstStyle/>
          <a:p>
            <a:pPr indent="0" marL="0">
              <a:buNone/>
            </a:pPr>
            <a:r>
              <a:rPr lang="en-US" sz="1400" b="1" dirty="0">
                <a:solidFill>
                  <a:srgbClr val="1F55C9"/>
                </a:solidFill>
              </a:rPr>
              <a:t>芯片 / 集成电路｜</a:t>
            </a:r>
            <a:pPr indent="0" marL="0">
              <a:buNone/>
            </a:pPr>
            <a:r>
              <a:rPr lang="en-US" sz="1400" dirty="0">
                <a:solidFill>
                  <a:srgbClr val="1B2140"/>
                </a:solidFill>
              </a:rPr>
              <a:t>把成千上万到几百亿个开关和导线“印”在指甲盖大小的硅片上。</a:t>
            </a:r>
            <a:endParaRPr lang="en-US" sz="1400" dirty="0"/>
          </a:p>
        </p:txBody>
      </p:sp>
      <p:sp>
        <p:nvSpPr>
          <p:cNvPr id="7" name="Shape 5"/>
          <p:cNvSpPr/>
          <p:nvPr/>
        </p:nvSpPr>
        <p:spPr>
          <a:xfrm>
            <a:off x="548640" y="2478024"/>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569464"/>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半导体｜</a:t>
            </a:r>
            <a:pPr indent="0" marL="0">
              <a:buNone/>
            </a:pPr>
            <a:r>
              <a:rPr lang="en-US" sz="1400" dirty="0">
                <a:solidFill>
                  <a:srgbClr val="1B2140"/>
                </a:solidFill>
              </a:rPr>
              <a:t>可以开关的“闸门”：有时让电流通过，有时不让。</a:t>
            </a:r>
            <a:endParaRPr lang="en-US" sz="1400" dirty="0"/>
          </a:p>
        </p:txBody>
      </p:sp>
      <p:sp>
        <p:nvSpPr>
          <p:cNvPr id="9" name="Shape 7"/>
          <p:cNvSpPr/>
          <p:nvPr/>
        </p:nvSpPr>
        <p:spPr>
          <a:xfrm>
            <a:off x="548640" y="3240024"/>
            <a:ext cx="3515258" cy="417576"/>
          </a:xfrm>
          <a:prstGeom prst="roundRect">
            <a:avLst>
              <a:gd name="adj" fmla="val 21898"/>
            </a:avLst>
          </a:prstGeom>
          <a:solidFill>
            <a:srgbClr val="FFFFFF"/>
          </a:solidFill>
          <a:ln w="9525">
            <a:solidFill>
              <a:srgbClr val="DCE2F2"/>
            </a:solidFill>
            <a:prstDash val="solid"/>
          </a:ln>
        </p:spPr>
      </p:sp>
      <p:sp>
        <p:nvSpPr>
          <p:cNvPr id="10" name="Text 8"/>
          <p:cNvSpPr txBox="1"/>
          <p:nvPr/>
        </p:nvSpPr>
        <p:spPr>
          <a:xfrm>
            <a:off x="685800" y="3331464"/>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导体｜</a:t>
            </a:r>
            <a:pPr indent="0" marL="0">
              <a:buNone/>
            </a:pPr>
            <a:r>
              <a:rPr lang="en-US" sz="1400" dirty="0">
                <a:solidFill>
                  <a:srgbClr val="1B2140"/>
                </a:solidFill>
              </a:rPr>
              <a:t>电子可以随便跑的“宽马路”。</a:t>
            </a:r>
            <a:endParaRPr lang="en-US" sz="1400" dirty="0"/>
          </a:p>
        </p:txBody>
      </p:sp>
      <p:sp>
        <p:nvSpPr>
          <p:cNvPr id="11" name="Shape 9"/>
          <p:cNvSpPr/>
          <p:nvPr/>
        </p:nvSpPr>
        <p:spPr>
          <a:xfrm>
            <a:off x="548640" y="3767328"/>
            <a:ext cx="3515258" cy="417576"/>
          </a:xfrm>
          <a:prstGeom prst="roundRect">
            <a:avLst>
              <a:gd name="adj" fmla="val 21898"/>
            </a:avLst>
          </a:prstGeom>
          <a:solidFill>
            <a:srgbClr val="FFFFFF"/>
          </a:solidFill>
          <a:ln w="9525">
            <a:solidFill>
              <a:srgbClr val="DCE2F2"/>
            </a:solidFill>
            <a:prstDash val="solid"/>
          </a:ln>
        </p:spPr>
      </p:sp>
      <p:sp>
        <p:nvSpPr>
          <p:cNvPr id="12" name="Text 10"/>
          <p:cNvSpPr txBox="1"/>
          <p:nvPr/>
        </p:nvSpPr>
        <p:spPr>
          <a:xfrm>
            <a:off x="685800" y="3858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绝缘体｜</a:t>
            </a:r>
            <a:pPr indent="0" marL="0">
              <a:buNone/>
            </a:pPr>
            <a:r>
              <a:rPr lang="en-US" sz="1400" dirty="0">
                <a:solidFill>
                  <a:srgbClr val="1B2140"/>
                </a:solidFill>
              </a:rPr>
              <a:t>电子跑不过去的“墙”。</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硅｜</a:t>
            </a:r>
            <a:pPr indent="0" marL="0">
              <a:buNone/>
            </a:pPr>
            <a:r>
              <a:rPr lang="en-US" sz="1400" dirty="0">
                <a:solidFill>
                  <a:srgbClr val="1B2140"/>
                </a:solidFill>
              </a:rPr>
              <a:t>地球上很多的元素，藏在沙子和石头里。</a:t>
            </a:r>
            <a:endParaRPr lang="en-US" sz="1400" dirty="0"/>
          </a:p>
        </p:txBody>
      </p:sp>
      <p:sp>
        <p:nvSpPr>
          <p:cNvPr id="15" name="Shape 13"/>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掺杂｜</a:t>
            </a:r>
            <a:pPr indent="0" marL="0">
              <a:buNone/>
            </a:pPr>
            <a:r>
              <a:rPr lang="en-US" sz="1400" dirty="0">
                <a:solidFill>
                  <a:srgbClr val="1B2140"/>
                </a:solidFill>
              </a:rPr>
              <a:t>往整齐的座位里多放一个人或空出一个座位（比喻简化）。</a:t>
            </a:r>
            <a:endParaRPr lang="en-US" sz="1400" dirty="0"/>
          </a:p>
        </p:txBody>
      </p:sp>
      <p:sp>
        <p:nvSpPr>
          <p:cNvPr id="17" name="Shape 15"/>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空穴｜</a:t>
            </a:r>
            <a:pPr indent="0" marL="0">
              <a:buNone/>
            </a:pPr>
            <a:r>
              <a:rPr lang="en-US" sz="1400" dirty="0">
                <a:solidFill>
                  <a:srgbClr val="1B2140"/>
                </a:solidFill>
              </a:rPr>
              <a:t>座位上空出来的位置，旁边的人一挪，空位就“跑”了。</a:t>
            </a:r>
            <a:endParaRPr lang="en-US" sz="1400" dirty="0"/>
          </a:p>
        </p:txBody>
      </p:sp>
      <p:sp>
        <p:nvSpPr>
          <p:cNvPr id="19" name="Shape 17"/>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PN结｜</a:t>
            </a:r>
            <a:pPr indent="0" marL="0">
              <a:buNone/>
            </a:pPr>
            <a:r>
              <a:rPr lang="en-US" sz="1400" dirty="0">
                <a:solidFill>
                  <a:srgbClr val="1B2140"/>
                </a:solidFill>
              </a:rPr>
              <a:t>只让水往一个方向流的单向阀门。</a:t>
            </a:r>
            <a:endParaRPr lang="en-US" sz="1400" dirty="0"/>
          </a:p>
        </p:txBody>
      </p:sp>
      <p:sp>
        <p:nvSpPr>
          <p:cNvPr id="21" name="Shape 19"/>
          <p:cNvSpPr/>
          <p:nvPr/>
        </p:nvSpPr>
        <p:spPr>
          <a:xfrm>
            <a:off x="4338218" y="3767328"/>
            <a:ext cx="3515258" cy="417576"/>
          </a:xfrm>
          <a:prstGeom prst="roundRect">
            <a:avLst>
              <a:gd name="adj" fmla="val 21898"/>
            </a:avLst>
          </a:prstGeom>
          <a:solidFill>
            <a:srgbClr val="FFFFFF"/>
          </a:solidFill>
          <a:ln w="9525">
            <a:solidFill>
              <a:srgbClr val="DCE2F2"/>
            </a:solidFill>
            <a:prstDash val="solid"/>
          </a:ln>
        </p:spPr>
      </p:sp>
      <p:sp>
        <p:nvSpPr>
          <p:cNvPr id="22" name="Text 20"/>
          <p:cNvSpPr txBox="1"/>
          <p:nvPr/>
        </p:nvSpPr>
        <p:spPr>
          <a:xfrm>
            <a:off x="4475378" y="3858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二极管｜</a:t>
            </a:r>
            <a:pPr indent="0" marL="0">
              <a:buNone/>
            </a:pPr>
            <a:r>
              <a:rPr lang="en-US" sz="1400" dirty="0">
                <a:solidFill>
                  <a:srgbClr val="1B2140"/>
                </a:solidFill>
              </a:rPr>
              <a:t>电流的“单行道”。</a:t>
            </a:r>
            <a:endParaRPr lang="en-US" sz="1400" dirty="0"/>
          </a:p>
        </p:txBody>
      </p:sp>
      <p:sp>
        <p:nvSpPr>
          <p:cNvPr id="23" name="Shape 21"/>
          <p:cNvSpPr/>
          <p:nvPr/>
        </p:nvSpPr>
        <p:spPr>
          <a:xfrm>
            <a:off x="4338218" y="4294632"/>
            <a:ext cx="3515258" cy="417576"/>
          </a:xfrm>
          <a:prstGeom prst="roundRect">
            <a:avLst>
              <a:gd name="adj" fmla="val 21898"/>
            </a:avLst>
          </a:prstGeom>
          <a:solidFill>
            <a:srgbClr val="FFFFFF"/>
          </a:solidFill>
          <a:ln w="9525">
            <a:solidFill>
              <a:srgbClr val="DCE2F2"/>
            </a:solidFill>
            <a:prstDash val="solid"/>
          </a:ln>
        </p:spPr>
      </p:sp>
      <p:sp>
        <p:nvSpPr>
          <p:cNvPr id="24" name="Text 22"/>
          <p:cNvSpPr txBox="1"/>
          <p:nvPr/>
        </p:nvSpPr>
        <p:spPr>
          <a:xfrm>
            <a:off x="4475378" y="4386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发光二极管｜</a:t>
            </a:r>
            <a:pPr indent="0" marL="0">
              <a:buNone/>
            </a:pPr>
            <a:r>
              <a:rPr lang="en-US" sz="1400" dirty="0">
                <a:solidFill>
                  <a:srgbClr val="1B2140"/>
                </a:solidFill>
              </a:rPr>
              <a:t>通电就会发光的PN结。</a:t>
            </a:r>
            <a:endParaRPr lang="en-US" sz="1400" dirty="0"/>
          </a:p>
        </p:txBody>
      </p:sp>
      <p:sp>
        <p:nvSpPr>
          <p:cNvPr id="25" name="Shape 23"/>
          <p:cNvSpPr/>
          <p:nvPr/>
        </p:nvSpPr>
        <p:spPr>
          <a:xfrm>
            <a:off x="8127797" y="1481328"/>
            <a:ext cx="3515258" cy="417576"/>
          </a:xfrm>
          <a:prstGeom prst="roundRect">
            <a:avLst>
              <a:gd name="adj" fmla="val 21898"/>
            </a:avLst>
          </a:prstGeom>
          <a:solidFill>
            <a:srgbClr val="FFFFFF"/>
          </a:solidFill>
          <a:ln w="9525">
            <a:solidFill>
              <a:srgbClr val="DCE2F2"/>
            </a:solidFill>
            <a:prstDash val="solid"/>
          </a:ln>
        </p:spPr>
      </p:sp>
      <p:sp>
        <p:nvSpPr>
          <p:cNvPr id="26" name="Text 24"/>
          <p:cNvSpPr txBox="1"/>
          <p:nvPr/>
        </p:nvSpPr>
        <p:spPr>
          <a:xfrm>
            <a:off x="8264957" y="1572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晶体管｜</a:t>
            </a:r>
            <a:pPr indent="0" marL="0">
              <a:buNone/>
            </a:pPr>
            <a:r>
              <a:rPr lang="en-US" sz="1400" dirty="0">
                <a:solidFill>
                  <a:srgbClr val="1B2140"/>
                </a:solidFill>
              </a:rPr>
              <a:t>用电控制的极小开关。</a:t>
            </a:r>
            <a:endParaRPr lang="en-US" sz="1400" dirty="0"/>
          </a:p>
        </p:txBody>
      </p:sp>
      <p:sp>
        <p:nvSpPr>
          <p:cNvPr id="27" name="Shape 25"/>
          <p:cNvSpPr/>
          <p:nvPr/>
        </p:nvSpPr>
        <p:spPr>
          <a:xfrm>
            <a:off x="8127797" y="2008632"/>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100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MOSFET｜</a:t>
            </a:r>
            <a:pPr indent="0" marL="0">
              <a:buNone/>
            </a:pPr>
            <a:r>
              <a:rPr lang="en-US" sz="1400" dirty="0">
                <a:solidFill>
                  <a:srgbClr val="1B2140"/>
                </a:solidFill>
              </a:rPr>
              <a:t>有一扇“栅门”的水龙头：门上加电压，水（电流）就流过去。</a:t>
            </a:r>
            <a:endParaRPr lang="en-US" sz="1400" dirty="0"/>
          </a:p>
        </p:txBody>
      </p:sp>
      <p:sp>
        <p:nvSpPr>
          <p:cNvPr id="29" name="Shape 27"/>
          <p:cNvSpPr/>
          <p:nvPr/>
        </p:nvSpPr>
        <p:spPr>
          <a:xfrm>
            <a:off x="8127797" y="2770632"/>
            <a:ext cx="3515258" cy="417576"/>
          </a:xfrm>
          <a:prstGeom prst="roundRect">
            <a:avLst>
              <a:gd name="adj" fmla="val 21898"/>
            </a:avLst>
          </a:prstGeom>
          <a:solidFill>
            <a:srgbClr val="FFFFFF"/>
          </a:solidFill>
          <a:ln w="9525">
            <a:solidFill>
              <a:srgbClr val="DCE2F2"/>
            </a:solidFill>
            <a:prstDash val="solid"/>
          </a:ln>
        </p:spPr>
      </p:sp>
      <p:sp>
        <p:nvSpPr>
          <p:cNvPr id="30" name="Text 28"/>
          <p:cNvSpPr txBox="1"/>
          <p:nvPr/>
        </p:nvSpPr>
        <p:spPr>
          <a:xfrm>
            <a:off x="8264957" y="2862072"/>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栅极｜</a:t>
            </a:r>
            <a:pPr indent="0" marL="0">
              <a:buNone/>
            </a:pPr>
            <a:r>
              <a:rPr lang="en-US" sz="1400" dirty="0">
                <a:solidFill>
                  <a:srgbClr val="1B2140"/>
                </a:solidFill>
              </a:rPr>
              <a:t>控制水龙头开关的把手。</a:t>
            </a:r>
            <a:endParaRPr lang="en-US" sz="1400" dirty="0"/>
          </a:p>
        </p:txBody>
      </p:sp>
      <p:sp>
        <p:nvSpPr>
          <p:cNvPr id="31" name="Shape 29"/>
          <p:cNvSpPr/>
          <p:nvPr/>
        </p:nvSpPr>
        <p:spPr>
          <a:xfrm>
            <a:off x="8127797" y="3297936"/>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389376"/>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CMOS｜</a:t>
            </a:r>
            <a:pPr indent="0" marL="0">
              <a:buNone/>
            </a:pPr>
            <a:r>
              <a:rPr lang="en-US" sz="1400" dirty="0">
                <a:solidFill>
                  <a:srgbClr val="1B2140"/>
                </a:solidFill>
              </a:rPr>
              <a:t>两种开关搭档工作，平时几乎不耗电。</a:t>
            </a:r>
            <a:endParaRPr lang="en-US" sz="1400" dirty="0"/>
          </a:p>
        </p:txBody>
      </p:sp>
      <p:sp>
        <p:nvSpPr>
          <p:cNvPr id="33" name="Shape 31"/>
          <p:cNvSpPr/>
          <p:nvPr/>
        </p:nvSpPr>
        <p:spPr>
          <a:xfrm>
            <a:off x="8127797" y="4059936"/>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4151376"/>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逻辑门｜</a:t>
            </a:r>
            <a:pPr indent="0" marL="0">
              <a:buNone/>
            </a:pPr>
            <a:r>
              <a:rPr lang="en-US" sz="1400" dirty="0">
                <a:solidFill>
                  <a:srgbClr val="1B2140"/>
                </a:solidFill>
              </a:rPr>
              <a:t>按规则把输入的0和1变成输出的小电路。</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术语表（2/3）</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鳍式晶体管｜</a:t>
            </a:r>
            <a:pPr indent="0" marL="0">
              <a:buNone/>
            </a:pPr>
            <a:r>
              <a:rPr lang="en-US" sz="1400" dirty="0">
                <a:solidFill>
                  <a:srgbClr val="1B2140"/>
                </a:solidFill>
              </a:rPr>
              <a:t>栅极像手掌从三面握住沟道。</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环绕栅极晶体管｜</a:t>
            </a:r>
            <a:pPr indent="0" marL="0">
              <a:buNone/>
            </a:pPr>
            <a:r>
              <a:rPr lang="en-US" sz="1400" dirty="0">
                <a:solidFill>
                  <a:srgbClr val="1B2140"/>
                </a:solidFill>
              </a:rPr>
              <a:t>栅极把沟道整个“抱”住。</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晶圆｜</a:t>
            </a:r>
            <a:pPr indent="0" marL="0">
              <a:buNone/>
            </a:pPr>
            <a:r>
              <a:rPr lang="en-US" sz="1400" dirty="0">
                <a:solidFill>
                  <a:srgbClr val="1B2140"/>
                </a:solidFill>
              </a:rPr>
              <a:t>切成薄片、像镜子一样光亮的硅“大饼”。</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单晶硅锭｜</a:t>
            </a:r>
            <a:pPr indent="0" marL="0">
              <a:buNone/>
            </a:pPr>
            <a:r>
              <a:rPr lang="en-US" sz="1400" dirty="0">
                <a:solidFill>
                  <a:srgbClr val="1B2140"/>
                </a:solidFill>
              </a:rPr>
              <a:t>从熔化的硅里慢慢“拉”出来的大圆柱。</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洁净室｜</a:t>
            </a:r>
            <a:pPr indent="0" marL="0">
              <a:buNone/>
            </a:pPr>
            <a:r>
              <a:rPr lang="en-US" sz="1400" dirty="0">
                <a:solidFill>
                  <a:srgbClr val="1B2140"/>
                </a:solidFill>
              </a:rPr>
              <a:t>比手术室还要干净很多的车间。</a:t>
            </a:r>
            <a:endParaRPr lang="en-US" sz="1400" dirty="0"/>
          </a:p>
        </p:txBody>
      </p:sp>
      <p:sp>
        <p:nvSpPr>
          <p:cNvPr id="15" name="Shape 13"/>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光刻｜</a:t>
            </a:r>
            <a:pPr indent="0" marL="0">
              <a:buNone/>
            </a:pPr>
            <a:r>
              <a:rPr lang="en-US" sz="1400" dirty="0">
                <a:solidFill>
                  <a:srgbClr val="1B2140"/>
                </a:solidFill>
              </a:rPr>
              <a:t>用投影仪把电路图缩小“印”到晶圆上。</a:t>
            </a:r>
            <a:endParaRPr lang="en-US" sz="1400" dirty="0"/>
          </a:p>
        </p:txBody>
      </p:sp>
      <p:sp>
        <p:nvSpPr>
          <p:cNvPr id="17" name="Shape 15"/>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光刻胶｜</a:t>
            </a:r>
            <a:pPr indent="0" marL="0">
              <a:buNone/>
            </a:pPr>
            <a:r>
              <a:rPr lang="en-US" sz="1400" dirty="0">
                <a:solidFill>
                  <a:srgbClr val="1B2140"/>
                </a:solidFill>
              </a:rPr>
              <a:t>一层遇光会变化的“感光涂料”。</a:t>
            </a:r>
            <a:endParaRPr lang="en-US" sz="1400" dirty="0"/>
          </a:p>
        </p:txBody>
      </p:sp>
      <p:sp>
        <p:nvSpPr>
          <p:cNvPr id="19" name="Shape 17"/>
          <p:cNvSpPr/>
          <p:nvPr/>
        </p:nvSpPr>
        <p:spPr>
          <a:xfrm>
            <a:off x="4338218" y="3005328"/>
            <a:ext cx="3515258" cy="417576"/>
          </a:xfrm>
          <a:prstGeom prst="roundRect">
            <a:avLst>
              <a:gd name="adj" fmla="val 21898"/>
            </a:avLst>
          </a:prstGeom>
          <a:solidFill>
            <a:srgbClr val="FFFFFF"/>
          </a:solidFill>
          <a:ln w="9525">
            <a:solidFill>
              <a:srgbClr val="DCE2F2"/>
            </a:solidFill>
            <a:prstDash val="solid"/>
          </a:ln>
        </p:spPr>
      </p:sp>
      <p:sp>
        <p:nvSpPr>
          <p:cNvPr id="20" name="Text 18"/>
          <p:cNvSpPr txBox="1"/>
          <p:nvPr/>
        </p:nvSpPr>
        <p:spPr>
          <a:xfrm>
            <a:off x="4475378" y="3096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掩模｜</a:t>
            </a:r>
            <a:pPr indent="0" marL="0">
              <a:buNone/>
            </a:pPr>
            <a:r>
              <a:rPr lang="en-US" sz="1400" dirty="0">
                <a:solidFill>
                  <a:srgbClr val="1B2140"/>
                </a:solidFill>
              </a:rPr>
              <a:t>印电路用的“底片”。</a:t>
            </a:r>
            <a:endParaRPr lang="en-US" sz="1400" dirty="0"/>
          </a:p>
        </p:txBody>
      </p:sp>
      <p:sp>
        <p:nvSpPr>
          <p:cNvPr id="21" name="Shape 19"/>
          <p:cNvSpPr/>
          <p:nvPr/>
        </p:nvSpPr>
        <p:spPr>
          <a:xfrm>
            <a:off x="4338218" y="3532632"/>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624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极紫外光刻｜</a:t>
            </a:r>
            <a:pPr indent="0" marL="0">
              <a:buNone/>
            </a:pPr>
            <a:r>
              <a:rPr lang="en-US" sz="1400" dirty="0">
                <a:solidFill>
                  <a:srgbClr val="1B2140"/>
                </a:solidFill>
              </a:rPr>
              <a:t>用波长极短的光画更细的线。</a:t>
            </a:r>
            <a:endParaRPr lang="en-US" sz="1400" dirty="0"/>
          </a:p>
        </p:txBody>
      </p:sp>
      <p:sp>
        <p:nvSpPr>
          <p:cNvPr id="23" name="Shape 21"/>
          <p:cNvSpPr/>
          <p:nvPr/>
        </p:nvSpPr>
        <p:spPr>
          <a:xfrm>
            <a:off x="4338218" y="4294632"/>
            <a:ext cx="3515258" cy="417576"/>
          </a:xfrm>
          <a:prstGeom prst="roundRect">
            <a:avLst>
              <a:gd name="adj" fmla="val 21898"/>
            </a:avLst>
          </a:prstGeom>
          <a:solidFill>
            <a:srgbClr val="FFFFFF"/>
          </a:solidFill>
          <a:ln w="9525">
            <a:solidFill>
              <a:srgbClr val="DCE2F2"/>
            </a:solidFill>
            <a:prstDash val="solid"/>
          </a:ln>
        </p:spPr>
      </p:sp>
      <p:sp>
        <p:nvSpPr>
          <p:cNvPr id="24" name="Text 22"/>
          <p:cNvSpPr txBox="1"/>
          <p:nvPr/>
        </p:nvSpPr>
        <p:spPr>
          <a:xfrm>
            <a:off x="4475378" y="4386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刻蚀｜</a:t>
            </a:r>
            <a:pPr indent="0" marL="0">
              <a:buNone/>
            </a:pPr>
            <a:r>
              <a:rPr lang="en-US" sz="1400" dirty="0">
                <a:solidFill>
                  <a:srgbClr val="1B2140"/>
                </a:solidFill>
              </a:rPr>
              <a:t>按模板把不要的部分“雕”掉。</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封装｜</a:t>
            </a:r>
            <a:pPr indent="0" marL="0">
              <a:buNone/>
            </a:pPr>
            <a:r>
              <a:rPr lang="en-US" sz="1400" dirty="0">
                <a:solidFill>
                  <a:srgbClr val="1B2140"/>
                </a:solidFill>
              </a:rPr>
              <a:t>给芯片穿上“外衣”、装上“插脚”。</a:t>
            </a:r>
            <a:endParaRPr lang="en-US" sz="1400" dirty="0"/>
          </a:p>
        </p:txBody>
      </p:sp>
      <p:sp>
        <p:nvSpPr>
          <p:cNvPr id="27" name="Shape 25"/>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工艺节点｜</a:t>
            </a:r>
            <a:pPr indent="0" marL="0">
              <a:buNone/>
            </a:pPr>
            <a:r>
              <a:rPr lang="en-US" sz="1400" dirty="0">
                <a:solidFill>
                  <a:srgbClr val="1B2140"/>
                </a:solidFill>
              </a:rPr>
              <a:t>像产品代号，而不是尺子量出来的长度。</a:t>
            </a:r>
            <a:endParaRPr lang="en-US" sz="1400" dirty="0"/>
          </a:p>
        </p:txBody>
      </p:sp>
      <p:sp>
        <p:nvSpPr>
          <p:cNvPr id="29" name="Shape 27"/>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摩尔定律｜</a:t>
            </a:r>
            <a:pPr indent="0" marL="0">
              <a:buNone/>
            </a:pPr>
            <a:r>
              <a:rPr lang="en-US" sz="1400" dirty="0">
                <a:solidFill>
                  <a:srgbClr val="1B2140"/>
                </a:solidFill>
              </a:rPr>
              <a:t>芯片界的“成长节拍器”——但节拍在变慢。</a:t>
            </a:r>
            <a:endParaRPr lang="en-US" sz="1400" dirty="0"/>
          </a:p>
        </p:txBody>
      </p:sp>
      <p:sp>
        <p:nvSpPr>
          <p:cNvPr id="31" name="Shape 29"/>
          <p:cNvSpPr/>
          <p:nvPr/>
        </p:nvSpPr>
        <p:spPr>
          <a:xfrm>
            <a:off x="8127797" y="3767328"/>
            <a:ext cx="3515258" cy="417576"/>
          </a:xfrm>
          <a:prstGeom prst="roundRect">
            <a:avLst>
              <a:gd name="adj" fmla="val 21898"/>
            </a:avLst>
          </a:prstGeom>
          <a:solidFill>
            <a:srgbClr val="FFFFFF"/>
          </a:solidFill>
          <a:ln w="9525">
            <a:solidFill>
              <a:srgbClr val="DCE2F2"/>
            </a:solidFill>
            <a:prstDash val="solid"/>
          </a:ln>
        </p:spPr>
      </p:sp>
      <p:sp>
        <p:nvSpPr>
          <p:cNvPr id="32" name="Text 30"/>
          <p:cNvSpPr txBox="1"/>
          <p:nvPr/>
        </p:nvSpPr>
        <p:spPr>
          <a:xfrm>
            <a:off x="8264957" y="3858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CPU｜</a:t>
            </a:r>
            <a:pPr indent="0" marL="0">
              <a:buNone/>
            </a:pPr>
            <a:r>
              <a:rPr lang="en-US" sz="1400" dirty="0">
                <a:solidFill>
                  <a:srgbClr val="1B2140"/>
                </a:solidFill>
              </a:rPr>
              <a:t>计算机的“总指挥”。</a:t>
            </a:r>
            <a:endParaRPr lang="en-US" sz="1400" dirty="0"/>
          </a:p>
        </p:txBody>
      </p:sp>
      <p:sp>
        <p:nvSpPr>
          <p:cNvPr id="33" name="Shape 31"/>
          <p:cNvSpPr/>
          <p:nvPr/>
        </p:nvSpPr>
        <p:spPr>
          <a:xfrm>
            <a:off x="8127797" y="4294632"/>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4386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GPU｜</a:t>
            </a:r>
            <a:pPr indent="0" marL="0">
              <a:buNone/>
            </a:pPr>
            <a:r>
              <a:rPr lang="en-US" sz="1400" dirty="0">
                <a:solidFill>
                  <a:srgbClr val="1B2140"/>
                </a:solidFill>
              </a:rPr>
              <a:t>一支能同时干很多活的“画师团队”。</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术语表（3/3）</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DRAM内存｜</a:t>
            </a:r>
            <a:pPr indent="0" marL="0">
              <a:buNone/>
            </a:pPr>
            <a:r>
              <a:rPr lang="en-US" sz="1400" dirty="0">
                <a:solidFill>
                  <a:srgbClr val="1B2140"/>
                </a:solidFill>
              </a:rPr>
              <a:t>做作业的“书桌”，断电就清空。</a:t>
            </a:r>
            <a:endParaRPr lang="en-US" sz="1400" dirty="0"/>
          </a:p>
        </p:txBody>
      </p:sp>
      <p:sp>
        <p:nvSpPr>
          <p:cNvPr id="7" name="Shape 5"/>
          <p:cNvSpPr/>
          <p:nvPr/>
        </p:nvSpPr>
        <p:spPr>
          <a:xfrm>
            <a:off x="548640" y="2243328"/>
            <a:ext cx="3515258" cy="417576"/>
          </a:xfrm>
          <a:prstGeom prst="roundRect">
            <a:avLst>
              <a:gd name="adj" fmla="val 21898"/>
            </a:avLst>
          </a:prstGeom>
          <a:solidFill>
            <a:srgbClr val="FFFFFF"/>
          </a:solidFill>
          <a:ln w="9525">
            <a:solidFill>
              <a:srgbClr val="DCE2F2"/>
            </a:solidFill>
            <a:prstDash val="solid"/>
          </a:ln>
        </p:spPr>
      </p:sp>
      <p:sp>
        <p:nvSpPr>
          <p:cNvPr id="8" name="Text 6"/>
          <p:cNvSpPr txBox="1"/>
          <p:nvPr/>
        </p:nvSpPr>
        <p:spPr>
          <a:xfrm>
            <a:off x="685800" y="2334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NAND闪存｜</a:t>
            </a:r>
            <a:pPr indent="0" marL="0">
              <a:buNone/>
            </a:pPr>
            <a:r>
              <a:rPr lang="en-US" sz="1400" dirty="0">
                <a:solidFill>
                  <a:srgbClr val="1B2140"/>
                </a:solidFill>
              </a:rPr>
              <a:t>断电也不会忘的“书柜”。</a:t>
            </a:r>
            <a:endParaRPr lang="en-US" sz="1400" dirty="0"/>
          </a:p>
        </p:txBody>
      </p:sp>
      <p:sp>
        <p:nvSpPr>
          <p:cNvPr id="9" name="Shape 7"/>
          <p:cNvSpPr/>
          <p:nvPr/>
        </p:nvSpPr>
        <p:spPr>
          <a:xfrm>
            <a:off x="548640" y="2770632"/>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2862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SoC｜</a:t>
            </a:r>
            <a:pPr indent="0" marL="0">
              <a:buNone/>
            </a:pPr>
            <a:r>
              <a:rPr lang="en-US" sz="1400" dirty="0">
                <a:solidFill>
                  <a:srgbClr val="1B2140"/>
                </a:solidFill>
              </a:rPr>
              <a:t>把一座小城市的各个部门装进一颗芯片。</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AI加速器｜</a:t>
            </a:r>
            <a:pPr indent="0" marL="0">
              <a:buNone/>
            </a:pPr>
            <a:r>
              <a:rPr lang="en-US" sz="1400" dirty="0">
                <a:solidFill>
                  <a:srgbClr val="1B2140"/>
                </a:solidFill>
              </a:rPr>
              <a:t>专门为AI计算设计的“特长生”。</a:t>
            </a:r>
            <a:endParaRPr lang="en-US" sz="1400" dirty="0"/>
          </a:p>
        </p:txBody>
      </p:sp>
      <p:sp>
        <p:nvSpPr>
          <p:cNvPr id="13" name="Shape 11"/>
          <p:cNvSpPr/>
          <p:nvPr/>
        </p:nvSpPr>
        <p:spPr>
          <a:xfrm>
            <a:off x="548640" y="4294632"/>
            <a:ext cx="3515258" cy="417576"/>
          </a:xfrm>
          <a:prstGeom prst="roundRect">
            <a:avLst>
              <a:gd name="adj" fmla="val 21898"/>
            </a:avLst>
          </a:prstGeom>
          <a:solidFill>
            <a:srgbClr val="FFFFFF"/>
          </a:solidFill>
          <a:ln w="9525">
            <a:solidFill>
              <a:srgbClr val="DCE2F2"/>
            </a:solidFill>
            <a:prstDash val="solid"/>
          </a:ln>
        </p:spPr>
      </p:sp>
      <p:sp>
        <p:nvSpPr>
          <p:cNvPr id="14" name="Text 12"/>
          <p:cNvSpPr txBox="1"/>
          <p:nvPr/>
        </p:nvSpPr>
        <p:spPr>
          <a:xfrm>
            <a:off x="685800" y="4386072"/>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功率半导体｜</a:t>
            </a:r>
            <a:pPr indent="0" marL="0">
              <a:buNone/>
            </a:pPr>
            <a:r>
              <a:rPr lang="en-US" sz="1400" dirty="0">
                <a:solidFill>
                  <a:srgbClr val="1B2140"/>
                </a:solidFill>
              </a:rPr>
              <a:t>管理电力的“大力士”。</a:t>
            </a:r>
            <a:endParaRPr lang="en-US" sz="1400" dirty="0"/>
          </a:p>
        </p:txBody>
      </p:sp>
      <p:sp>
        <p:nvSpPr>
          <p:cNvPr id="15" name="Shape 13"/>
          <p:cNvSpPr/>
          <p:nvPr/>
        </p:nvSpPr>
        <p:spPr>
          <a:xfrm>
            <a:off x="4338218" y="1481328"/>
            <a:ext cx="3515258" cy="417576"/>
          </a:xfrm>
          <a:prstGeom prst="roundRect">
            <a:avLst>
              <a:gd name="adj" fmla="val 21898"/>
            </a:avLst>
          </a:prstGeom>
          <a:solidFill>
            <a:srgbClr val="FFFFFF"/>
          </a:solidFill>
          <a:ln w="9525">
            <a:solidFill>
              <a:srgbClr val="DCE2F2"/>
            </a:solidFill>
            <a:prstDash val="solid"/>
          </a:ln>
        </p:spPr>
      </p:sp>
      <p:sp>
        <p:nvSpPr>
          <p:cNvPr id="16" name="Text 14"/>
          <p:cNvSpPr txBox="1"/>
          <p:nvPr/>
        </p:nvSpPr>
        <p:spPr>
          <a:xfrm>
            <a:off x="4475378" y="1572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图像传感器｜</a:t>
            </a:r>
            <a:pPr indent="0" marL="0">
              <a:buNone/>
            </a:pPr>
            <a:r>
              <a:rPr lang="en-US" sz="1400" dirty="0">
                <a:solidFill>
                  <a:srgbClr val="1B2140"/>
                </a:solidFill>
              </a:rPr>
              <a:t>相机的“电子眼睛”。</a:t>
            </a:r>
            <a:endParaRPr lang="en-US" sz="1400" dirty="0"/>
          </a:p>
        </p:txBody>
      </p:sp>
      <p:sp>
        <p:nvSpPr>
          <p:cNvPr id="17" name="Shape 15"/>
          <p:cNvSpPr/>
          <p:nvPr/>
        </p:nvSpPr>
        <p:spPr>
          <a:xfrm>
            <a:off x="4338218" y="2008632"/>
            <a:ext cx="3515258" cy="417576"/>
          </a:xfrm>
          <a:prstGeom prst="roundRect">
            <a:avLst>
              <a:gd name="adj" fmla="val 21898"/>
            </a:avLst>
          </a:prstGeom>
          <a:solidFill>
            <a:srgbClr val="FFFFFF"/>
          </a:solidFill>
          <a:ln w="9525">
            <a:solidFill>
              <a:srgbClr val="DCE2F2"/>
            </a:solidFill>
            <a:prstDash val="solid"/>
          </a:ln>
        </p:spPr>
      </p:sp>
      <p:sp>
        <p:nvSpPr>
          <p:cNvPr id="18" name="Text 16"/>
          <p:cNvSpPr txBox="1"/>
          <p:nvPr/>
        </p:nvSpPr>
        <p:spPr>
          <a:xfrm>
            <a:off x="4475378" y="2100072"/>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EDA｜</a:t>
            </a:r>
            <a:pPr indent="0" marL="0">
              <a:buNone/>
            </a:pPr>
            <a:r>
              <a:rPr lang="en-US" sz="1400" dirty="0">
                <a:solidFill>
                  <a:srgbClr val="1B2140"/>
                </a:solidFill>
              </a:rPr>
              <a:t>芯片工程师的“超级绘图软件”。</a:t>
            </a:r>
            <a:endParaRPr lang="en-US" sz="1400" dirty="0"/>
          </a:p>
        </p:txBody>
      </p:sp>
      <p:sp>
        <p:nvSpPr>
          <p:cNvPr id="19" name="Shape 17"/>
          <p:cNvSpPr/>
          <p:nvPr/>
        </p:nvSpPr>
        <p:spPr>
          <a:xfrm>
            <a:off x="4338218" y="2535936"/>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627376"/>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硬件描述语言｜</a:t>
            </a:r>
            <a:pPr indent="0" marL="0">
              <a:buNone/>
            </a:pPr>
            <a:r>
              <a:rPr lang="en-US" sz="1400" dirty="0">
                <a:solidFill>
                  <a:srgbClr val="1B2140"/>
                </a:solidFill>
              </a:rPr>
              <a:t>用文字写出电路的“乐谱”。</a:t>
            </a:r>
            <a:endParaRPr lang="en-US" sz="1400" dirty="0"/>
          </a:p>
        </p:txBody>
      </p:sp>
      <p:sp>
        <p:nvSpPr>
          <p:cNvPr id="21" name="Shape 19"/>
          <p:cNvSpPr/>
          <p:nvPr/>
        </p:nvSpPr>
        <p:spPr>
          <a:xfrm>
            <a:off x="4338218" y="3297936"/>
            <a:ext cx="3515258" cy="417576"/>
          </a:xfrm>
          <a:prstGeom prst="roundRect">
            <a:avLst>
              <a:gd name="adj" fmla="val 21898"/>
            </a:avLst>
          </a:prstGeom>
          <a:solidFill>
            <a:srgbClr val="FFFFFF"/>
          </a:solidFill>
          <a:ln w="9525">
            <a:solidFill>
              <a:srgbClr val="DCE2F2"/>
            </a:solidFill>
            <a:prstDash val="solid"/>
          </a:ln>
        </p:spPr>
      </p:sp>
      <p:sp>
        <p:nvSpPr>
          <p:cNvPr id="22" name="Text 20"/>
          <p:cNvSpPr txBox="1"/>
          <p:nvPr/>
        </p:nvSpPr>
        <p:spPr>
          <a:xfrm>
            <a:off x="4475378" y="3389376"/>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指令集架构｜</a:t>
            </a:r>
            <a:pPr indent="0" marL="0">
              <a:buNone/>
            </a:pPr>
            <a:r>
              <a:rPr lang="en-US" sz="1400" dirty="0">
                <a:solidFill>
                  <a:srgbClr val="1B2140"/>
                </a:solidFill>
              </a:rPr>
              <a:t>CPU能听懂的“词典”。</a:t>
            </a:r>
            <a:endParaRPr lang="en-US" sz="1400" dirty="0"/>
          </a:p>
        </p:txBody>
      </p:sp>
      <p:sp>
        <p:nvSpPr>
          <p:cNvPr id="23" name="Shape 21"/>
          <p:cNvSpPr/>
          <p:nvPr/>
        </p:nvSpPr>
        <p:spPr>
          <a:xfrm>
            <a:off x="4338218" y="3825240"/>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3916680"/>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RISC-V｜</a:t>
            </a:r>
            <a:pPr indent="0" marL="0">
              <a:buNone/>
            </a:pPr>
            <a:r>
              <a:rPr lang="en-US" sz="1400" dirty="0">
                <a:solidFill>
                  <a:srgbClr val="1B2140"/>
                </a:solidFill>
              </a:rPr>
              <a:t>一本人人都可以免费使用的“开放词典”。</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晶圆代工｜</a:t>
            </a:r>
            <a:pPr indent="0" marL="0">
              <a:buNone/>
            </a:pPr>
            <a:r>
              <a:rPr lang="en-US" sz="1400" dirty="0">
                <a:solidFill>
                  <a:srgbClr val="1B2140"/>
                </a:solidFill>
              </a:rPr>
              <a:t>只帮别人“生产”芯片的工厂。</a:t>
            </a:r>
            <a:endParaRPr lang="en-US" sz="1400" dirty="0"/>
          </a:p>
        </p:txBody>
      </p:sp>
      <p:sp>
        <p:nvSpPr>
          <p:cNvPr id="27" name="Shape 25"/>
          <p:cNvSpPr/>
          <p:nvPr/>
        </p:nvSpPr>
        <p:spPr>
          <a:xfrm>
            <a:off x="8127797" y="2243328"/>
            <a:ext cx="3515258" cy="417576"/>
          </a:xfrm>
          <a:prstGeom prst="roundRect">
            <a:avLst>
              <a:gd name="adj" fmla="val 21898"/>
            </a:avLst>
          </a:prstGeom>
          <a:solidFill>
            <a:srgbClr val="FFFFFF"/>
          </a:solidFill>
          <a:ln w="9525">
            <a:solidFill>
              <a:srgbClr val="DCE2F2"/>
            </a:solidFill>
            <a:prstDash val="solid"/>
          </a:ln>
        </p:spPr>
      </p:sp>
      <p:sp>
        <p:nvSpPr>
          <p:cNvPr id="28" name="Text 26"/>
          <p:cNvSpPr txBox="1"/>
          <p:nvPr/>
        </p:nvSpPr>
        <p:spPr>
          <a:xfrm>
            <a:off x="8264957" y="2334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芯粒｜</a:t>
            </a:r>
            <a:pPr indent="0" marL="0">
              <a:buNone/>
            </a:pPr>
            <a:r>
              <a:rPr lang="en-US" sz="1400" dirty="0">
                <a:solidFill>
                  <a:srgbClr val="1B2140"/>
                </a:solidFill>
              </a:rPr>
              <a:t>把几块小积木拼成一颗大芯片。</a:t>
            </a:r>
            <a:endParaRPr lang="en-US" sz="1400" dirty="0"/>
          </a:p>
        </p:txBody>
      </p:sp>
      <p:sp>
        <p:nvSpPr>
          <p:cNvPr id="29" name="Shape 27"/>
          <p:cNvSpPr/>
          <p:nvPr/>
        </p:nvSpPr>
        <p:spPr>
          <a:xfrm>
            <a:off x="8127797" y="2770632"/>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2862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3D堆叠｜</a:t>
            </a:r>
            <a:pPr indent="0" marL="0">
              <a:buNone/>
            </a:pPr>
            <a:r>
              <a:rPr lang="en-US" sz="1400" dirty="0">
                <a:solidFill>
                  <a:srgbClr val="1B2140"/>
                </a:solidFill>
              </a:rPr>
              <a:t>把芯片像盖楼一样一层层叠起来。</a:t>
            </a:r>
            <a:endParaRPr lang="en-US" sz="1400" dirty="0"/>
          </a:p>
        </p:txBody>
      </p:sp>
      <p:sp>
        <p:nvSpPr>
          <p:cNvPr id="31" name="Shape 29"/>
          <p:cNvSpPr/>
          <p:nvPr/>
        </p:nvSpPr>
        <p:spPr>
          <a:xfrm>
            <a:off x="8127797" y="3532632"/>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624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类脑芯片｜</a:t>
            </a:r>
            <a:pPr indent="0" marL="0">
              <a:buNone/>
            </a:pPr>
            <a:r>
              <a:rPr lang="en-US" sz="1400" dirty="0">
                <a:solidFill>
                  <a:srgbClr val="1B2140"/>
                </a:solidFill>
              </a:rPr>
              <a:t>模仿大脑神经元工作的芯片（研究中）。</a:t>
            </a:r>
            <a:endParaRPr lang="en-US" sz="1400" dirty="0"/>
          </a:p>
        </p:txBody>
      </p:sp>
      <p:sp>
        <p:nvSpPr>
          <p:cNvPr id="33" name="Shape 31"/>
          <p:cNvSpPr/>
          <p:nvPr/>
        </p:nvSpPr>
        <p:spPr>
          <a:xfrm>
            <a:off x="8127797" y="4294632"/>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4386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光子芯片｜</a:t>
            </a:r>
            <a:pPr indent="0" marL="0">
              <a:buNone/>
            </a:pPr>
            <a:r>
              <a:rPr lang="en-US" sz="1400" dirty="0">
                <a:solidFill>
                  <a:srgbClr val="1B2140"/>
                </a:solidFill>
              </a:rPr>
              <a:t>用光而不是电来传信息的芯片。</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61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https://www.computerhistory.org/siliconengine/semiconductor-point-contact-rectifier-effect-is-discovered/</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https://www.computerhistory.org/siliconengine/semiconductor-rectifiers-patented-as-cats-whisker-detectors/</a:t>
            </a:r>
            <a:endParaRPr lang="en-US" sz="1000" dirty="0"/>
          </a:p>
        </p:txBody>
      </p:sp>
      <p:sp>
        <p:nvSpPr>
          <p:cNvPr id="8" name="Text 6"/>
          <p:cNvSpPr txBox="1"/>
          <p:nvPr/>
        </p:nvSpPr>
        <p:spPr>
          <a:xfrm>
            <a:off x="548640"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https://www.computerhistory.org/siliconengine/discovery-of-the-p-n-junction/</a:t>
            </a:r>
            <a:endParaRPr lang="en-US" sz="1000" dirty="0"/>
          </a:p>
        </p:txBody>
      </p:sp>
      <p:sp>
        <p:nvSpPr>
          <p:cNvPr id="9" name="Text 7"/>
          <p:cNvSpPr txBox="1"/>
          <p:nvPr/>
        </p:nvSpPr>
        <p:spPr>
          <a:xfrm>
            <a:off x="548640"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pv magazine｜</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https://pv-magazine-usa.com/2024/04/25/born-in-the-usa-first-silicon-solar-cell-celebrates-70th-birthday/</a:t>
            </a:r>
            <a:endParaRPr lang="en-US" sz="1000" dirty="0"/>
          </a:p>
        </p:txBody>
      </p:sp>
      <p:sp>
        <p:nvSpPr>
          <p:cNvPr id="10" name="Text 8"/>
          <p:cNvSpPr txBox="1"/>
          <p:nvPr/>
        </p:nvSpPr>
        <p:spPr>
          <a:xfrm>
            <a:off x="548640"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https://www.computerhistory.org/siliconengine/silicon-transistors-offer-superior-operating-characteristics/</a:t>
            </a:r>
            <a:endParaRPr lang="en-US" sz="1000" dirty="0"/>
          </a:p>
        </p:txBody>
      </p:sp>
      <p:sp>
        <p:nvSpPr>
          <p:cNvPr id="11" name="Text 9"/>
          <p:cNvSpPr txBox="1"/>
          <p:nvPr/>
        </p:nvSpPr>
        <p:spPr>
          <a:xfrm>
            <a:off x="548640" y="36423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https://www.computerhistory.org/siliconengine/silicon-comes-to-silicon-valley/</a:t>
            </a:r>
            <a:endParaRPr lang="en-US" sz="1000" dirty="0"/>
          </a:p>
        </p:txBody>
      </p:sp>
      <p:sp>
        <p:nvSpPr>
          <p:cNvPr id="12" name="Text 10"/>
          <p:cNvSpPr txBox="1"/>
          <p:nvPr/>
        </p:nvSpPr>
        <p:spPr>
          <a:xfrm>
            <a:off x="548640" y="40416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https://www.computerhistory.org/siliconengine/invention-of-the-planar-manufacturing-process/</a:t>
            </a:r>
            <a:endParaRPr lang="en-US" sz="1000" dirty="0"/>
          </a:p>
        </p:txBody>
      </p:sp>
      <p:sp>
        <p:nvSpPr>
          <p:cNvPr id="13" name="Text 11"/>
          <p:cNvSpPr txBox="1"/>
          <p:nvPr/>
        </p:nvSpPr>
        <p:spPr>
          <a:xfrm>
            <a:off x="548640" y="444093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https://www.computerhistory.org/siliconengine/complementary-mos-circuit-configuration-is-invented/</a:t>
            </a:r>
            <a:endParaRPr lang="en-US" sz="1000" dirty="0"/>
          </a:p>
        </p:txBody>
      </p:sp>
      <p:sp>
        <p:nvSpPr>
          <p:cNvPr id="14" name="Text 12"/>
          <p:cNvSpPr txBox="1"/>
          <p:nvPr/>
        </p:nvSpPr>
        <p:spPr>
          <a:xfrm>
            <a:off x="548640" y="484022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英特尔｜</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https://www.intel.com/content/www/us/en/history/virtual-vault/articles/intels-founding.html</a:t>
            </a:r>
            <a:endParaRPr lang="en-US" sz="1000" dirty="0"/>
          </a:p>
        </p:txBody>
      </p:sp>
      <p:sp>
        <p:nvSpPr>
          <p:cNvPr id="15" name="Text 13"/>
          <p:cNvSpPr txBox="1"/>
          <p:nvPr/>
        </p:nvSpPr>
        <p:spPr>
          <a:xfrm>
            <a:off x="548640" y="523951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https://www.computerhistory.org/siliconengine/mos-dynamic-ram-competes-with-magnetic-core-memory-on-price/</a:t>
            </a:r>
            <a:endParaRPr lang="en-US" sz="1000" dirty="0"/>
          </a:p>
        </p:txBody>
      </p:sp>
      <p:sp>
        <p:nvSpPr>
          <p:cNvPr id="16" name="Text 14"/>
          <p:cNvSpPr txBox="1"/>
          <p:nvPr/>
        </p:nvSpPr>
        <p:spPr>
          <a:xfrm>
            <a:off x="548640" y="563880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英国计算机历史中心｜</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https://www.computinghistory.org.uk/det/5440/First-ARM-Processor-Powered-Up/</a:t>
            </a:r>
            <a:endParaRPr lang="en-US" sz="1000" dirty="0"/>
          </a:p>
        </p:txBody>
      </p:sp>
      <p:sp>
        <p:nvSpPr>
          <p:cNvPr id="17" name="Text 15"/>
          <p:cNvSpPr txBox="1"/>
          <p:nvPr/>
        </p:nvSpPr>
        <p:spPr>
          <a:xfrm>
            <a:off x="548640" y="60380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台积电｜</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https://www.tsmc.com/english/aboutTSMC/company_profile</a:t>
            </a:r>
            <a:endParaRPr lang="en-US" sz="1000" dirty="0"/>
          </a:p>
        </p:txBody>
      </p:sp>
      <p:sp>
        <p:nvSpPr>
          <p:cNvPr id="18" name="Text 16"/>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CNN｜</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https://money.cnn.com/1999/08/31/technology/nvidia/</a:t>
            </a:r>
            <a:endParaRPr lang="en-US" sz="1000" dirty="0"/>
          </a:p>
        </p:txBody>
      </p:sp>
      <p:sp>
        <p:nvSpPr>
          <p:cNvPr id="19" name="Text 17"/>
          <p:cNvSpPr txBox="1"/>
          <p:nvPr/>
        </p:nvSpPr>
        <p:spPr>
          <a:xfrm>
            <a:off x="6255868" y="18775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英伟达新闻稿｜</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https://cgw.com/Press-Center/News/2006/Nvidia-Introduces-CUDA-Architecture-for-Computin.aspx</a:t>
            </a:r>
            <a:endParaRPr lang="en-US" sz="1000" dirty="0"/>
          </a:p>
        </p:txBody>
      </p:sp>
      <p:sp>
        <p:nvSpPr>
          <p:cNvPr id="20" name="Text 18"/>
          <p:cNvSpPr txBox="1"/>
          <p:nvPr/>
        </p:nvSpPr>
        <p:spPr>
          <a:xfrm>
            <a:off x="6255868" y="227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RISC-V国际协会｜</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https://riscv.org/about/</a:t>
            </a:r>
            <a:endParaRPr lang="en-US" sz="1000" dirty="0"/>
          </a:p>
        </p:txBody>
      </p:sp>
      <p:sp>
        <p:nvSpPr>
          <p:cNvPr id="21" name="Text 19"/>
          <p:cNvSpPr txBox="1"/>
          <p:nvPr/>
        </p:nvSpPr>
        <p:spPr>
          <a:xfrm>
            <a:off x="6255868" y="25085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英飞凌｜</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https://www.infineon.com/cms/en/about-infineon/press/market-news/2001/130823.html</a:t>
            </a:r>
            <a:endParaRPr lang="en-US" sz="1000" dirty="0"/>
          </a:p>
        </p:txBody>
      </p:sp>
      <p:sp>
        <p:nvSpPr>
          <p:cNvPr id="22" name="Text 20"/>
          <p:cNvSpPr txBox="1"/>
          <p:nvPr/>
        </p:nvSpPr>
        <p:spPr>
          <a:xfrm>
            <a:off x="6255868" y="290779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阿斯麦｜</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https://www.asml.com/en/technology/lithography-principles/light-and-lasers</a:t>
            </a:r>
            <a:endParaRPr lang="en-US" sz="1000" dirty="0"/>
          </a:p>
        </p:txBody>
      </p:sp>
      <p:sp>
        <p:nvSpPr>
          <p:cNvPr id="23" name="Text 21"/>
          <p:cNvSpPr txBox="1"/>
          <p:nvPr/>
        </p:nvSpPr>
        <p:spPr>
          <a:xfrm>
            <a:off x="6255868" y="330708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台积电｜</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https://pr.tsmc.com/english/news/2010</a:t>
            </a:r>
            <a:endParaRPr lang="en-US" sz="1000" dirty="0"/>
          </a:p>
        </p:txBody>
      </p:sp>
      <p:sp>
        <p:nvSpPr>
          <p:cNvPr id="24" name="Text 22"/>
          <p:cNvSpPr txBox="1"/>
          <p:nvPr/>
        </p:nvSpPr>
        <p:spPr>
          <a:xfrm>
            <a:off x="6255868" y="353872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SIA与BCG｜</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https://www.semiconductors.org/wp-content/uploads/2021/05/BCG-x-SIA-Strengthening-the-Global-Semiconductor-Value-Chain-April-2021_1.pdf</a:t>
            </a:r>
            <a:endParaRPr lang="en-US" sz="1000" dirty="0"/>
          </a:p>
        </p:txBody>
      </p:sp>
      <p:sp>
        <p:nvSpPr>
          <p:cNvPr id="25" name="Text 23"/>
          <p:cNvSpPr txBox="1"/>
          <p:nvPr/>
        </p:nvSpPr>
        <p:spPr>
          <a:xfrm>
            <a:off x="6255868" y="39380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Bits&amp;Chips｜</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https://bits-chips.com/article/asml-ships-first-high-na-euv-production-scanner/</a:t>
            </a:r>
            <a:endParaRPr lang="en-US" sz="1000" dirty="0"/>
          </a:p>
        </p:txBody>
      </p:sp>
      <p:sp>
        <p:nvSpPr>
          <p:cNvPr id="26" name="Text 24"/>
          <p:cNvSpPr txBox="1"/>
          <p:nvPr/>
        </p:nvSpPr>
        <p:spPr>
          <a:xfrm>
            <a:off x="6255868" y="43373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英特尔新闻稿｜</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https://www.eejournal.com/industry_news/20110509-01/</a:t>
            </a:r>
            <a:endParaRPr lang="en-US" sz="1000" dirty="0"/>
          </a:p>
        </p:txBody>
      </p:sp>
      <p:sp>
        <p:nvSpPr>
          <p:cNvPr id="27" name="Text 25"/>
          <p:cNvSpPr txBox="1"/>
          <p:nvPr/>
        </p:nvSpPr>
        <p:spPr>
          <a:xfrm>
            <a:off x="6255868" y="456895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三星电子｜</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https://news.samsung.com/global/samsung-begins-chip-production-using-3nm-process-technology-with-gaa-architecture</a:t>
            </a:r>
            <a:endParaRPr lang="en-US" sz="1000" dirty="0"/>
          </a:p>
        </p:txBody>
      </p:sp>
      <p:sp>
        <p:nvSpPr>
          <p:cNvPr id="28" name="Text 26"/>
          <p:cNvSpPr txBox="1"/>
          <p:nvPr/>
        </p:nvSpPr>
        <p:spPr>
          <a:xfrm>
            <a:off x="6255868" y="496824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台积电｜</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https://www.tsmc.com/english/dedicatedFoundry/technology/logic/l_2nm</a:t>
            </a:r>
            <a:endParaRPr lang="en-US" sz="1000" dirty="0"/>
          </a:p>
        </p:txBody>
      </p:sp>
      <p:sp>
        <p:nvSpPr>
          <p:cNvPr id="29" name="Text 27"/>
          <p:cNvSpPr txBox="1"/>
          <p:nvPr/>
        </p:nvSpPr>
        <p:spPr>
          <a:xfrm>
            <a:off x="6255868" y="51998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Phoronix｜</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https://www.phoronix.com/news/UCIe-Chiplet-Ecosystem</a:t>
            </a:r>
            <a:endParaRPr lang="en-US" sz="1000" dirty="0"/>
          </a:p>
        </p:txBody>
      </p:sp>
      <p:sp>
        <p:nvSpPr>
          <p:cNvPr id="30" name="Text 28"/>
          <p:cNvSpPr txBox="1"/>
          <p:nvPr/>
        </p:nvSpPr>
        <p:spPr>
          <a:xfrm>
            <a:off x="6255868" y="543153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https://www.computerhistory.org/siliconengine/digital-watch-is-first-system-on-chip-integrated-circuit/</a:t>
            </a:r>
            <a:endParaRPr lang="en-US" sz="1000" dirty="0"/>
          </a:p>
        </p:txBody>
      </p:sp>
      <p:sp>
        <p:nvSpPr>
          <p:cNvPr id="31" name="Text 29"/>
          <p:cNvSpPr txBox="1"/>
          <p:nvPr/>
        </p:nvSpPr>
        <p:spPr>
          <a:xfrm>
            <a:off x="6255868" y="58308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铠侠｜</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https://www.kioxia.com/en-jp/insights/history-of-our-memory-201910.html</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61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谷歌｜</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https://cloud.google.com/blog/products/gcp/google-supercharges-machine-learning-tasks-with-custom-chip</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https://www.nasa.gov/technology/tech-transfer-spinoffs/the-nasa-imager-dentists-use-daily/</a:t>
            </a:r>
            <a:endParaRPr lang="en-US" sz="1000" dirty="0"/>
          </a:p>
        </p:txBody>
      </p:sp>
      <p:sp>
        <p:nvSpPr>
          <p:cNvPr id="8" name="Text 6"/>
          <p:cNvSpPr txBox="1"/>
          <p:nvPr/>
        </p:nvSpPr>
        <p:spPr>
          <a:xfrm>
            <a:off x="548640" y="24444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https://www.nobelprize.org/prizes/physics/2014/press-release/</a:t>
            </a:r>
            <a:endParaRPr lang="en-US" sz="1000" dirty="0"/>
          </a:p>
        </p:txBody>
      </p:sp>
      <p:sp>
        <p:nvSpPr>
          <p:cNvPr id="9" name="Text 7"/>
          <p:cNvSpPr txBox="1"/>
          <p:nvPr/>
        </p:nvSpPr>
        <p:spPr>
          <a:xfrm>
            <a:off x="548640" y="26761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苹果｜</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https://www.apple.com/newsroom/2023/10/apple-unveils-m3-m3-pro-and-m3-max-the-most-advanced-chips-for-a-personal-computer/</a:t>
            </a:r>
            <a:endParaRPr lang="en-US" sz="1000" dirty="0"/>
          </a:p>
        </p:txBody>
      </p:sp>
      <p:sp>
        <p:nvSpPr>
          <p:cNvPr id="10" name="Text 8"/>
          <p:cNvSpPr txBox="1"/>
          <p:nvPr/>
        </p:nvSpPr>
        <p:spPr>
          <a:xfrm>
            <a:off x="548640" y="30754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苹果｜</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https://www.apple.com/newsroom/2025/03/apple-reveals-m3-ultra-taking-apple-silicon-to-a-new-extreme/</a:t>
            </a:r>
            <a:endParaRPr lang="en-US" sz="1000" dirty="0"/>
          </a:p>
        </p:txBody>
      </p:sp>
      <p:sp>
        <p:nvSpPr>
          <p:cNvPr id="11" name="Text 9"/>
          <p:cNvSpPr txBox="1"/>
          <p:nvPr/>
        </p:nvSpPr>
        <p:spPr>
          <a:xfrm>
            <a:off x="548640" y="34747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英伟达｜</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https://www.nvidia.com/en-us/data-center/technologies/blackwell-architecture/</a:t>
            </a:r>
            <a:endParaRPr lang="en-US" sz="1000" dirty="0"/>
          </a:p>
        </p:txBody>
      </p:sp>
      <p:sp>
        <p:nvSpPr>
          <p:cNvPr id="12" name="Text 10"/>
          <p:cNvSpPr txBox="1"/>
          <p:nvPr/>
        </p:nvSpPr>
        <p:spPr>
          <a:xfrm>
            <a:off x="548640" y="38740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台积电年报｜</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https://investor.tsmc.com/static/annualReports/2024/english/ebook/files/basic-html/page159.html</a:t>
            </a:r>
            <a:endParaRPr lang="en-US" sz="1000" dirty="0"/>
          </a:p>
        </p:txBody>
      </p:sp>
      <p:sp>
        <p:nvSpPr>
          <p:cNvPr id="13" name="Text 11"/>
          <p:cNvSpPr txBox="1"/>
          <p:nvPr/>
        </p:nvSpPr>
        <p:spPr>
          <a:xfrm>
            <a:off x="548640" y="42732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台积电年报｜</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https://investor.tsmc.com/static/annualReports/2024/english/ebook/files/basic-html/page158.html</a:t>
            </a:r>
            <a:endParaRPr lang="en-US" sz="1000" dirty="0"/>
          </a:p>
        </p:txBody>
      </p:sp>
      <p:sp>
        <p:nvSpPr>
          <p:cNvPr id="14" name="Text 12"/>
          <p:cNvSpPr txBox="1"/>
          <p:nvPr/>
        </p:nvSpPr>
        <p:spPr>
          <a:xfrm>
            <a:off x="548640" y="4672584"/>
            <a:ext cx="5387188" cy="502920"/>
          </a:xfrm>
          <a:prstGeom prst="rect">
            <a:avLst/>
          </a:prstGeom>
          <a:noFill/>
          <a:ln/>
        </p:spPr>
        <p:txBody>
          <a:bodyPr wrap="square" lIns="0" tIns="0" rIns="0" bIns="0" rtlCol="0" anchor="t"/>
          <a:lstStyle/>
          <a:p>
            <a:pPr indent="0" marL="0">
              <a:buNone/>
            </a:pPr>
            <a:r>
              <a:rPr lang="en-US" sz="1000" b="1" dirty="0">
                <a:solidFill>
                  <a:srgbClr val="1B2140"/>
                </a:solidFill>
              </a:rPr>
              <a:t>美国白宫｜</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https://bidenwhitehouse.archives.gov/briefing-room/statements-releases/2022/08/09/fact-sheet-chips-and-science-act-will-lower-costs-create-jobs-strengthen-supply-chains-and-counter-china/</a:t>
            </a:r>
            <a:endParaRPr lang="en-US" sz="1000" dirty="0"/>
          </a:p>
        </p:txBody>
      </p:sp>
      <p:sp>
        <p:nvSpPr>
          <p:cNvPr id="15" name="Text 13"/>
          <p:cNvSpPr txBox="1"/>
          <p:nvPr/>
        </p:nvSpPr>
        <p:spPr>
          <a:xfrm>
            <a:off x="548640" y="523951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欧盟委员会｜</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https://digital-strategy.ec.europa.eu/en/policies/european-chips-act</a:t>
            </a:r>
            <a:endParaRPr lang="en-US" sz="1000" dirty="0"/>
          </a:p>
        </p:txBody>
      </p:sp>
      <p:sp>
        <p:nvSpPr>
          <p:cNvPr id="16" name="Text 14"/>
          <p:cNvSpPr txBox="1"/>
          <p:nvPr/>
        </p:nvSpPr>
        <p:spPr>
          <a:xfrm>
            <a:off x="548640" y="56388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澎湃新闻｜</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https://www.thepaper.cn/newsDetail_forward_27520926</a:t>
            </a:r>
            <a:endParaRPr lang="en-US" sz="1000" dirty="0"/>
          </a:p>
        </p:txBody>
      </p:sp>
      <p:sp>
        <p:nvSpPr>
          <p:cNvPr id="17" name="Text 15"/>
          <p:cNvSpPr txBox="1"/>
          <p:nvPr/>
        </p:nvSpPr>
        <p:spPr>
          <a:xfrm>
            <a:off x="548640" y="58704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Rapidus｜</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https://www.rapidus.inc/en/about/</a:t>
            </a:r>
            <a:endParaRPr lang="en-US" sz="1000" dirty="0"/>
          </a:p>
        </p:txBody>
      </p:sp>
      <p:sp>
        <p:nvSpPr>
          <p:cNvPr id="18" name="Text 16"/>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韩国时报｜</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https://www.koreatimes.co.kr/amp/southkorea/politics/20260129/natl-assembly-passes-special-bill-on-supporting-semiconductor-industry</a:t>
            </a:r>
            <a:endParaRPr lang="en-US" sz="1000" dirty="0"/>
          </a:p>
        </p:txBody>
      </p:sp>
      <p:sp>
        <p:nvSpPr>
          <p:cNvPr id="19" name="Text 17"/>
          <p:cNvSpPr txBox="1"/>
          <p:nvPr/>
        </p:nvSpPr>
        <p:spPr>
          <a:xfrm>
            <a:off x="6255868"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美国商务部｜</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https://www.bis.gov/press-release/commerce-implements-new-export-controls-advanced-computing-semiconductor-manufacturing-items-peoples</a:t>
            </a:r>
            <a:endParaRPr lang="en-US" sz="1000" dirty="0"/>
          </a:p>
        </p:txBody>
      </p:sp>
      <p:sp>
        <p:nvSpPr>
          <p:cNvPr id="20" name="Text 18"/>
          <p:cNvSpPr txBox="1"/>
          <p:nvPr/>
        </p:nvSpPr>
        <p:spPr>
          <a:xfrm>
            <a:off x="6255868"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中国日报｜</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https://cn.chinadaily.com.cn/a/202307/03/WS64a3773aa310ba94c5614b2d.html</a:t>
            </a:r>
            <a:endParaRPr lang="en-US" sz="1000" dirty="0"/>
          </a:p>
        </p:txBody>
      </p:sp>
      <p:sp>
        <p:nvSpPr>
          <p:cNvPr id="21" name="Text 19"/>
          <p:cNvSpPr txBox="1"/>
          <p:nvPr/>
        </p:nvSpPr>
        <p:spPr>
          <a:xfrm>
            <a:off x="6255868" y="28437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中芯国际｜</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https://www.smics.com/en/site/about_summary</a:t>
            </a:r>
            <a:endParaRPr lang="en-US" sz="1000" dirty="0"/>
          </a:p>
        </p:txBody>
      </p:sp>
      <p:sp>
        <p:nvSpPr>
          <p:cNvPr id="22" name="Text 20"/>
          <p:cNvSpPr txBox="1"/>
          <p:nvPr/>
        </p:nvSpPr>
        <p:spPr>
          <a:xfrm>
            <a:off x="6255868" y="30754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IT之家｜</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https://www.ithome.com/0/468/561.htm</a:t>
            </a:r>
            <a:endParaRPr lang="en-US" sz="1000" dirty="0"/>
          </a:p>
        </p:txBody>
      </p:sp>
      <p:sp>
        <p:nvSpPr>
          <p:cNvPr id="23" name="Text 21"/>
          <p:cNvSpPr txBox="1"/>
          <p:nvPr/>
        </p:nvSpPr>
        <p:spPr>
          <a:xfrm>
            <a:off x="6255868" y="330708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IT之家｜</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https://www.ithome.com/0/974/284.htm</a:t>
            </a:r>
            <a:endParaRPr lang="en-US" sz="1000" dirty="0"/>
          </a:p>
        </p:txBody>
      </p:sp>
      <p:sp>
        <p:nvSpPr>
          <p:cNvPr id="24" name="Text 22"/>
          <p:cNvSpPr txBox="1"/>
          <p:nvPr/>
        </p:nvSpPr>
        <p:spPr>
          <a:xfrm>
            <a:off x="6255868" y="35387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IT之家｜</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https://www.ithome.com/0/426/195.htm</a:t>
            </a:r>
            <a:endParaRPr lang="en-US" sz="1000" dirty="0"/>
          </a:p>
        </p:txBody>
      </p:sp>
      <p:sp>
        <p:nvSpPr>
          <p:cNvPr id="25" name="Text 23"/>
          <p:cNvSpPr txBox="1"/>
          <p:nvPr/>
        </p:nvSpPr>
        <p:spPr>
          <a:xfrm>
            <a:off x="6255868" y="377037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国家统计局｜</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https://www.stats.gov.cn/sj/zxfb/202602/t20260228_1962662.html</a:t>
            </a:r>
            <a:endParaRPr lang="en-US" sz="1000" dirty="0"/>
          </a:p>
        </p:txBody>
      </p:sp>
      <p:sp>
        <p:nvSpPr>
          <p:cNvPr id="26" name="Text 24"/>
          <p:cNvSpPr txBox="1"/>
          <p:nvPr/>
        </p:nvSpPr>
        <p:spPr>
          <a:xfrm>
            <a:off x="6255868" y="40020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IEEE IRDS｜</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https://irds.ieee.org/images/files/pdf/2022/2022IRDS_MM.pdf</a:t>
            </a:r>
            <a:endParaRPr lang="en-US" sz="1000" dirty="0"/>
          </a:p>
        </p:txBody>
      </p:sp>
      <p:sp>
        <p:nvSpPr>
          <p:cNvPr id="27" name="Text 25"/>
          <p:cNvSpPr txBox="1"/>
          <p:nvPr/>
        </p:nvSpPr>
        <p:spPr>
          <a:xfrm>
            <a:off x="6255868" y="42336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斯坦福大学｜</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https://engineering.stanford.edu/news/stanford-engineers-build-first-computer-based-carbon-nanotube-technology</a:t>
            </a:r>
            <a:endParaRPr lang="en-US" sz="1000" dirty="0"/>
          </a:p>
        </p:txBody>
      </p:sp>
      <p:sp>
        <p:nvSpPr>
          <p:cNvPr id="28" name="Text 26"/>
          <p:cNvSpPr txBox="1"/>
          <p:nvPr/>
        </p:nvSpPr>
        <p:spPr>
          <a:xfrm>
            <a:off x="6255868" y="46329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莫达博客｜</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https://modha.org/2014/08/breaking-news-one-giant-leap-for-the-synapse-team-one-small-step-for-mankind/</a:t>
            </a:r>
            <a:endParaRPr lang="en-US" sz="1000" dirty="0"/>
          </a:p>
        </p:txBody>
      </p:sp>
      <p:sp>
        <p:nvSpPr>
          <p:cNvPr id="29" name="Text 27"/>
          <p:cNvSpPr txBox="1"/>
          <p:nvPr/>
        </p:nvSpPr>
        <p:spPr>
          <a:xfrm>
            <a:off x="6255868" y="50322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IBM研究院｜</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https://research.ibm.com/blog/northpole-ibm-ai-chip</a:t>
            </a:r>
            <a:endParaRPr lang="en-US" sz="1000" dirty="0"/>
          </a:p>
        </p:txBody>
      </p:sp>
      <p:sp>
        <p:nvSpPr>
          <p:cNvPr id="30" name="Text 28"/>
          <p:cNvSpPr txBox="1"/>
          <p:nvPr/>
        </p:nvSpPr>
        <p:spPr>
          <a:xfrm>
            <a:off x="6255868" y="52638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上海市政府网｜</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https://english.shanghai.gov.cn/en-Latest-WhatsNew/20250403/974000163e7e4cad8bb0f5a08666953f.html</a:t>
            </a:r>
            <a:endParaRPr lang="en-US" sz="1000" dirty="0"/>
          </a:p>
        </p:txBody>
      </p:sp>
      <p:sp>
        <p:nvSpPr>
          <p:cNvPr id="31" name="Text 29"/>
          <p:cNvSpPr txBox="1"/>
          <p:nvPr/>
        </p:nvSpPr>
        <p:spPr>
          <a:xfrm>
            <a:off x="6255868" y="56631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《自然》｜</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https://ideas.repec.org/a/nat/nature/v640y2025i8058d10.1038_s41586-025-08854-x.html</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资料来源（3/3）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61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WSTS｜</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https://www.wsts.org/esraCMS/extension/media/f/WST/7618/WSTS_FC-Release-2026-May.pdf</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WSTS｜</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https://www.wsts.org/esraCMS/extension/media/f/WST/7745/WSTS-Q2-Release-2026-08-06.pdf</a:t>
            </a:r>
            <a:endParaRPr lang="en-US" sz="1000" dirty="0"/>
          </a:p>
        </p:txBody>
      </p:sp>
      <p:sp>
        <p:nvSpPr>
          <p:cNvPr id="8" name="Text 6"/>
          <p:cNvSpPr txBox="1"/>
          <p:nvPr/>
        </p:nvSpPr>
        <p:spPr>
          <a:xfrm>
            <a:off x="548640"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WSTS｜</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https://www.wsts.org/76/103/Global-Semiconductor-Market-Approaches-1T-in-2026</a:t>
            </a:r>
            <a:endParaRPr lang="en-US" sz="1000" dirty="0"/>
          </a:p>
        </p:txBody>
      </p:sp>
      <p:sp>
        <p:nvSpPr>
          <p:cNvPr id="9" name="Text 7"/>
          <p:cNvSpPr txBox="1"/>
          <p:nvPr/>
        </p:nvSpPr>
        <p:spPr>
          <a:xfrm>
            <a:off x="548640"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SIA与BCG｜</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https://www.semiconductors.org/wp-content/uploads/2024/05/Report_Emerging-Resilience-in-the-Semiconductor-Supply-Chain.pdf</a:t>
            </a:r>
            <a:endParaRPr lang="en-US" sz="1000" dirty="0"/>
          </a:p>
        </p:txBody>
      </p:sp>
      <p:sp>
        <p:nvSpPr>
          <p:cNvPr id="10" name="Text 8"/>
          <p:cNvSpPr txBox="1"/>
          <p:nvPr/>
        </p:nvSpPr>
        <p:spPr>
          <a:xfrm>
            <a:off x="548640"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IEEE Spectrum｜</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https://spectrum.ieee.org/a-better-way-to-measure-progress-in-semiconductors</a:t>
            </a:r>
            <a:endParaRPr lang="en-US" sz="1000" dirty="0"/>
          </a:p>
        </p:txBody>
      </p:sp>
      <p:sp>
        <p:nvSpPr>
          <p:cNvPr id="11" name="Text 9"/>
          <p:cNvSpPr txBox="1"/>
          <p:nvPr/>
        </p:nvSpPr>
        <p:spPr>
          <a:xfrm>
            <a:off x="548640" y="36423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https://www.computerhistory.org/siliconengine/</a:t>
            </a:r>
            <a:endParaRPr lang="en-US" sz="1000" dirty="0"/>
          </a:p>
        </p:txBody>
      </p:sp>
      <p:sp>
        <p:nvSpPr>
          <p:cNvPr id="12" name="Text 10"/>
          <p:cNvSpPr txBox="1"/>
          <p:nvPr/>
        </p:nvSpPr>
        <p:spPr>
          <a:xfrm>
            <a:off x="548640" y="38740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https://www.nobelprize.org/prizes/physics/1956/summary/</a:t>
            </a:r>
            <a:endParaRPr lang="en-US" sz="1000" dirty="0"/>
          </a:p>
        </p:txBody>
      </p:sp>
      <p:sp>
        <p:nvSpPr>
          <p:cNvPr id="13" name="Text 11"/>
          <p:cNvSpPr txBox="1"/>
          <p:nvPr/>
        </p:nvSpPr>
        <p:spPr>
          <a:xfrm>
            <a:off x="548640" y="41056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https://www.nobelprize.org/prizes/physics/2000/summary/</a:t>
            </a:r>
            <a:endParaRPr lang="en-US" sz="1000" dirty="0"/>
          </a:p>
        </p:txBody>
      </p:sp>
      <p:sp>
        <p:nvSpPr>
          <p:cNvPr id="14" name="Text 12"/>
          <p:cNvSpPr txBox="1"/>
          <p:nvPr/>
        </p:nvSpPr>
        <p:spPr>
          <a:xfrm>
            <a:off x="548640" y="43373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海思半导体｜</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https://www.hisilicon.com/</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向家人解释“几纳米”</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用自己的话说明：“3纳米”是代号，不是零件真的那么大</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芯片新闻侦探</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找一条芯片新闻：谁说的？金额还是数量？统计、计划还是预测？</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画一张产业链</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选一样电子产品，画出它的芯片从设计到装进产品的旅程</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下一部：第7部《编程与软件世界：从代码到智能应用》</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小小芯片，大大世界——它来自全球许多人的合作与接力。</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56</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芯片与半导体：探索计算机的大脑</dc:title>
  <dc:subject>少年科技通识系列 第6部 授课PPT</dc:subject>
  <dc:creator>少年科技通识系列</dc:creator>
  <cp:lastModifiedBy>少年科技通识系列</cp:lastModifiedBy>
  <cp:revision>1</cp:revision>
  <dcterms:created xsi:type="dcterms:W3CDTF">2026-10-25T04:28:21Z</dcterms:created>
  <dcterms:modified xsi:type="dcterms:W3CDTF">2026-10-25T04:28:21Z</dcterms:modified>
</cp:coreProperties>
</file>